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5" r:id="rId4"/>
    <p:sldId id="277" r:id="rId5"/>
    <p:sldId id="276" r:id="rId6"/>
    <p:sldId id="278" r:id="rId7"/>
    <p:sldId id="279" r:id="rId8"/>
    <p:sldId id="281" r:id="rId9"/>
    <p:sldId id="283" r:id="rId10"/>
    <p:sldId id="284" r:id="rId11"/>
    <p:sldId id="288" r:id="rId12"/>
    <p:sldId id="287" r:id="rId13"/>
    <p:sldId id="286" r:id="rId14"/>
    <p:sldId id="285" r:id="rId15"/>
    <p:sldId id="291" r:id="rId16"/>
    <p:sldId id="290" r:id="rId17"/>
    <p:sldId id="289" r:id="rId18"/>
    <p:sldId id="292" r:id="rId19"/>
    <p:sldId id="294" r:id="rId20"/>
    <p:sldId id="29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>
        <p:scale>
          <a:sx n="63" d="100"/>
          <a:sy n="63" d="100"/>
        </p:scale>
        <p:origin x="-135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4414" y="214290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Жары</a:t>
            </a:r>
            <a:r>
              <a:rPr lang="kk-KZ" sz="2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 ЖОББ мектебі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1571612"/>
            <a:ext cx="657229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8000" i="1" dirty="0" err="1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Қ</a:t>
            </a:r>
            <a:r>
              <a:rPr lang="ru-RU" sz="8000" b="1" dirty="0" err="1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айталау</a:t>
            </a:r>
            <a:r>
              <a:rPr lang="ru-RU" sz="8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  <a:p>
            <a:pPr algn="ctr">
              <a:defRPr/>
            </a:pPr>
            <a:r>
              <a:rPr lang="kk-KZ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математикадан</a:t>
            </a:r>
          </a:p>
          <a:p>
            <a:pPr algn="ctr">
              <a:defRPr/>
            </a:pPr>
            <a:r>
              <a:rPr lang="kk-KZ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а</a:t>
            </a:r>
            <a:r>
              <a:rPr lang="kk-KZ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шы</a:t>
            </a:r>
            <a:r>
              <a:rPr lang="kk-KZ" sz="4800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қ</a:t>
            </a:r>
            <a:r>
              <a:rPr lang="kk-KZ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саба</a:t>
            </a:r>
            <a:r>
              <a:rPr lang="kk-KZ" sz="4800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қ</a:t>
            </a:r>
            <a:endParaRPr lang="ru-RU" sz="4800" i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4653136"/>
            <a:ext cx="73581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Сыныбы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3 «Ә»</a:t>
            </a:r>
          </a:p>
          <a:p>
            <a:pPr algn="ctr">
              <a:defRPr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Мұғалімі: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Ляззат Боранкуловна.Майбасова</a:t>
            </a:r>
            <a:endParaRPr lang="kk-K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kk-K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2016-2017 оқу жылы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32" y="-99392"/>
            <a:ext cx="8229600" cy="1143000"/>
          </a:xfrm>
        </p:spPr>
        <p:txBody>
          <a:bodyPr/>
          <a:lstStyle/>
          <a:p>
            <a:r>
              <a:rPr lang="kk-KZ" dirty="0" smtClean="0"/>
              <a:t>«Шорт-трек»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82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Ойлан – жұптас - бөліс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0817" y="3876822"/>
            <a:ext cx="8229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sz="2800" b="1" dirty="0">
                <a:latin typeface="Times New Roman"/>
                <a:ea typeface="Calibri"/>
                <a:cs typeface="Times New Roman"/>
              </a:rPr>
              <a:t>Геометриялық тапсырма-3</a:t>
            </a:r>
            <a:endParaRPr lang="ru-RU" sz="28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 smtClean="0">
                <a:latin typeface="Times New Roman"/>
                <a:ea typeface="Calibri"/>
                <a:cs typeface="Times New Roman"/>
              </a:rPr>
              <a:t>а=8см</a:t>
            </a:r>
            <a:r>
              <a:rPr lang="kk-KZ" dirty="0">
                <a:latin typeface="Times New Roman"/>
                <a:ea typeface="Calibri"/>
                <a:cs typeface="Times New Roman"/>
              </a:rPr>
              <a:t>	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		Шешуі</a:t>
            </a:r>
            <a:r>
              <a:rPr lang="kk-KZ" dirty="0">
                <a:latin typeface="Times New Roman"/>
                <a:ea typeface="Calibri"/>
                <a:cs typeface="Times New Roman"/>
              </a:rPr>
              <a:t>: 	8см:4=</a:t>
            </a:r>
            <a:r>
              <a:rPr lang="ru-RU" dirty="0">
                <a:latin typeface="Times New Roman"/>
                <a:ea typeface="Calibri"/>
                <a:cs typeface="Times New Roman"/>
              </a:rPr>
              <a:t>2</a:t>
            </a:r>
            <a:r>
              <a:rPr lang="kk-KZ" dirty="0">
                <a:latin typeface="Times New Roman"/>
                <a:ea typeface="Calibri"/>
                <a:cs typeface="Times New Roman"/>
              </a:rPr>
              <a:t> (см) ені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b-?, 4 есе кем			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Р</a:t>
            </a:r>
            <a:r>
              <a:rPr lang="ru-RU" dirty="0">
                <a:latin typeface="Times New Roman"/>
                <a:ea typeface="Calibri"/>
                <a:cs typeface="Times New Roman"/>
              </a:rPr>
              <a:t>= </a:t>
            </a:r>
            <a:r>
              <a:rPr lang="kk-KZ" dirty="0">
                <a:latin typeface="Times New Roman"/>
                <a:ea typeface="Calibri"/>
                <a:cs typeface="Times New Roman"/>
              </a:rPr>
              <a:t>(а+</a:t>
            </a:r>
            <a:r>
              <a:rPr lang="en-US" dirty="0">
                <a:latin typeface="Times New Roman"/>
                <a:ea typeface="Calibri"/>
                <a:cs typeface="Times New Roman"/>
              </a:rPr>
              <a:t>b</a:t>
            </a:r>
            <a:r>
              <a:rPr lang="kk-KZ" dirty="0">
                <a:latin typeface="Times New Roman"/>
                <a:ea typeface="Calibri"/>
                <a:cs typeface="Times New Roman"/>
              </a:rPr>
              <a:t>)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* 2 	Р=</a:t>
            </a:r>
            <a:r>
              <a:rPr lang="kk-KZ" dirty="0">
                <a:latin typeface="Times New Roman"/>
                <a:ea typeface="Calibri"/>
                <a:cs typeface="Times New Roman"/>
              </a:rPr>
              <a:t>(8см+2см)*2	Р</a:t>
            </a:r>
            <a:r>
              <a:rPr lang="ru-RU" dirty="0">
                <a:latin typeface="Times New Roman"/>
                <a:ea typeface="Calibri"/>
                <a:cs typeface="Times New Roman"/>
              </a:rPr>
              <a:t>=20см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Р-?				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S=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а</a:t>
            </a:r>
            <a:r>
              <a:rPr lang="en-US" dirty="0">
                <a:latin typeface="Times New Roman"/>
                <a:ea typeface="Calibri"/>
                <a:cs typeface="Times New Roman"/>
              </a:rPr>
              <a:t>*b		S=8c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м</a:t>
            </a:r>
            <a:r>
              <a:rPr lang="en-US" dirty="0">
                <a:latin typeface="Times New Roman"/>
                <a:ea typeface="Calibri"/>
                <a:cs typeface="Times New Roman"/>
              </a:rPr>
              <a:t>*2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см           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S=16c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м</a:t>
            </a:r>
            <a:r>
              <a:rPr lang="en-US" baseline="30000" dirty="0">
                <a:latin typeface="Times New Roman"/>
                <a:ea typeface="Calibri"/>
                <a:cs typeface="Times New Roman"/>
              </a:rPr>
              <a:t>2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dirty="0">
                <a:latin typeface="Times New Roman"/>
                <a:ea typeface="Calibri"/>
                <a:cs typeface="Times New Roman"/>
              </a:rPr>
              <a:t>S-?			</a:t>
            </a:r>
            <a:r>
              <a:rPr lang="kk-KZ" dirty="0" smtClean="0">
                <a:latin typeface="Times New Roman"/>
                <a:ea typeface="Calibri"/>
                <a:cs typeface="Times New Roman"/>
              </a:rPr>
              <a:t>Жауабы</a:t>
            </a:r>
            <a:r>
              <a:rPr lang="kk-KZ" dirty="0">
                <a:latin typeface="Times New Roman"/>
                <a:ea typeface="Calibri"/>
                <a:cs typeface="Times New Roman"/>
              </a:rPr>
              <a:t>: ені – 2см, периметрі – 20см, ауданы – 16см</a:t>
            </a:r>
            <a:r>
              <a:rPr lang="ru-RU" baseline="30000" dirty="0">
                <a:latin typeface="Times New Roman"/>
                <a:ea typeface="Calibri"/>
                <a:cs typeface="Times New Roman"/>
              </a:rPr>
              <a:t>2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7" t="53542" r="12314" b="23087"/>
          <a:stretch/>
        </p:blipFill>
        <p:spPr bwMode="auto">
          <a:xfrm>
            <a:off x="1501192" y="1556792"/>
            <a:ext cx="578884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2981" y="4370656"/>
            <a:ext cx="8197435" cy="1146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9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6" y="1700808"/>
            <a:ext cx="2652713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32" y="-99392"/>
            <a:ext cx="8229600" cy="1143000"/>
          </a:xfrm>
        </p:spPr>
        <p:txBody>
          <a:bodyPr/>
          <a:lstStyle/>
          <a:p>
            <a:r>
              <a:rPr lang="kk-KZ" dirty="0" smtClean="0"/>
              <a:t>«К</a:t>
            </a:r>
            <a:r>
              <a:rPr lang="ru-RU" dirty="0" smtClean="0"/>
              <a:t>ё</a:t>
            </a:r>
            <a:r>
              <a:rPr lang="kk-KZ" dirty="0" smtClean="0"/>
              <a:t>рлинг»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82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Топтық жұмыстар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3" t="42572" r="12057" b="18114"/>
          <a:stretch/>
        </p:blipFill>
        <p:spPr bwMode="auto">
          <a:xfrm>
            <a:off x="3156963" y="1196752"/>
            <a:ext cx="2952328" cy="181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8842" r="14866" b="5828"/>
          <a:stretch/>
        </p:blipFill>
        <p:spPr bwMode="auto">
          <a:xfrm rot="16200000">
            <a:off x="5448936" y="2158444"/>
            <a:ext cx="3331860" cy="24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3" t="10085" r="32021" b="5830"/>
          <a:stretch/>
        </p:blipFill>
        <p:spPr bwMode="auto">
          <a:xfrm>
            <a:off x="3216340" y="2934271"/>
            <a:ext cx="2442572" cy="294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892" y="-171400"/>
            <a:ext cx="8229600" cy="1143000"/>
          </a:xfrm>
        </p:spPr>
        <p:txBody>
          <a:bodyPr/>
          <a:lstStyle/>
          <a:p>
            <a:r>
              <a:rPr lang="kk-KZ" dirty="0" smtClean="0"/>
              <a:t>«Сноуборд»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82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Екі жұлдыз, бір тілек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4" t="43486" r="12314" b="14000"/>
          <a:stretch/>
        </p:blipFill>
        <p:spPr bwMode="auto">
          <a:xfrm>
            <a:off x="2709433" y="1268758"/>
            <a:ext cx="3456383" cy="236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20532" r="36596" b="45553"/>
          <a:stretch/>
        </p:blipFill>
        <p:spPr bwMode="auto">
          <a:xfrm>
            <a:off x="2686647" y="3926891"/>
            <a:ext cx="3501957" cy="155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32" y="-99392"/>
            <a:ext cx="8229600" cy="1143000"/>
          </a:xfrm>
        </p:spPr>
        <p:txBody>
          <a:bodyPr/>
          <a:lstStyle/>
          <a:p>
            <a:r>
              <a:rPr lang="kk-KZ" dirty="0" smtClean="0"/>
              <a:t>«Шайбалы хоккей»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82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Кестені толтыр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787818"/>
              </p:ext>
            </p:extLst>
          </p:nvPr>
        </p:nvGraphicFramePr>
        <p:xfrm>
          <a:off x="322826" y="4060469"/>
          <a:ext cx="8229600" cy="1728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17240"/>
                <a:gridCol w="75436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864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а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>
                          <a:effectLst/>
                        </a:rPr>
                        <a:t>0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>
                          <a:effectLst/>
                        </a:rPr>
                        <a:t>10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>
                          <a:effectLst/>
                        </a:rPr>
                        <a:t>20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30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>
                          <a:effectLst/>
                        </a:rPr>
                        <a:t>40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>
                          <a:effectLst/>
                        </a:rPr>
                        <a:t>50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>
                          <a:effectLst/>
                        </a:rPr>
                        <a:t>60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>
                          <a:effectLst/>
                        </a:rPr>
                        <a:t>70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>
                          <a:effectLst/>
                        </a:rPr>
                        <a:t>80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>
                          <a:effectLst/>
                        </a:rPr>
                        <a:t>90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>
                          <a:effectLst/>
                        </a:rPr>
                        <a:t>100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>
                          <a:effectLst/>
                        </a:rPr>
                        <a:t>а+7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17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27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37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47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57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67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77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87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97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</a:rPr>
                        <a:t>107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43608" y="4996573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389727"/>
              </p:ext>
            </p:extLst>
          </p:nvPr>
        </p:nvGraphicFramePr>
        <p:xfrm>
          <a:off x="1043608" y="4986887"/>
          <a:ext cx="7494366" cy="72976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81306"/>
                <a:gridCol w="681306"/>
                <a:gridCol w="681306"/>
                <a:gridCol w="681306"/>
                <a:gridCol w="681306"/>
                <a:gridCol w="681306"/>
                <a:gridCol w="681306"/>
                <a:gridCol w="681306"/>
                <a:gridCol w="681306"/>
                <a:gridCol w="681306"/>
                <a:gridCol w="681306"/>
              </a:tblGrid>
              <a:tr h="7297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7" t="44857" r="12829" b="12629"/>
          <a:stretch/>
        </p:blipFill>
        <p:spPr bwMode="auto">
          <a:xfrm>
            <a:off x="322826" y="1319256"/>
            <a:ext cx="1980220" cy="136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5810"/>
            <a:ext cx="5412341" cy="211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1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32" y="-99392"/>
            <a:ext cx="8229600" cy="1143000"/>
          </a:xfrm>
        </p:spPr>
        <p:txBody>
          <a:bodyPr/>
          <a:lstStyle/>
          <a:p>
            <a:r>
              <a:rPr lang="kk-KZ" dirty="0" smtClean="0"/>
              <a:t>«Фристайл»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82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Кеспе парақшалармен жұмыс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0" t="22810" r="24923" b="40532"/>
          <a:stretch/>
        </p:blipFill>
        <p:spPr bwMode="auto">
          <a:xfrm>
            <a:off x="4564111" y="3349237"/>
            <a:ext cx="3984310" cy="152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1" t="14507" r="18886" b="38709"/>
          <a:stretch/>
        </p:blipFill>
        <p:spPr bwMode="auto">
          <a:xfrm>
            <a:off x="290321" y="3933056"/>
            <a:ext cx="4634922" cy="188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t="19164" r="18203" b="15012"/>
          <a:stretch/>
        </p:blipFill>
        <p:spPr bwMode="auto">
          <a:xfrm>
            <a:off x="414802" y="1476904"/>
            <a:ext cx="4176464" cy="232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50"/>
          <a:stretch/>
        </p:blipFill>
        <p:spPr bwMode="auto">
          <a:xfrm>
            <a:off x="4716016" y="4853325"/>
            <a:ext cx="4365949" cy="97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6" t="50000" r="12571" b="6229"/>
          <a:stretch/>
        </p:blipFill>
        <p:spPr bwMode="auto">
          <a:xfrm>
            <a:off x="5292080" y="1271645"/>
            <a:ext cx="2689651" cy="206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32" y="-99392"/>
            <a:ext cx="8229600" cy="1143000"/>
          </a:xfrm>
        </p:spPr>
        <p:txBody>
          <a:bodyPr>
            <a:normAutofit/>
          </a:bodyPr>
          <a:lstStyle/>
          <a:p>
            <a:r>
              <a:rPr lang="kk-KZ" sz="3200" dirty="0" smtClean="0"/>
              <a:t>«Шаңғымен трамплиннен секіру»</a:t>
            </a:r>
            <a:endParaRPr lang="ru-RU" sz="3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82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Шығармашылық диктант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01" y="1184286"/>
            <a:ext cx="349885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3727" y="3717032"/>
            <a:ext cx="763478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000" i="1" dirty="0" smtClean="0">
                <a:latin typeface="Times New Roman"/>
                <a:ea typeface="Calibri"/>
              </a:rPr>
              <a:t>800 </a:t>
            </a:r>
            <a:r>
              <a:rPr lang="en-US" sz="4000" i="1" dirty="0" smtClean="0">
                <a:latin typeface="Times New Roman"/>
                <a:ea typeface="Calibri"/>
              </a:rPr>
              <a:t>=  </a:t>
            </a:r>
            <a:r>
              <a:rPr lang="kk-KZ" sz="4000" i="1" dirty="0" smtClean="0">
                <a:latin typeface="Times New Roman"/>
                <a:ea typeface="Calibri"/>
              </a:rPr>
              <a:t>...</a:t>
            </a:r>
            <a:r>
              <a:rPr lang="en-US" sz="4000" i="1" dirty="0" smtClean="0">
                <a:latin typeface="Times New Roman"/>
                <a:ea typeface="Calibri"/>
              </a:rPr>
              <a:t> </a:t>
            </a:r>
            <a:r>
              <a:rPr lang="ru-RU" sz="4000" i="1" dirty="0" smtClean="0">
                <a:latin typeface="Times New Roman"/>
                <a:ea typeface="Calibri"/>
              </a:rPr>
              <a:t>ж</a:t>
            </a:r>
            <a:r>
              <a:rPr lang="kk-KZ" sz="4000" i="1" dirty="0" smtClean="0">
                <a:latin typeface="Times New Roman"/>
                <a:ea typeface="Calibri"/>
              </a:rPr>
              <a:t>үзд. + ... онд. + ... бірл.</a:t>
            </a:r>
          </a:p>
          <a:p>
            <a:pPr lvl="0"/>
            <a:r>
              <a:rPr lang="kk-KZ" sz="4000" i="1" dirty="0" smtClean="0">
                <a:latin typeface="Times New Roman"/>
                <a:ea typeface="Calibri"/>
              </a:rPr>
              <a:t>808 </a:t>
            </a:r>
            <a:r>
              <a:rPr lang="en-US" sz="4000" i="1" dirty="0" smtClean="0">
                <a:solidFill>
                  <a:prstClr val="black"/>
                </a:solidFill>
                <a:latin typeface="Times New Roman"/>
                <a:ea typeface="Calibri"/>
              </a:rPr>
              <a:t>=  </a:t>
            </a:r>
            <a:r>
              <a:rPr lang="kk-KZ" sz="4000" i="1" dirty="0">
                <a:solidFill>
                  <a:prstClr val="black"/>
                </a:solidFill>
                <a:latin typeface="Times New Roman"/>
                <a:ea typeface="Calibri"/>
              </a:rPr>
              <a:t>...</a:t>
            </a:r>
            <a:r>
              <a:rPr lang="en-US" sz="40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4000" i="1" dirty="0">
                <a:solidFill>
                  <a:prstClr val="black"/>
                </a:solidFill>
                <a:latin typeface="Times New Roman"/>
                <a:ea typeface="Calibri"/>
              </a:rPr>
              <a:t>ж</a:t>
            </a:r>
            <a:r>
              <a:rPr lang="kk-KZ" sz="4000" i="1" dirty="0">
                <a:solidFill>
                  <a:prstClr val="black"/>
                </a:solidFill>
                <a:latin typeface="Times New Roman"/>
                <a:ea typeface="Calibri"/>
              </a:rPr>
              <a:t>үзд. + ... онд. + ... бірл.</a:t>
            </a:r>
          </a:p>
          <a:p>
            <a:pPr lvl="0"/>
            <a:r>
              <a:rPr lang="kk-KZ" sz="4000" i="1" dirty="0" smtClean="0">
                <a:latin typeface="Times New Roman"/>
                <a:ea typeface="Calibri"/>
              </a:rPr>
              <a:t>888 </a:t>
            </a:r>
            <a:r>
              <a:rPr lang="en-US" sz="4000" i="1" dirty="0" smtClean="0">
                <a:solidFill>
                  <a:prstClr val="black"/>
                </a:solidFill>
                <a:latin typeface="Times New Roman"/>
                <a:ea typeface="Calibri"/>
              </a:rPr>
              <a:t>=  </a:t>
            </a:r>
            <a:r>
              <a:rPr lang="kk-KZ" sz="4000" i="1" dirty="0">
                <a:solidFill>
                  <a:prstClr val="black"/>
                </a:solidFill>
                <a:latin typeface="Times New Roman"/>
                <a:ea typeface="Calibri"/>
              </a:rPr>
              <a:t>...</a:t>
            </a:r>
            <a:r>
              <a:rPr lang="en-US" sz="40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4000" i="1" dirty="0">
                <a:solidFill>
                  <a:prstClr val="black"/>
                </a:solidFill>
                <a:latin typeface="Times New Roman"/>
                <a:ea typeface="Calibri"/>
              </a:rPr>
              <a:t>ж</a:t>
            </a:r>
            <a:r>
              <a:rPr lang="kk-KZ" sz="4000" i="1" dirty="0">
                <a:solidFill>
                  <a:prstClr val="black"/>
                </a:solidFill>
                <a:latin typeface="Times New Roman"/>
                <a:ea typeface="Calibri"/>
              </a:rPr>
              <a:t>үзд. + ... онд. + ... бірл</a:t>
            </a:r>
            <a:r>
              <a:rPr lang="kk-KZ" sz="4000" i="1" dirty="0" smtClean="0">
                <a:solidFill>
                  <a:prstClr val="black"/>
                </a:solidFill>
                <a:latin typeface="Times New Roman"/>
                <a:ea typeface="Calibri"/>
              </a:rPr>
              <a:t>.</a:t>
            </a:r>
            <a:endParaRPr lang="kk-KZ" sz="4000" i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3586173"/>
            <a:ext cx="6100765" cy="2219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4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32" y="-99392"/>
            <a:ext cx="8229600" cy="1143000"/>
          </a:xfrm>
        </p:spPr>
        <p:txBody>
          <a:bodyPr/>
          <a:lstStyle/>
          <a:p>
            <a:r>
              <a:rPr lang="kk-KZ" dirty="0" smtClean="0"/>
              <a:t>«Конькимен жүгіру»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82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Ойлан, тап!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7" t="43943" r="11800" b="13086"/>
          <a:stretch/>
        </p:blipFill>
        <p:spPr bwMode="auto">
          <a:xfrm>
            <a:off x="2771800" y="1268760"/>
            <a:ext cx="3631474" cy="245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Ляззат\Pictures\2017-02-01\Сканировать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49901" r="2129" b="45432"/>
          <a:stretch/>
        </p:blipFill>
        <p:spPr bwMode="auto">
          <a:xfrm rot="10800000">
            <a:off x="2359546" y="4933951"/>
            <a:ext cx="422174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Ляззат\Pictures\2017-02-01\Сканировать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2" t="49901" r="36779" b="45432"/>
          <a:stretch/>
        </p:blipFill>
        <p:spPr bwMode="auto">
          <a:xfrm rot="10800000">
            <a:off x="2610179" y="4012281"/>
            <a:ext cx="3954716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4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32" y="-99392"/>
            <a:ext cx="8229600" cy="1143000"/>
          </a:xfrm>
        </p:spPr>
        <p:txBody>
          <a:bodyPr/>
          <a:lstStyle/>
          <a:p>
            <a:r>
              <a:rPr lang="kk-KZ" dirty="0" smtClean="0"/>
              <a:t>«Шаңғы қоссайысы»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82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/>
              <a:t>«Иә, жоқ» </a:t>
            </a:r>
            <a:r>
              <a:rPr lang="kk-KZ" dirty="0" smtClean="0"/>
              <a:t>ойыны</a:t>
            </a:r>
            <a:endParaRPr lang="kk-KZ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780928"/>
            <a:ext cx="86439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>
                <a:solidFill>
                  <a:srgbClr val="000000"/>
                </a:solidFill>
                <a:latin typeface="Times New Roman"/>
              </a:rPr>
              <a:t>        Дұрыс жауапқа иә, бұрыс болса жоқ деп жауап беру.</a:t>
            </a:r>
            <a:endParaRPr lang="kk-KZ" dirty="0">
              <a:solidFill>
                <a:srgbClr val="000000"/>
              </a:solidFill>
              <a:latin typeface="Arial"/>
            </a:endParaRPr>
          </a:p>
          <a:p>
            <a:r>
              <a:rPr lang="kk-KZ" dirty="0">
                <a:solidFill>
                  <a:srgbClr val="000000"/>
                </a:solidFill>
                <a:latin typeface="Times New Roman"/>
              </a:rPr>
              <a:t> </a:t>
            </a:r>
            <a:endParaRPr lang="kk-KZ" dirty="0" smtClean="0">
              <a:solidFill>
                <a:srgbClr val="000000"/>
              </a:solidFill>
              <a:latin typeface="Arial"/>
            </a:endParaRPr>
          </a:p>
          <a:p>
            <a:pPr marL="523875"/>
            <a:r>
              <a:rPr lang="kk-KZ" dirty="0">
                <a:solidFill>
                  <a:srgbClr val="000000"/>
                </a:solidFill>
                <a:latin typeface="Times New Roman"/>
              </a:rPr>
              <a:t>1.</a:t>
            </a:r>
            <a:r>
              <a:rPr lang="kk-KZ" sz="600" dirty="0">
                <a:solidFill>
                  <a:srgbClr val="000000"/>
                </a:solidFill>
                <a:latin typeface="Times New Roman"/>
              </a:rPr>
              <a:t>     </a:t>
            </a:r>
            <a:r>
              <a:rPr lang="kk-KZ" dirty="0">
                <a:solidFill>
                  <a:srgbClr val="000000"/>
                </a:solidFill>
                <a:latin typeface="Times New Roman"/>
              </a:rPr>
              <a:t>Тік төртбұрыштың  периметрін  табу  үшін  ұзындығын еніне көбейтеміз.    </a:t>
            </a:r>
            <a:endParaRPr lang="kk-KZ" dirty="0">
              <a:solidFill>
                <a:srgbClr val="000000"/>
              </a:solidFill>
              <a:latin typeface="Arial"/>
            </a:endParaRPr>
          </a:p>
          <a:p>
            <a:pPr marL="523875"/>
            <a:r>
              <a:rPr lang="kk-KZ" dirty="0">
                <a:solidFill>
                  <a:srgbClr val="000000"/>
                </a:solidFill>
                <a:latin typeface="Times New Roman"/>
              </a:rPr>
              <a:t>2.</a:t>
            </a:r>
            <a:r>
              <a:rPr lang="kk-KZ" sz="600" dirty="0">
                <a:solidFill>
                  <a:srgbClr val="000000"/>
                </a:solidFill>
                <a:latin typeface="Times New Roman"/>
              </a:rPr>
              <a:t>     </a:t>
            </a:r>
            <a:r>
              <a:rPr lang="kk-KZ" dirty="0">
                <a:solidFill>
                  <a:srgbClr val="000000"/>
                </a:solidFill>
                <a:latin typeface="Times New Roman"/>
              </a:rPr>
              <a:t>Масса  өлшем бірлігі   см, дм, м</a:t>
            </a:r>
            <a:endParaRPr lang="kk-KZ" dirty="0">
              <a:solidFill>
                <a:srgbClr val="000000"/>
              </a:solidFill>
              <a:latin typeface="Arial"/>
            </a:endParaRPr>
          </a:p>
          <a:p>
            <a:pPr marL="523875"/>
            <a:r>
              <a:rPr lang="kk-KZ" dirty="0">
                <a:solidFill>
                  <a:srgbClr val="000000"/>
                </a:solidFill>
                <a:latin typeface="Times New Roman"/>
              </a:rPr>
              <a:t>3.</a:t>
            </a:r>
            <a:r>
              <a:rPr lang="kk-KZ" sz="600" dirty="0">
                <a:solidFill>
                  <a:srgbClr val="000000"/>
                </a:solidFill>
                <a:latin typeface="Times New Roman"/>
              </a:rPr>
              <a:t>     </a:t>
            </a:r>
            <a:r>
              <a:rPr lang="kk-KZ" dirty="0">
                <a:solidFill>
                  <a:srgbClr val="000000"/>
                </a:solidFill>
                <a:latin typeface="Times New Roman"/>
              </a:rPr>
              <a:t>Шаршының  периметрін  табу  үшін барлық  қабырғаларын  көбейтеміз.   </a:t>
            </a:r>
            <a:endParaRPr lang="kk-KZ" dirty="0">
              <a:solidFill>
                <a:srgbClr val="000000"/>
              </a:solidFill>
              <a:latin typeface="Arial"/>
            </a:endParaRPr>
          </a:p>
          <a:p>
            <a:pPr marL="523875"/>
            <a:r>
              <a:rPr lang="kk-KZ" dirty="0">
                <a:solidFill>
                  <a:srgbClr val="000000"/>
                </a:solidFill>
                <a:latin typeface="Times New Roman"/>
              </a:rPr>
              <a:t>4.</a:t>
            </a:r>
            <a:r>
              <a:rPr lang="kk-KZ" sz="600" dirty="0">
                <a:solidFill>
                  <a:srgbClr val="000000"/>
                </a:solidFill>
                <a:latin typeface="Times New Roman"/>
              </a:rPr>
              <a:t>     </a:t>
            </a:r>
            <a:r>
              <a:rPr lang="kk-KZ" dirty="0">
                <a:solidFill>
                  <a:srgbClr val="000000"/>
                </a:solidFill>
                <a:latin typeface="Times New Roman"/>
              </a:rPr>
              <a:t>50 саны   тең   25- тің 2-ге  көбейтіндісіне</a:t>
            </a:r>
            <a:endParaRPr lang="kk-KZ" dirty="0">
              <a:solidFill>
                <a:srgbClr val="000000"/>
              </a:solidFill>
              <a:latin typeface="Arial"/>
            </a:endParaRPr>
          </a:p>
          <a:p>
            <a:pPr marL="523875"/>
            <a:r>
              <a:rPr lang="kk-KZ" dirty="0">
                <a:solidFill>
                  <a:srgbClr val="000000"/>
                </a:solidFill>
                <a:latin typeface="Times New Roman"/>
              </a:rPr>
              <a:t>5.</a:t>
            </a:r>
            <a:r>
              <a:rPr lang="kk-KZ" sz="600" dirty="0">
                <a:solidFill>
                  <a:srgbClr val="000000"/>
                </a:solidFill>
                <a:latin typeface="Times New Roman"/>
              </a:rPr>
              <a:t>     </a:t>
            </a:r>
            <a:r>
              <a:rPr lang="kk-KZ" dirty="0">
                <a:solidFill>
                  <a:srgbClr val="000000"/>
                </a:solidFill>
                <a:latin typeface="Times New Roman"/>
              </a:rPr>
              <a:t>  20  саны   5-тен  4 есе артық.</a:t>
            </a:r>
            <a:endParaRPr lang="kk-KZ" dirty="0">
              <a:solidFill>
                <a:srgbClr val="000000"/>
              </a:solidFill>
              <a:latin typeface="Arial"/>
            </a:endParaRPr>
          </a:p>
          <a:p>
            <a:r>
              <a:rPr lang="kk-KZ" dirty="0">
                <a:solidFill>
                  <a:srgbClr val="000000"/>
                </a:solidFill>
                <a:latin typeface="Times New Roman"/>
              </a:rPr>
              <a:t>    6.   Кез келген санды 0-ге көбейткенде нөл шығады.</a:t>
            </a:r>
            <a:endParaRPr lang="kk-KZ" dirty="0">
              <a:solidFill>
                <a:srgbClr val="000000"/>
              </a:solidFill>
              <a:latin typeface="Arial"/>
            </a:endParaRPr>
          </a:p>
          <a:p>
            <a:r>
              <a:rPr lang="kk-KZ" dirty="0">
                <a:solidFill>
                  <a:srgbClr val="000000"/>
                </a:solidFill>
                <a:latin typeface="Times New Roman"/>
              </a:rPr>
              <a:t>   7.  Көбейткіштердің   орны ауысқанымен  мәні    өзгермейді.     </a:t>
            </a:r>
            <a:endParaRPr lang="kk-KZ" dirty="0">
              <a:solidFill>
                <a:srgbClr val="000000"/>
              </a:solidFill>
              <a:latin typeface="Arial"/>
            </a:endParaRPr>
          </a:p>
          <a:p>
            <a:r>
              <a:rPr lang="kk-KZ" dirty="0">
                <a:solidFill>
                  <a:srgbClr val="000000"/>
                </a:solidFill>
                <a:latin typeface="Times New Roman"/>
              </a:rPr>
              <a:t>   8.    800 тең   8 бен  10 санының көбейтіндісіне . </a:t>
            </a:r>
            <a:endParaRPr lang="kk-KZ" dirty="0">
              <a:solidFill>
                <a:srgbClr val="000000"/>
              </a:solidFill>
              <a:latin typeface="Arial"/>
            </a:endParaRPr>
          </a:p>
          <a:p>
            <a:pPr marL="228600"/>
            <a:r>
              <a:rPr lang="kk-KZ" dirty="0">
                <a:solidFill>
                  <a:srgbClr val="000000"/>
                </a:solidFill>
                <a:latin typeface="Times New Roman"/>
              </a:rPr>
              <a:t>9.    Қалдық  бөлгіштен  кіші болады. </a:t>
            </a:r>
            <a:endParaRPr lang="kk-KZ" b="0" i="0" dirty="0">
              <a:solidFill>
                <a:srgbClr val="000000"/>
              </a:solidFill>
              <a:effectLst/>
              <a:latin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3" t="50000" r="13086" b="7143"/>
          <a:stretch/>
        </p:blipFill>
        <p:spPr bwMode="auto">
          <a:xfrm>
            <a:off x="3316492" y="1235247"/>
            <a:ext cx="2242267" cy="15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4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732" y="-99392"/>
            <a:ext cx="8229600" cy="1143000"/>
          </a:xfrm>
        </p:spPr>
        <p:txBody>
          <a:bodyPr/>
          <a:lstStyle/>
          <a:p>
            <a:r>
              <a:rPr lang="kk-KZ" dirty="0" smtClean="0"/>
              <a:t>Үйге: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54510" y="1790145"/>
            <a:ext cx="6318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sz="2400" b="1" dirty="0">
                <a:latin typeface="Times New Roman"/>
                <a:ea typeface="Calibri"/>
                <a:cs typeface="Times New Roman"/>
              </a:rPr>
              <a:t>1-қатарға – Есеп 2   33-бет</a:t>
            </a:r>
            <a:endParaRPr lang="ru-RU" sz="24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sz="2400" b="1" dirty="0">
                <a:latin typeface="Times New Roman"/>
                <a:ea typeface="Calibri"/>
                <a:cs typeface="Times New Roman"/>
              </a:rPr>
              <a:t>2-қатарға – Мысал 7   33-бет</a:t>
            </a:r>
            <a:endParaRPr lang="ru-RU" sz="24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sz="2400" b="1" dirty="0">
                <a:latin typeface="Times New Roman"/>
                <a:ea typeface="Calibri"/>
                <a:cs typeface="Times New Roman"/>
              </a:rPr>
              <a:t>3-қатарға – Логикалық тапсырма 34-бет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11266" name="Picture 2" descr="Картинки по запросу медали универсиады 201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7" b="100000" l="4823" r="967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19274"/>
            <a:ext cx="6715125" cy="50387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37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kk-KZ" dirty="0" smtClean="0"/>
              <a:t>Бағалау</a:t>
            </a:r>
            <a:endParaRPr lang="ru-RU" dirty="0"/>
          </a:p>
        </p:txBody>
      </p:sp>
      <p:pic>
        <p:nvPicPr>
          <p:cNvPr id="13314" name="Picture 2" descr="Картинки по запросу медали универсиады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484784"/>
            <a:ext cx="723972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57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8286808" cy="2428892"/>
          </a:xfrm>
        </p:spPr>
        <p:txBody>
          <a:bodyPr>
            <a:normAutofit fontScale="90000"/>
          </a:bodyPr>
          <a:lstStyle/>
          <a:p>
            <a:r>
              <a:rPr lang="ru-RU" sz="6000" dirty="0" err="1" smtClean="0">
                <a:ln>
                  <a:solidFill>
                    <a:srgbClr val="00B0F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Сандар</a:t>
            </a:r>
            <a:r>
              <a:rPr lang="ru-RU" sz="6000" dirty="0" smtClean="0">
                <a:ln>
                  <a:solidFill>
                    <a:srgbClr val="00B0F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с</a:t>
            </a:r>
            <a:r>
              <a:rPr lang="kk-KZ" sz="6000" dirty="0" smtClean="0">
                <a:ln>
                  <a:solidFill>
                    <a:srgbClr val="00B0F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өйлейді</a:t>
            </a:r>
            <a:br>
              <a:rPr lang="kk-KZ" sz="6000" dirty="0" smtClean="0">
                <a:ln>
                  <a:solidFill>
                    <a:srgbClr val="00B0F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kk-KZ" sz="6000" dirty="0">
                <a:ln>
                  <a:solidFill>
                    <a:srgbClr val="00B0F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kk-KZ" sz="6000" dirty="0">
                <a:ln>
                  <a:solidFill>
                    <a:srgbClr val="00B0F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</a:br>
            <a:r>
              <a:rPr lang="kk-KZ" sz="7300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28, </a:t>
            </a:r>
            <a:r>
              <a:rPr lang="kk-KZ" sz="7300" dirty="0" smtClean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</a:rPr>
              <a:t>50, </a:t>
            </a:r>
            <a:r>
              <a:rPr lang="kk-KZ" sz="7300" dirty="0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</a:rPr>
              <a:t>17-28,</a:t>
            </a:r>
            <a:r>
              <a:rPr lang="kk-KZ" sz="7300" dirty="0" smtClean="0">
                <a:ln>
                  <a:solidFill>
                    <a:srgbClr val="00B0F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kk-KZ" sz="7300" dirty="0" smtClean="0">
                <a:ln>
                  <a:solidFill>
                    <a:srgbClr val="00B0F0"/>
                  </a:solidFill>
                </a:ln>
                <a:solidFill>
                  <a:srgbClr val="00B050"/>
                </a:solidFill>
              </a:rPr>
              <a:t>29-8,</a:t>
            </a:r>
            <a:r>
              <a:rPr lang="kk-KZ" sz="7300" dirty="0" smtClean="0">
                <a:ln>
                  <a:solidFill>
                    <a:srgbClr val="00B0F0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kk-KZ" sz="7300" dirty="0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2017,</a:t>
            </a:r>
            <a:r>
              <a:rPr lang="kk-KZ" sz="7300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2000</a:t>
            </a:r>
            <a:endParaRPr lang="ru-RU" sz="7300" dirty="0">
              <a:ln>
                <a:solidFill>
                  <a:srgbClr val="00B0F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Picture 2" descr="D:\материалы к урокам\Я УЧУСЬ\ШАБЛОН ДЛЯ ПРЕЗЕНТАЦИИ\готовые шаблоны\Шаблон Школьная страна\Девочка для триггер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5143512"/>
            <a:ext cx="1928826" cy="1571612"/>
          </a:xfrm>
          <a:prstGeom prst="rect">
            <a:avLst/>
          </a:prstGeom>
          <a:noFill/>
        </p:spPr>
      </p:pic>
      <p:pic>
        <p:nvPicPr>
          <p:cNvPr id="7" name="Picture 2" descr="D:\материалы к урокам\Я УЧУСЬ\ШАБЛОН ДЛЯ ПРЕЗЕНТАЦИИ\готовые шаблоны\Шаблон Школьная страна\мальчик для тригге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5562" y="5143512"/>
            <a:ext cx="1714512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жарайсыңда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9952" r="9861" b="9381"/>
          <a:stretch/>
        </p:blipFill>
        <p:spPr bwMode="auto">
          <a:xfrm>
            <a:off x="1043608" y="1299963"/>
            <a:ext cx="6696744" cy="51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57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Logo without circl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94" y="-26614"/>
            <a:ext cx="9177793" cy="7344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1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37856" r="16220" b="8659"/>
          <a:stretch/>
        </p:blipFill>
        <p:spPr bwMode="auto">
          <a:xfrm>
            <a:off x="251520" y="1772816"/>
            <a:ext cx="8223685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23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619672" y="941144"/>
            <a:ext cx="5112568" cy="5894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1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89240"/>
            <a:ext cx="8229600" cy="1143000"/>
          </a:xfrm>
        </p:spPr>
        <p:txBody>
          <a:bodyPr/>
          <a:lstStyle/>
          <a:p>
            <a:r>
              <a:rPr lang="kk-KZ" dirty="0" smtClean="0"/>
              <a:t>Өтілгенді қайталау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0" t="54457" r="13343" b="9429"/>
          <a:stretch/>
        </p:blipFill>
        <p:spPr bwMode="auto">
          <a:xfrm>
            <a:off x="593701" y="1412776"/>
            <a:ext cx="745055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3528" y="-3154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«Тау-шаңғы спорты»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5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32" y="-99392"/>
            <a:ext cx="8229600" cy="1143000"/>
          </a:xfrm>
        </p:spPr>
        <p:txBody>
          <a:bodyPr/>
          <a:lstStyle/>
          <a:p>
            <a:r>
              <a:rPr lang="kk-KZ" dirty="0" smtClean="0"/>
              <a:t>«Шаңғы жарысы»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5" t="53543" r="12828" b="7600"/>
          <a:stretch/>
        </p:blipFill>
        <p:spPr bwMode="auto">
          <a:xfrm>
            <a:off x="827584" y="1268760"/>
            <a:ext cx="7220084" cy="457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282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Үй жұмысын тексеру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8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32" y="-99392"/>
            <a:ext cx="8229600" cy="1143000"/>
          </a:xfrm>
        </p:spPr>
        <p:txBody>
          <a:bodyPr/>
          <a:lstStyle/>
          <a:p>
            <a:r>
              <a:rPr lang="kk-KZ" dirty="0" smtClean="0"/>
              <a:t>«Биатлон»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82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Көркем жазу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38" y="1340767"/>
            <a:ext cx="6984776" cy="452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32" y="-99392"/>
            <a:ext cx="8229600" cy="1143000"/>
          </a:xfrm>
        </p:spPr>
        <p:txBody>
          <a:bodyPr/>
          <a:lstStyle/>
          <a:p>
            <a:r>
              <a:rPr lang="kk-KZ" dirty="0" smtClean="0"/>
              <a:t>«Мәнерлеп сырғанау»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82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 smtClean="0"/>
              <a:t>Оқулықпен жұмыс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3" t="50000" r="12315" b="7143"/>
          <a:stretch/>
        </p:blipFill>
        <p:spPr bwMode="auto">
          <a:xfrm>
            <a:off x="593956" y="1353390"/>
            <a:ext cx="3397729" cy="229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24" y="3866218"/>
            <a:ext cx="14642099" cy="175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71605" y="2574044"/>
            <a:ext cx="21041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400" dirty="0" smtClean="0">
                <a:solidFill>
                  <a:prstClr val="black"/>
                </a:solidFill>
                <a:ea typeface="+mj-ea"/>
                <a:cs typeface="+mj-cs"/>
              </a:rPr>
              <a:t>Есеп - 1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0196" y="5206364"/>
            <a:ext cx="6049374" cy="417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196" y="3872128"/>
            <a:ext cx="6049374" cy="417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83839" y="4324831"/>
            <a:ext cx="6049374" cy="417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00196" y="4789354"/>
            <a:ext cx="8229600" cy="417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7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201</Words>
  <Application>Microsoft Office PowerPoint</Application>
  <PresentationFormat>Экран (4:3)</PresentationFormat>
  <Paragraphs>85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Сандар сөйлейді  28, 50, 17-28, 29-8, 2017,2000</vt:lpstr>
      <vt:lpstr>Презентация PowerPoint</vt:lpstr>
      <vt:lpstr>Презентация PowerPoint</vt:lpstr>
      <vt:lpstr>Презентация PowerPoint</vt:lpstr>
      <vt:lpstr>Өтілгенді қайталау</vt:lpstr>
      <vt:lpstr>«Шаңғы жарысы»</vt:lpstr>
      <vt:lpstr>«Биатлон»</vt:lpstr>
      <vt:lpstr>«Мәнерлеп сырғанау»</vt:lpstr>
      <vt:lpstr>«Шорт-трек»</vt:lpstr>
      <vt:lpstr>«Кёрлинг»</vt:lpstr>
      <vt:lpstr>«Сноуборд»</vt:lpstr>
      <vt:lpstr>«Шайбалы хоккей»</vt:lpstr>
      <vt:lpstr>«Фристайл»</vt:lpstr>
      <vt:lpstr>«Шаңғымен трамплиннен секіру»</vt:lpstr>
      <vt:lpstr>«Конькимен жүгіру»</vt:lpstr>
      <vt:lpstr>«Шаңғы қоссайысы»</vt:lpstr>
      <vt:lpstr>Үйге:</vt:lpstr>
      <vt:lpstr>Бағалау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Ляззат</cp:lastModifiedBy>
  <cp:revision>125</cp:revision>
  <dcterms:created xsi:type="dcterms:W3CDTF">2014-07-23T13:48:54Z</dcterms:created>
  <dcterms:modified xsi:type="dcterms:W3CDTF">2017-01-31T21:57:47Z</dcterms:modified>
</cp:coreProperties>
</file>