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2" r:id="rId2"/>
    <p:sldId id="266" r:id="rId3"/>
    <p:sldId id="265" r:id="rId4"/>
    <p:sldId id="256" r:id="rId5"/>
    <p:sldId id="267" r:id="rId6"/>
    <p:sldId id="257" r:id="rId7"/>
    <p:sldId id="258" r:id="rId8"/>
    <p:sldId id="259" r:id="rId9"/>
    <p:sldId id="260" r:id="rId10"/>
    <p:sldId id="268" r:id="rId11"/>
    <p:sldId id="269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8F7C4-0A43-4FDB-930B-331CED8A7DCB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8E0E8-B61C-4D5F-A0C1-546E389FC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76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03785-5769-4D41-9E96-088F45EB05C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062319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33284-4F1F-4136-BD12-2C3561EB6D3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29573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14563"/>
          </a:xfrm>
          <a:effectLst>
            <a:outerShdw dist="7184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rgbClr val="80FCED"/>
                </a:solidFill>
                <a:latin typeface="Times New Roman" pitchFamily="18" charset="0"/>
                <a:cs typeface="Times New Roman" pitchFamily="18" charset="0"/>
              </a:rPr>
              <a:t>             Правильные </a:t>
            </a:r>
            <a:r>
              <a:rPr lang="ru-RU" sz="5400" b="1" dirty="0" smtClean="0">
                <a:solidFill>
                  <a:srgbClr val="5BFBE8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ru-RU" sz="5400" b="1" dirty="0" smtClean="0">
                <a:solidFill>
                  <a:srgbClr val="5BFBE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solidFill>
                  <a:srgbClr val="5BFBE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solidFill>
                  <a:srgbClr val="5BFBE8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5400" b="1" dirty="0" smtClean="0">
                <a:solidFill>
                  <a:srgbClr val="80FCED"/>
                </a:solidFill>
                <a:latin typeface="Times New Roman" pitchFamily="18" charset="0"/>
                <a:cs typeface="Times New Roman" pitchFamily="18" charset="0"/>
              </a:rPr>
              <a:t>многоугольники</a:t>
            </a:r>
          </a:p>
        </p:txBody>
      </p:sp>
      <p:sp>
        <p:nvSpPr>
          <p:cNvPr id="7171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23850" y="5805488"/>
            <a:ext cx="2147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>
                <a:solidFill>
                  <a:srgbClr val="000099"/>
                </a:solidFill>
                <a:latin typeface="Century Gothic" panose="020B0502020202020204" pitchFamily="34" charset="0"/>
              </a:rPr>
              <a:t>Правильный </a:t>
            </a:r>
          </a:p>
          <a:p>
            <a:r>
              <a:rPr lang="ru-RU" altLang="ru-RU" sz="2400" b="1">
                <a:solidFill>
                  <a:srgbClr val="000099"/>
                </a:solidFill>
                <a:latin typeface="Century Gothic" panose="020B0502020202020204" pitchFamily="34" charset="0"/>
              </a:rPr>
              <a:t>треугольник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411413" y="4868863"/>
            <a:ext cx="1503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>
                <a:solidFill>
                  <a:srgbClr val="000099"/>
                </a:solidFill>
                <a:latin typeface="Century Gothic" panose="020B0502020202020204" pitchFamily="34" charset="0"/>
              </a:rPr>
              <a:t>Квадрат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067175" y="5805488"/>
            <a:ext cx="2216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>
                <a:solidFill>
                  <a:srgbClr val="000099"/>
                </a:solidFill>
                <a:latin typeface="Century Gothic" panose="020B0502020202020204" pitchFamily="34" charset="0"/>
              </a:rPr>
              <a:t>Правильный </a:t>
            </a:r>
          </a:p>
          <a:p>
            <a:pPr algn="ctr"/>
            <a:r>
              <a:rPr lang="ru-RU" altLang="ru-RU" sz="2400" b="1">
                <a:solidFill>
                  <a:srgbClr val="000099"/>
                </a:solidFill>
                <a:latin typeface="Century Gothic" panose="020B0502020202020204" pitchFamily="34" charset="0"/>
              </a:rPr>
              <a:t>пятиугольник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362700" y="4884738"/>
            <a:ext cx="254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>
                <a:solidFill>
                  <a:srgbClr val="000099"/>
                </a:solidFill>
                <a:latin typeface="Century Gothic" panose="020B0502020202020204" pitchFamily="34" charset="0"/>
              </a:rPr>
              <a:t>Правильный </a:t>
            </a:r>
          </a:p>
          <a:p>
            <a:pPr algn="ctr"/>
            <a:r>
              <a:rPr lang="ru-RU" altLang="ru-RU" sz="2400" b="1">
                <a:solidFill>
                  <a:srgbClr val="000099"/>
                </a:solidFill>
                <a:latin typeface="Century Gothic" panose="020B0502020202020204" pitchFamily="34" charset="0"/>
              </a:rPr>
              <a:t>шестиугольник</a:t>
            </a: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171450" y="3917950"/>
            <a:ext cx="2428875" cy="1828800"/>
          </a:xfrm>
          <a:prstGeom prst="triangle">
            <a:avLst>
              <a:gd name="adj" fmla="val 50000"/>
            </a:avLst>
          </a:prstGeom>
          <a:solidFill>
            <a:srgbClr val="E575FF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1763713" y="2565400"/>
            <a:ext cx="2514600" cy="2286000"/>
          </a:xfrm>
          <a:prstGeom prst="diamond">
            <a:avLst/>
          </a:prstGeom>
          <a:solidFill>
            <a:srgbClr val="1919FF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4067175" y="3716338"/>
            <a:ext cx="2209800" cy="2057400"/>
          </a:xfrm>
          <a:prstGeom prst="pentagon">
            <a:avLst/>
          </a:prstGeom>
          <a:solidFill>
            <a:srgbClr val="00B050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endParaRPr lang="ru-RU">
              <a:latin typeface="Arial" charset="0"/>
            </a:endParaRPr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>
            <a:off x="6372225" y="2673350"/>
            <a:ext cx="2428875" cy="2089150"/>
          </a:xfrm>
          <a:prstGeom prst="hexagon">
            <a:avLst>
              <a:gd name="adj" fmla="val 30648"/>
              <a:gd name="vf" fmla="val 115470"/>
            </a:avLst>
          </a:prstGeom>
          <a:solidFill>
            <a:srgbClr val="B700E2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02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/>
      <p:bldP spid="3088" grpId="0"/>
      <p:bldP spid="3089" grpId="0"/>
      <p:bldP spid="30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85876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                  Практикалық жұмыс.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Practical work.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929718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sz="4300" b="1" dirty="0" smtClean="0">
                <a:latin typeface="Times New Roman" pitchFamily="18" charset="0"/>
                <a:cs typeface="Times New Roman" pitchFamily="18" charset="0"/>
              </a:rPr>
              <a:t>№1. </a:t>
            </a:r>
            <a:r>
              <a:rPr lang="en-US" sz="4300" b="1" dirty="0" smtClean="0">
                <a:latin typeface="Times New Roman" pitchFamily="18" charset="0"/>
                <a:cs typeface="Times New Roman" pitchFamily="18" charset="0"/>
              </a:rPr>
              <a:t>Calculate the area of the equilateral triangle inscribed the circle with its radius capital R equals 4√3. </a:t>
            </a:r>
            <a:endParaRPr lang="ru-RU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№2.</a:t>
            </a:r>
            <a:r>
              <a:rPr lang="kk-KZ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Найдите периметр и площадь правильного треугольника, если радиус вписанной окружности равен 2см.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№3. Дұрыс төртбұрыштың ауданы мен периметрің табыңдар, егер оның сырттай  сызған шенбердің радиусы 6√2 см тен болса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№4.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Найдите периметр и площадь квадрата, если радиус вписанной окружности равен 6 см.</a:t>
            </a:r>
          </a:p>
          <a:p>
            <a:pPr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Группа 5"/>
          <p:cNvGrpSpPr>
            <a:grpSpLocks/>
          </p:cNvGrpSpPr>
          <p:nvPr/>
        </p:nvGrpSpPr>
        <p:grpSpPr bwMode="auto">
          <a:xfrm>
            <a:off x="0" y="1714500"/>
            <a:ext cx="3143250" cy="2500313"/>
            <a:chOff x="1937977" y="1500174"/>
            <a:chExt cx="3562717" cy="2857520"/>
          </a:xfrm>
        </p:grpSpPr>
        <p:sp>
          <p:nvSpPr>
            <p:cNvPr id="2" name="Правильный пятиугольник 1"/>
            <p:cNvSpPr/>
            <p:nvPr/>
          </p:nvSpPr>
          <p:spPr>
            <a:xfrm>
              <a:off x="2429201" y="1500174"/>
              <a:ext cx="3071493" cy="2857520"/>
            </a:xfrm>
            <a:prstGeom prst="pentagon">
              <a:avLst/>
            </a:prstGeom>
            <a:solidFill>
              <a:schemeClr val="bg1">
                <a:alpha val="37000"/>
              </a:schemeClr>
            </a:solidFill>
            <a:ln w="28575">
              <a:solidFill>
                <a:srgbClr val="2720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3" name="Дуга 2"/>
            <p:cNvSpPr/>
            <p:nvPr/>
          </p:nvSpPr>
          <p:spPr>
            <a:xfrm rot="4046565">
              <a:off x="1974017" y="2266053"/>
              <a:ext cx="642262" cy="714343"/>
            </a:xfrm>
            <a:prstGeom prst="arc">
              <a:avLst>
                <a:gd name="adj1" fmla="val 16200000"/>
                <a:gd name="adj2" fmla="val 20384490"/>
              </a:avLst>
            </a:prstGeom>
            <a:ln w="22225">
              <a:solidFill>
                <a:srgbClr val="2720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graphicFrame>
          <p:nvGraphicFramePr>
            <p:cNvPr id="4105" name="Object 2"/>
            <p:cNvGraphicFramePr>
              <a:graphicFrameLocks noChangeAspect="1"/>
            </p:cNvGraphicFramePr>
            <p:nvPr/>
          </p:nvGraphicFramePr>
          <p:xfrm>
            <a:off x="2643174" y="2428868"/>
            <a:ext cx="452440" cy="542928"/>
          </p:xfrm>
          <a:graphic>
            <a:graphicData uri="http://schemas.openxmlformats.org/presentationml/2006/ole">
              <p:oleObj spid="_x0000_s1032" name="Формула" r:id="rId3" imgW="190500" imgH="228600" progId="Equation.3">
                <p:embed/>
              </p:oleObj>
            </a:graphicData>
          </a:graphic>
        </p:graphicFrame>
      </p:grp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285750" y="357188"/>
            <a:ext cx="86439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углов правильного </a:t>
            </a:r>
            <a:r>
              <a:rPr lang="en-US" altLang="ru-RU" sz="40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36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-угольника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4429125" y="1357313"/>
          <a:ext cx="3473450" cy="1025525"/>
        </p:xfrm>
        <a:graphic>
          <a:graphicData uri="http://schemas.openxmlformats.org/presentationml/2006/ole">
            <p:oleObj spid="_x0000_s1033" name="Формула" r:id="rId4" imgW="774364" imgH="228501" progId="Equation.3">
              <p:embed/>
            </p:oleObj>
          </a:graphicData>
        </a:graphic>
      </p:graphicFrame>
      <p:sp>
        <p:nvSpPr>
          <p:cNvPr id="4101" name="TextBox 8"/>
          <p:cNvSpPr txBox="1">
            <a:spLocks noChangeArrowheads="1"/>
          </p:cNvSpPr>
          <p:nvPr/>
        </p:nvSpPr>
        <p:spPr bwMode="auto">
          <a:xfrm>
            <a:off x="1285875" y="5072063"/>
            <a:ext cx="70723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 правильного </a:t>
            </a:r>
            <a:r>
              <a:rPr lang="en-US" altLang="ru-RU" sz="40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36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36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угольника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3571875" y="3143250"/>
          <a:ext cx="4857750" cy="1687513"/>
        </p:xfrm>
        <a:graphic>
          <a:graphicData uri="http://schemas.openxmlformats.org/presentationml/2006/ole">
            <p:oleObj spid="_x0000_s1034" name="Формула" r:id="rId5" imgW="1130300" imgH="4191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2751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0" y="357188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 </a:t>
            </a:r>
            <a:r>
              <a:rPr lang="ru-RU" altLang="ru-RU" b="1" i="1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углы правильного </a:t>
            </a:r>
            <a:r>
              <a:rPr lang="en-US" altLang="ru-RU" b="1" i="1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b="1" i="1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-угольника, если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4215606" y="1570832"/>
            <a:ext cx="71437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357188" y="1225550"/>
            <a:ext cx="392906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en-US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ru-RU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9    б) </a:t>
            </a:r>
            <a:r>
              <a:rPr lang="en-US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 = 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4714875" y="1193800"/>
            <a:ext cx="3929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en-US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ru-RU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8   б) </a:t>
            </a:r>
            <a:r>
              <a:rPr lang="en-US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 = 1</a:t>
            </a:r>
            <a:r>
              <a:rPr lang="ru-RU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214313" y="2000250"/>
            <a:ext cx="86439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сторон имеет правильный многоугольник, если каждый его угол равен: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4144169" y="3428206"/>
            <a:ext cx="85725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8" name="Object 2"/>
          <p:cNvGraphicFramePr>
            <a:graphicFrameLocks noChangeAspect="1"/>
          </p:cNvGraphicFramePr>
          <p:nvPr/>
        </p:nvGraphicFramePr>
        <p:xfrm>
          <a:off x="1643063" y="3143250"/>
          <a:ext cx="1843087" cy="714375"/>
        </p:xfrm>
        <a:graphic>
          <a:graphicData uri="http://schemas.openxmlformats.org/presentationml/2006/ole">
            <p:oleObj spid="_x0000_s2056" name="Формула" r:id="rId3" imgW="622030" imgH="241195" progId="Equation.3">
              <p:embed/>
            </p:oleObj>
          </a:graphicData>
        </a:graphic>
      </p:graphicFrame>
      <p:graphicFrame>
        <p:nvGraphicFramePr>
          <p:cNvPr id="5129" name="Object 3"/>
          <p:cNvGraphicFramePr>
            <a:graphicFrameLocks noChangeAspect="1"/>
          </p:cNvGraphicFramePr>
          <p:nvPr/>
        </p:nvGraphicFramePr>
        <p:xfrm>
          <a:off x="5500688" y="3143250"/>
          <a:ext cx="1843087" cy="714375"/>
        </p:xfrm>
        <a:graphic>
          <a:graphicData uri="http://schemas.openxmlformats.org/presentationml/2006/ole">
            <p:oleObj spid="_x0000_s2057" name="Формула" r:id="rId4" imgW="622030" imgH="241195" progId="Equation.3">
              <p:embed/>
            </p:oleObj>
          </a:graphicData>
        </a:graphic>
      </p:graphicFrame>
      <p:sp>
        <p:nvSpPr>
          <p:cNvPr id="5130" name="TextBox 12"/>
          <p:cNvSpPr txBox="1">
            <a:spLocks noChangeArrowheads="1"/>
          </p:cNvSpPr>
          <p:nvPr/>
        </p:nvSpPr>
        <p:spPr bwMode="auto">
          <a:xfrm>
            <a:off x="285750" y="4143375"/>
            <a:ext cx="8715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 </a:t>
            </a:r>
            <a:r>
              <a:rPr lang="ru-RU" altLang="ru-RU" b="1" i="1" dirty="0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внешний угол правильного </a:t>
            </a:r>
            <a:r>
              <a:rPr lang="ru-RU" altLang="ru-RU" b="1" i="1" dirty="0" err="1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пятнадцатиугольника</a:t>
            </a:r>
            <a:r>
              <a:rPr lang="ru-RU" altLang="ru-RU" b="1" i="1" dirty="0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131" name="TextBox 15"/>
          <p:cNvSpPr txBox="1">
            <a:spLocks noChangeArrowheads="1"/>
          </p:cNvSpPr>
          <p:nvPr/>
        </p:nvSpPr>
        <p:spPr bwMode="auto">
          <a:xfrm>
            <a:off x="428625" y="5357813"/>
            <a:ext cx="87153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№4 </a:t>
            </a:r>
            <a:r>
              <a:rPr lang="ru-RU" altLang="ru-RU" b="1" i="1">
                <a:solidFill>
                  <a:srgbClr val="0C27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Внешний угол правильного многоугольника равен       .Найдите число его сторон.</a:t>
            </a:r>
          </a:p>
        </p:txBody>
      </p:sp>
      <p:graphicFrame>
        <p:nvGraphicFramePr>
          <p:cNvPr id="5132" name="Object 4"/>
          <p:cNvGraphicFramePr>
            <a:graphicFrameLocks noChangeAspect="1"/>
          </p:cNvGraphicFramePr>
          <p:nvPr/>
        </p:nvGraphicFramePr>
        <p:xfrm>
          <a:off x="1660525" y="5846763"/>
          <a:ext cx="619125" cy="550862"/>
        </p:xfrm>
        <a:graphic>
          <a:graphicData uri="http://schemas.openxmlformats.org/presentationml/2006/ole">
            <p:oleObj spid="_x0000_s2058" name="Формула" r:id="rId5" imgW="228501" imgH="203112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440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Цель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</a:t>
            </a:r>
            <a:r>
              <a:rPr lang="kk-KZ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правильные </a:t>
            </a:r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многоугольники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формул, связывающие 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периметр, площадь 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радиусы вписанной и описанной окружности.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34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64096"/>
          </a:xfrm>
        </p:spPr>
        <p:txBody>
          <a:bodyPr>
            <a:normAutofit/>
          </a:bodyPr>
          <a:lstStyle/>
          <a:p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      Лист самоконтроля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19" y="1124744"/>
          <a:ext cx="8712969" cy="496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1"/>
                <a:gridCol w="720080"/>
                <a:gridCol w="1152128"/>
                <a:gridCol w="1152128"/>
                <a:gridCol w="1368152"/>
              </a:tblGrid>
              <a:tr h="11018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Не  очень хорошо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Хорошо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Отлично,без ошибок</a:t>
                      </a:r>
                      <a:endParaRPr lang="ru-RU" dirty="0"/>
                    </a:p>
                  </a:txBody>
                  <a:tcPr/>
                </a:tc>
              </a:tr>
              <a:tr h="1268046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Знаю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определение  </a:t>
                      </a:r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правильных многоугольников,формулы периметра и площади правильных многоугольников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6043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Понимаю как </a:t>
                      </a:r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применять формулы,связывающие стороны,периметр,площадь и радиусы вписанной и описанной окружности.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2568"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Умею применять формулы, связывающие стороны,периметр,площадь и радиусы вписанной и описанной окружности и демонстрировать решение на казахском и английском языках.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666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          Терминология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428740"/>
          <a:ext cx="8143933" cy="5119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884"/>
                <a:gridCol w="2515405"/>
                <a:gridCol w="2714644"/>
              </a:tblGrid>
              <a:tr h="428628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Russian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Kazakh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English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Треугольник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Үшбұрыш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Triangle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Квадрат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Square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Шестиугольник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Алтыбұрыш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Hexogen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Правильный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Дұрыс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Equilateral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Окружность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Шеңбер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Circle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Вписанная окружность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Іштей сызылған шеңбер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Inscribed circle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Описанная окружность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Сырттай сызылған шеңбер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Circumscribed circle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Радиус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Радиус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Radius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Площадь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Аудан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Area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Корень из  </a:t>
                      </a: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Түбір астында </a:t>
                      </a:r>
                      <a:r>
                        <a:rPr lang="kk-KZ" sz="18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Squared root of </a:t>
                      </a:r>
                      <a:r>
                        <a:rPr lang="en-US" sz="18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Групповая работа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Топтық жұмыс.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Work in groups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k-KZ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Составление и защита постера по теме:     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«Вписанные в окружность и описанные около окружности правильные многоугольники»</a:t>
            </a: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Правильный   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треугольник                                            Квадрат                                           Правильный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шестиугольник</a:t>
            </a: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500034" y="3857628"/>
            <a:ext cx="2428875" cy="1828800"/>
          </a:xfrm>
          <a:prstGeom prst="triangle">
            <a:avLst>
              <a:gd name="adj" fmla="val 50000"/>
            </a:avLst>
          </a:prstGeom>
          <a:solidFill>
            <a:srgbClr val="E575FF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143240" y="3571876"/>
            <a:ext cx="2514600" cy="2286000"/>
          </a:xfrm>
          <a:prstGeom prst="diamond">
            <a:avLst/>
          </a:prstGeom>
          <a:solidFill>
            <a:srgbClr val="1919FF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6072198" y="3857628"/>
            <a:ext cx="2428875" cy="2089150"/>
          </a:xfrm>
          <a:prstGeom prst="hexagon">
            <a:avLst>
              <a:gd name="adj" fmla="val 30648"/>
              <a:gd name="vf" fmla="val 115470"/>
            </a:avLst>
          </a:prstGeom>
          <a:solidFill>
            <a:srgbClr val="B700E2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C:\Users\маргулан\Desktop\bgbi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6" descr="C:\Users\маргулан\Desktop\Tetraad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667000"/>
            <a:ext cx="37338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33400" y="304800"/>
            <a:ext cx="7924800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Тетраэдр-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Огонь.От</a:t>
            </a:r>
            <a:r>
              <a:rPr lang="en-US" sz="4400" b="1" i="1" dirty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.The Fire</a:t>
            </a:r>
            <a:endParaRPr lang="ru-RU" sz="4400" b="1" dirty="0">
              <a:ln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pic>
        <p:nvPicPr>
          <p:cNvPr id="1026" name="Picture 2" descr="C:\Users\маргулан\Desktop\hot-fiery-flames-dark-background_279-118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2590800"/>
            <a:ext cx="4700587" cy="4045621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C:\Users\маргулан\Desktop\bgbig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C:\Users\маргулан\Desktop\9156807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124200"/>
            <a:ext cx="4267199" cy="342900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6389" name="Picture 5" descr="C:\Users\маргулан\Desktop\cub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2895600"/>
            <a:ext cx="34686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822853" y="0"/>
            <a:ext cx="5420074" cy="212365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4400" b="1" i="1" dirty="0" smtClean="0">
              <a:ln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Гексаэдр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Земля.Жер</a:t>
            </a:r>
            <a:r>
              <a:rPr lang="en-US" sz="4400" b="1" i="1" dirty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.The Earth</a:t>
            </a:r>
            <a:endParaRPr lang="ru-RU" sz="4400" b="1" dirty="0">
              <a:ln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C:\Users\маргулан\Desktop\bgbi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C:\Users\маргулан\Desktop\Blue-sea-horiz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048000"/>
            <a:ext cx="4088098" cy="3404878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7413" name="Picture 4" descr="C:\Users\маргулан\Desktop\oct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743200"/>
            <a:ext cx="350520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371600" y="304800"/>
            <a:ext cx="6781800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Октаэдр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Воздух.Ауа</a:t>
            </a:r>
            <a:r>
              <a:rPr lang="en-US" sz="4400" b="1" i="1" dirty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.The Air</a:t>
            </a:r>
            <a:endParaRPr lang="ru-RU" sz="4400" b="1" dirty="0">
              <a:ln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C:\Users\маргулан\Desktop\bgbig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C:\Users\маргулан\Desktop\iPad4voda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743200"/>
            <a:ext cx="4343400" cy="360838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8437" name="Picture 5" descr="C:\Users\маргулан\Desktop\350x3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438400"/>
            <a:ext cx="4038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219200" y="381000"/>
            <a:ext cx="6553200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Икосаэдр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Вода.Су</a:t>
            </a:r>
            <a:r>
              <a:rPr lang="en-US" sz="4400" b="1" i="1" dirty="0">
                <a:ln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.The Water</a:t>
            </a:r>
            <a:endParaRPr lang="ru-RU" sz="4400" b="1" dirty="0">
              <a:ln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56</TotalTime>
  <Words>348</Words>
  <Application>Microsoft Office PowerPoint</Application>
  <PresentationFormat>Экран (4:3)</PresentationFormat>
  <Paragraphs>96</Paragraphs>
  <Slides>13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Поток</vt:lpstr>
      <vt:lpstr>Формула</vt:lpstr>
      <vt:lpstr>             Правильные                    многоугольники</vt:lpstr>
      <vt:lpstr>    Цель урока:</vt:lpstr>
      <vt:lpstr>      Лист самоконтроля</vt:lpstr>
      <vt:lpstr>           Терминология</vt:lpstr>
      <vt:lpstr>Групповая работа.Топтық жұмыс. Work in groups </vt:lpstr>
      <vt:lpstr>Слайд 6</vt:lpstr>
      <vt:lpstr>Слайд 7</vt:lpstr>
      <vt:lpstr>Слайд 8</vt:lpstr>
      <vt:lpstr>Слайд 9</vt:lpstr>
      <vt:lpstr>                      Практическая работа.                       Практикалық жұмыс.                              Practical work.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Терминология</dc:title>
  <cp:lastModifiedBy>Баян</cp:lastModifiedBy>
  <cp:revision>9</cp:revision>
  <dcterms:modified xsi:type="dcterms:W3CDTF">2017-02-22T13:46:04Z</dcterms:modified>
</cp:coreProperties>
</file>