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833" r:id="rId2"/>
  </p:sldMasterIdLst>
  <p:sldIdLst>
    <p:sldId id="278" r:id="rId3"/>
    <p:sldId id="304" r:id="rId4"/>
    <p:sldId id="312" r:id="rId5"/>
    <p:sldId id="302" r:id="rId6"/>
    <p:sldId id="284" r:id="rId7"/>
    <p:sldId id="286" r:id="rId8"/>
    <p:sldId id="307" r:id="rId9"/>
    <p:sldId id="308" r:id="rId10"/>
    <p:sldId id="309" r:id="rId11"/>
    <p:sldId id="311" r:id="rId12"/>
    <p:sldId id="296" r:id="rId1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A7A3FB"/>
    <a:srgbClr val="000099"/>
    <a:srgbClr val="A2CBFC"/>
    <a:srgbClr val="FF6600"/>
    <a:srgbClr val="FF9900"/>
    <a:srgbClr val="FF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5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45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B62CA1-6191-4B0A-9F6E-E81A5D1C584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E9F85C-00ED-4B58-BC93-6447EBEC12B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2F47F6-F456-4DBB-B1FD-8EFD76DB979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/>
          </a:extLst>
        </p:spPr>
      </p:pic>
      <p:grpSp>
        <p:nvGrpSpPr>
          <p:cNvPr id="5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1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2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4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5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8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0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3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6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8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0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2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6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7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9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0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2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4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5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7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9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2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3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6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7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8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0" name="Date Placeholder 3"/>
          <p:cNvSpPr>
            <a:spLocks noGrp="1"/>
          </p:cNvSpPr>
          <p:nvPr>
            <p:ph type="dt" sz="half" idx="10"/>
          </p:nvPr>
        </p:nvSpPr>
        <p:spPr>
          <a:xfrm>
            <a:off x="5800725" y="541020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8" y="5410200"/>
            <a:ext cx="3843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275" y="5410200"/>
            <a:ext cx="579438" cy="365125"/>
          </a:xfrm>
        </p:spPr>
        <p:txBody>
          <a:bodyPr/>
          <a:lstStyle>
            <a:lvl1pPr>
              <a:defRPr/>
            </a:lvl1pPr>
          </a:lstStyle>
          <a:p>
            <a:fld id="{72CAB014-2D15-4A71-8CA5-E91B6CA06B3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F9C98-6EF9-4B1E-B2C1-6E30A7163B4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FBFBB-BAE7-4BC8-B184-A2F1D7EBD24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1F631-EF75-43C9-A50E-091118E75D5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6D8A9-F862-45C2-91B3-1A60823F0BF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C6413-8F52-4710-8B24-4D7A647E9CC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F0066-E653-4293-AC05-CE6A9AD3368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90107-A9D8-4564-A9E5-40AC30A1407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9018A1-B135-402C-B29C-9BCD691A8D7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defRPr lang="en-US"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C244A-F510-4171-9387-20263FD5933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19F8B-90AC-424D-9BC3-2A43B540A66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D8DA2-8FA2-4CF9-9A0A-DBC4B4687B1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6913" y="71913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16850" y="2765425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859CA47-B188-4BEA-8C2E-9022246B353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D93B7-9AFC-4183-9742-AEC8C965C80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E5422320-4849-4B05-A453-D8EECF44499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1800" dirty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1800" dirty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1800" dirty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 cap="all" baseline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D46547D-09E3-4B4F-824F-87E6CB1DBA8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3C061-8CC9-417F-A298-969644E4A6E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A266A-C0D0-4BB1-97BE-6A9BC8B08AB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9EF4D4-0854-44BC-A169-7CF18FE1375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48108D-92D0-4852-9E3B-2F73D723225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848675-7E6A-4A24-89AD-BBFAF4169CD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E1EACA-85E5-4F9B-98D1-D80CE64BD53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410323-78B6-437D-908C-F9109C4FC9B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A614CE-6D4E-4F88-A318-99D53D455A5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C9D66-6132-49A5-9E5F-E7B0DBB8F55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741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42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3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743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3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3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DB63DD3-4B71-4548-BED2-A9E60A40AC2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1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/>
          </a:extLst>
        </p:spPr>
      </p:pic>
      <p:grpSp>
        <p:nvGrpSpPr>
          <p:cNvPr id="2051" name="Group 7"/>
          <p:cNvGrpSpPr>
            <a:grpSpLocks/>
          </p:cNvGrpSpPr>
          <p:nvPr/>
        </p:nvGrpSpPr>
        <p:grpSpPr bwMode="auto">
          <a:xfrm>
            <a:off x="-14288" y="0"/>
            <a:ext cx="9042401" cy="6858000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5663" y="619125"/>
            <a:ext cx="7429500" cy="147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5663" y="2249488"/>
            <a:ext cx="7429500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763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5663" y="5883275"/>
            <a:ext cx="4679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313" y="5883275"/>
            <a:ext cx="577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fld id="{7E1B4B13-D096-4909-9FFC-3CCA1EE4E32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2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13" r:id="rId12"/>
    <p:sldLayoutId id="2147483907" r:id="rId13"/>
    <p:sldLayoutId id="2147483908" r:id="rId14"/>
    <p:sldLayoutId id="2147483914" r:id="rId15"/>
    <p:sldLayoutId id="2147483909" r:id="rId16"/>
    <p:sldLayoutId id="2147483910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SzPct val="12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&#1057;&#1045;&#1052;&#1048;&#1053;&#1040;&#1056;%20&#1061;&#1048;&#1052;&#1048;&#1071;%202015/&#8470;8%20&#1041;&#1241;&#1088;&#1110;%20&#1257;&#1079;%20&#1179;&#1086;&#1083;&#1099;&#1187;&#1076;&#1072;.mp4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&#8470;8%20&#1041;&#1241;&#1088;&#1110;%20&#1257;&#1079;%20&#1179;&#1086;&#1083;&#1099;&#1187;&#1076;&#1072;.mp4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04-12-2015_17-06-56.zip" TargetMode="External"/><Relationship Id="rId1" Type="http://schemas.openxmlformats.org/officeDocument/2006/relationships/slideLayout" Target="../slideLayouts/slideLayout18.xml"/><Relationship Id="rId5" Type="http://schemas.openxmlformats.org/officeDocument/2006/relationships/hyperlink" Target="4/&#1060;&#1080;&#1083;&#1100;&#1084;_0010.wmv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1/&#1240;&#1083;&#1077;&#1091;&#1084;&#1077;&#1090;&#1090;&#1110;&#1082;%20&#1090;&#1072;&#1083;&#1076;&#1072;&#1091;.wm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hyperlink" Target="2/&#1058;&#1072;&#1085;&#1099;&#1084;&#1076;&#1099;&#1082;%20&#1077;&#1089;&#1077;&#1087;.wm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4" Type="http://schemas.openxmlformats.org/officeDocument/2006/relationships/hyperlink" Target="4/&#1067;&#1085;&#1090;&#1072;&#1083;&#1072;&#1085;&#1076;&#1099;&#1088;&#1091;.wmv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ChangeArrowheads="1"/>
          </p:cNvSpPr>
          <p:nvPr/>
        </p:nvSpPr>
        <p:spPr bwMode="auto">
          <a:xfrm>
            <a:off x="642938" y="214313"/>
            <a:ext cx="817753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endParaRPr lang="kk-KZ" altLang="ru-RU" sz="4400" b="1" i="1" dirty="0">
              <a:solidFill>
                <a:srgbClr val="0033CC"/>
              </a:solidFill>
              <a:latin typeface="Times New Roman" pitchFamily="18" charset="0"/>
            </a:endParaRPr>
          </a:p>
          <a:p>
            <a:pPr algn="ctr" eaLnBrk="1" hangingPunct="1"/>
            <a:endParaRPr lang="kk-KZ" altLang="ru-RU" sz="4400" b="1" i="1" dirty="0">
              <a:solidFill>
                <a:srgbClr val="0033CC"/>
              </a:solidFill>
              <a:latin typeface="Times New Roman" pitchFamily="18" charset="0"/>
            </a:endParaRPr>
          </a:p>
          <a:p>
            <a:pPr algn="ctr" eaLnBrk="1" hangingPunct="1"/>
            <a:endParaRPr lang="kk-KZ" altLang="ru-RU" sz="4400" b="1" i="1" dirty="0">
              <a:solidFill>
                <a:srgbClr val="0033CC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kk-KZ" altLang="ru-RU" sz="4400" b="1" i="1" dirty="0">
                <a:solidFill>
                  <a:srgbClr val="0033CC"/>
                </a:solidFill>
                <a:latin typeface="Times New Roman" pitchFamily="18" charset="0"/>
              </a:rPr>
              <a:t>Оқушылардың өз бетімен </a:t>
            </a:r>
            <a:r>
              <a:rPr lang="kk-KZ" altLang="ru-RU" sz="4400" b="1" i="1" dirty="0" smtClean="0">
                <a:solidFill>
                  <a:srgbClr val="0033CC"/>
                </a:solidFill>
                <a:latin typeface="Times New Roman" pitchFamily="18" charset="0"/>
              </a:rPr>
              <a:t>оқуын </a:t>
            </a:r>
            <a:r>
              <a:rPr lang="kk-KZ" altLang="ru-RU" sz="4400" b="1" i="1" dirty="0">
                <a:solidFill>
                  <a:srgbClr val="0033CC"/>
                </a:solidFill>
                <a:latin typeface="Times New Roman" pitchFamily="18" charset="0"/>
              </a:rPr>
              <a:t>және өзін-өзі реттеуін дамыту</a:t>
            </a:r>
            <a:endParaRPr lang="ru-RU" altLang="ru-RU" sz="4400" b="1" i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642938" y="6072188"/>
            <a:ext cx="850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kk-KZ" altLang="ru-RU"/>
              <a:t>Дайындаған: Уралбаева Қ.Р. №61 ЖББОМ химия пәні мұғалімі 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herseykadinlaricin.com/images/BlogImage/97fd89da-571f-4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00034" y="428604"/>
            <a:ext cx="8143933" cy="4770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«Бәрі өз қолыңда» бейнебаяны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endParaRPr lang="kk-KZ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endParaRPr lang="kk-KZ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Блок-схема: альтернативный процесс 4">
            <a:hlinkClick r:id="rId4" action="ppaction://hlinkfile"/>
          </p:cNvPr>
          <p:cNvSpPr/>
          <p:nvPr/>
        </p:nvSpPr>
        <p:spPr>
          <a:xfrm>
            <a:off x="5500694" y="6357958"/>
            <a:ext cx="928694" cy="28575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3"/>
          <p:cNvSpPr>
            <a:spLocks noChangeArrowheads="1" noChangeShapeType="1" noTextEdit="1"/>
          </p:cNvSpPr>
          <p:nvPr/>
        </p:nvSpPr>
        <p:spPr bwMode="auto">
          <a:xfrm>
            <a:off x="251520" y="1844824"/>
            <a:ext cx="8713663" cy="23763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38"/>
              </a:avLst>
            </a:prstTxWarp>
          </a:bodyPr>
          <a:lstStyle/>
          <a:p>
            <a:pPr algn="r"/>
            <a:r>
              <a:rPr lang="ru-RU" sz="3600" b="1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63500" dir="19387806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Сәттілік</a:t>
            </a: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63500" dir="19387806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63500" dir="19387806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тілейміз</a:t>
            </a: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63500" dir="19387806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285750" y="981075"/>
            <a:ext cx="88582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3200"/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357188" y="2143125"/>
            <a:ext cx="7958137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200" b="1" i="1">
                <a:solidFill>
                  <a:srgbClr val="FF0000"/>
                </a:solidFill>
                <a:latin typeface="Times New Roman" pitchFamily="18" charset="0"/>
              </a:rPr>
              <a:t>Өзін-өзі реттеудің төрт сатысын </a:t>
            </a:r>
          </a:p>
          <a:p>
            <a:pPr algn="ctr" eaLnBrk="1" hangingPunct="1"/>
            <a:r>
              <a:rPr lang="ru-RU" altLang="ru-RU" sz="3200" b="1" i="1">
                <a:solidFill>
                  <a:srgbClr val="FF0000"/>
                </a:solidFill>
                <a:latin typeface="Times New Roman" pitchFamily="18" charset="0"/>
              </a:rPr>
              <a:t>         Марта Бронсон (2002) ұсынған:</a:t>
            </a:r>
            <a:endParaRPr lang="ru-RU" altLang="ru-RU" sz="3200" b="1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kk-KZ" altLang="ru-RU" sz="2400" b="1" i="1">
                <a:solidFill>
                  <a:srgbClr val="0033CC"/>
                </a:solidFill>
                <a:latin typeface="Comic Sans MS" pitchFamily="66" charset="0"/>
              </a:rPr>
              <a:t> </a:t>
            </a:r>
            <a:r>
              <a:rPr lang="kk-KZ" altLang="ru-RU" sz="3200" b="1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Когнитивті </a:t>
            </a:r>
            <a:r>
              <a:rPr lang="kk-KZ" altLang="ru-RU" sz="2400" b="1" i="1">
                <a:solidFill>
                  <a:srgbClr val="0033CC"/>
                </a:solidFill>
                <a:latin typeface="Comic Sans MS" pitchFamily="66" charset="0"/>
              </a:rPr>
              <a:t>(</a:t>
            </a:r>
            <a:r>
              <a:rPr lang="kk-KZ" altLang="ru-RU" sz="3200" b="1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танымдық) 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kk-KZ" altLang="ru-RU" sz="3200" b="1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Эмоциялық 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kk-KZ" altLang="ru-RU" sz="3200" b="1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Элеуметтік 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kk-KZ" altLang="ru-RU" sz="3200" b="1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Ынталандырушылық</a:t>
            </a:r>
            <a:endParaRPr lang="ru-RU" altLang="ru-RU" sz="4000" b="1" i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3200" b="1">
              <a:solidFill>
                <a:srgbClr val="0033CC"/>
              </a:solidFill>
              <a:latin typeface="Comic Sans MS" pitchFamily="66" charset="0"/>
            </a:endParaRPr>
          </a:p>
          <a:p>
            <a:pPr eaLnBrk="1" hangingPunct="1"/>
            <a:endParaRPr lang="ru-RU" altLang="ru-RU" sz="2400" b="1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8196" name="Picture 4" descr="http://kartinki-vernisazh.ru/_ph/93/2/67702271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4752975"/>
            <a:ext cx="2357437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214313" y="571500"/>
            <a:ext cx="8572500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Өзін-өзі реттеу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өздігінен оқуға ықпал ету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 ынталандыру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785938" y="1"/>
            <a:ext cx="49799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kk-KZ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Өзін-өзі реттеудің негіздемесі: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428604"/>
          <a:ext cx="8929718" cy="6293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859"/>
                <a:gridCol w="4464859"/>
              </a:tblGrid>
              <a:tr h="3071834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chemeClr val="bg1"/>
                          </a:solidFill>
                        </a:rPr>
                        <a:t>Эмоциялық:</a:t>
                      </a:r>
                    </a:p>
                    <a:p>
                      <a:endParaRPr lang="kk-KZ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kk-KZ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kk-KZ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Өз тәртібі мен өзгенің тәртібі туралы және оның салдары туралы айта алады.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kk-KZ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Жаңа тапсырманы сеніммен орындайды.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kk-KZ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Назарды бақылай аладыжәне алаңдататын сәттерге қарсы тұра алады.</a:t>
                      </a:r>
                    </a:p>
                  </a:txBody>
                  <a:tcPr marL="91439" marR="91439" marT="45712" marB="45712"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chemeClr val="bg1"/>
                          </a:solidFill>
                        </a:rPr>
                        <a:t>Танымдық:</a:t>
                      </a:r>
                    </a:p>
                    <a:p>
                      <a:endParaRPr lang="kk-KZ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kk-KZ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Өз мүмкіндігін біледі,</a:t>
                      </a:r>
                      <a:r>
                        <a:rPr lang="kk-KZ" sz="20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шешім қабылдай алады.</a:t>
                      </a:r>
                      <a:endParaRPr lang="kk-KZ" sz="20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kk-KZ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Нені үйренгенін</a:t>
                      </a:r>
                      <a:r>
                        <a:rPr lang="kk-KZ" sz="20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айта алады.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kk-KZ" sz="20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Жоспарланған іс-қимыл туралы айта алады.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kk-KZ" sz="20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Сұрақ қояды және жауаптар ұсынады.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kk-KZ" sz="20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Бұрын естіген стратегияны және сөзді өз мақсатында пайдаланады.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/>
                </a:tc>
              </a:tr>
              <a:tr h="3214698"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solidFill>
                            <a:schemeClr val="bg1"/>
                          </a:solidFill>
                        </a:rPr>
                        <a:t>Әлеуметтік:</a:t>
                      </a:r>
                    </a:p>
                    <a:p>
                      <a:endParaRPr lang="kk-KZ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kk-KZ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kk-KZ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Тапсырманы қашан әрі қарай шешуді келіседі.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kk-KZ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Құрдастарымен әлеуметтік мәселені шеше алады.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kk-KZ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Бірге және кезектесіп дербес жұмыс жасайды.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kk-KZ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Қоршаған адамдардың сезімін түсінеді, көмектеседі, қолдау білдіреді.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kk-KZ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Ынталандырушылық:</a:t>
                      </a:r>
                    </a:p>
                    <a:p>
                      <a:endParaRPr lang="kk-KZ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kk-KZ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Ересектердің көмегінсіз жеке жұмыс ресурстарды</a:t>
                      </a:r>
                      <a:r>
                        <a:rPr lang="kk-KZ" sz="2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табады.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kk-KZ" sz="2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Міндеттерді шешудің жеке тәсілдерін жасап шығарады.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kk-KZ" sz="2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Жаңа іс-әрекеттер ұсынады.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kk-KZ" sz="2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Өз міндеттері мен мақсатын жоспарлайды.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kk-KZ" sz="2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Тапсырманы шешкенді ұнатады.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103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/>
          <p:cNvSpPr/>
          <p:nvPr/>
        </p:nvSpPr>
        <p:spPr>
          <a:xfrm>
            <a:off x="467544" y="255417"/>
            <a:ext cx="8390706" cy="1148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k-KZ" sz="32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ОҚУШЫЛАР ҚАЛАЙ РЕТТЕЛЕДІ?</a:t>
            </a:r>
            <a:endParaRPr lang="ru-RU" sz="32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50" y="1714500"/>
            <a:ext cx="2428875" cy="142875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itchFamily="34" charset="0"/>
              <a:buChar char="•"/>
              <a:defRPr/>
            </a:pPr>
            <a:r>
              <a:rPr lang="kk-KZ" sz="2400" dirty="0">
                <a:solidFill>
                  <a:schemeClr val="bg1"/>
                </a:solidFill>
              </a:rPr>
              <a:t>Эмоциялық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500" y="2857500"/>
            <a:ext cx="2928938" cy="2214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k-KZ" sz="2000" dirty="0">
                <a:solidFill>
                  <a:schemeClr val="bg1"/>
                </a:solidFill>
              </a:rPr>
              <a:t>“Менің бойымдағы қасиеттер”</a:t>
            </a:r>
          </a:p>
          <a:p>
            <a:pPr algn="ctr" eaLnBrk="1" hangingPunct="1">
              <a:defRPr/>
            </a:pPr>
            <a:r>
              <a:rPr lang="kk-KZ" sz="2000" dirty="0">
                <a:solidFill>
                  <a:schemeClr val="bg1"/>
                </a:solidFill>
              </a:rPr>
              <a:t>“Атомдар мен молекулалар”</a:t>
            </a:r>
          </a:p>
          <a:p>
            <a:pPr algn="ctr" eaLnBrk="1" hangingPunct="1">
              <a:defRPr/>
            </a:pPr>
            <a:r>
              <a:rPr lang="kk-KZ" sz="2000" dirty="0">
                <a:solidFill>
                  <a:schemeClr val="bg1"/>
                </a:solidFill>
              </a:rPr>
              <a:t>Сергіту сәті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14750" y="3214688"/>
            <a:ext cx="2357438" cy="1214437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itchFamily="34" charset="0"/>
              <a:buChar char="•"/>
              <a:defRPr/>
            </a:pPr>
            <a:r>
              <a:rPr lang="kk-KZ" sz="2400" dirty="0">
                <a:solidFill>
                  <a:schemeClr val="bg1"/>
                </a:solidFill>
              </a:rPr>
              <a:t>Әлеуметтік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00813" y="2000250"/>
            <a:ext cx="2357437" cy="127158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itchFamily="34" charset="0"/>
              <a:buChar char="•"/>
              <a:defRPr/>
            </a:pPr>
            <a:r>
              <a:rPr lang="kk-KZ" sz="2800" dirty="0">
                <a:solidFill>
                  <a:schemeClr val="bg1"/>
                </a:solidFill>
              </a:rPr>
              <a:t>Танымдық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57625" y="1785938"/>
            <a:ext cx="2428875" cy="1643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k-KZ" sz="2000" dirty="0">
                <a:solidFill>
                  <a:schemeClr val="bg1"/>
                </a:solidFill>
              </a:rPr>
              <a:t>Жұптық жұмыс.</a:t>
            </a:r>
          </a:p>
          <a:p>
            <a:pPr algn="ctr" eaLnBrk="1" hangingPunct="1">
              <a:defRPr/>
            </a:pPr>
            <a:r>
              <a:rPr lang="kk-KZ" sz="2000" dirty="0">
                <a:solidFill>
                  <a:schemeClr val="bg1"/>
                </a:solidFill>
              </a:rPr>
              <a:t>Топтық жұмыс.</a:t>
            </a:r>
          </a:p>
          <a:p>
            <a:pPr algn="ctr" eaLnBrk="1" hangingPunct="1">
              <a:defRPr/>
            </a:pPr>
            <a:r>
              <a:rPr lang="kk-KZ" sz="2000" dirty="0">
                <a:solidFill>
                  <a:schemeClr val="bg1"/>
                </a:solidFill>
              </a:rPr>
              <a:t>Бірлескен жұмыс</a:t>
            </a:r>
          </a:p>
          <a:p>
            <a:pPr algn="ctr" eaLnBrk="1" hangingPunct="1">
              <a:defRPr/>
            </a:pPr>
            <a:r>
              <a:rPr lang="kk-KZ" sz="2000" dirty="0">
                <a:solidFill>
                  <a:schemeClr val="bg1"/>
                </a:solidFill>
              </a:rPr>
              <a:t>“</a:t>
            </a:r>
            <a:r>
              <a:rPr lang="kk-KZ" sz="2000" dirty="0" smtClean="0">
                <a:solidFill>
                  <a:schemeClr val="bg1"/>
                </a:solidFill>
              </a:rPr>
              <a:t>Жигсо</a:t>
            </a:r>
            <a:r>
              <a:rPr lang="kk-KZ" sz="2000" dirty="0">
                <a:solidFill>
                  <a:schemeClr val="bg1"/>
                </a:solidFill>
              </a:rPr>
              <a:t>”, “Өрмекші”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86563" y="3000375"/>
            <a:ext cx="2357437" cy="1571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k-KZ" dirty="0">
                <a:solidFill>
                  <a:schemeClr val="bg1"/>
                </a:solidFill>
              </a:rPr>
              <a:t> “Жалпақ және жіңішке сұрақтар”, «Менталды карта»,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Выгнутая вниз стрелка 11"/>
          <p:cNvSpPr/>
          <p:nvPr/>
        </p:nvSpPr>
        <p:spPr>
          <a:xfrm rot="20599491">
            <a:off x="2198688" y="4814888"/>
            <a:ext cx="2190750" cy="7112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373199">
            <a:off x="5214938" y="1500188"/>
            <a:ext cx="1785937" cy="2857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84663" y="4643438"/>
            <a:ext cx="3573462" cy="1214437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itchFamily="34" charset="0"/>
              <a:buChar char="•"/>
              <a:defRPr/>
            </a:pPr>
            <a:r>
              <a:rPr lang="kk-KZ" sz="2400" dirty="0">
                <a:solidFill>
                  <a:schemeClr val="bg1"/>
                </a:solidFill>
              </a:rPr>
              <a:t>Ынталандырушылық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86188" y="5500688"/>
            <a:ext cx="2643187" cy="1357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k-K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«Кім шапшаң?», «Микрофон»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 rot="907909">
            <a:off x="8012113" y="4624388"/>
            <a:ext cx="382587" cy="123348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C:\Users\Али\AppData\Local\Temp\Rar$DIa0.351\IMG-20151204-WA0011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020" y="1209007"/>
            <a:ext cx="3652174" cy="405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1028"/>
          <p:cNvSpPr>
            <a:spLocks noChangeArrowheads="1"/>
          </p:cNvSpPr>
          <p:nvPr/>
        </p:nvSpPr>
        <p:spPr bwMode="auto">
          <a:xfrm>
            <a:off x="250825" y="0"/>
            <a:ext cx="8893175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kk-KZ" altLang="ru-RU" sz="2800" b="1" u="sng">
                <a:solidFill>
                  <a:srgbClr val="FF0000"/>
                </a:solidFill>
                <a:latin typeface="Times New Roman" pitchFamily="18" charset="0"/>
              </a:rPr>
              <a:t>Өз тәжірибемнен:</a:t>
            </a:r>
            <a:endParaRPr lang="ru-RU" altLang="ru-RU" sz="2800" b="1" u="sng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>
              <a:buFont typeface="Symbol" pitchFamily="18" charset="2"/>
              <a:buNone/>
            </a:pPr>
            <a:r>
              <a:rPr lang="ru-RU" altLang="ru-RU" sz="2400" b="1" i="1">
                <a:solidFill>
                  <a:srgbClr val="0033CC"/>
                </a:solidFill>
                <a:latin typeface="Times New Roman" pitchFamily="18" charset="0"/>
              </a:rPr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altLang="ru-RU" sz="2400" b="1" i="1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500042"/>
            <a:ext cx="757242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Жақсы психологиялық ахуал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:</a:t>
            </a:r>
          </a:p>
        </p:txBody>
      </p:sp>
      <p:pic>
        <p:nvPicPr>
          <p:cNvPr id="11270" name="Picture 7" descr="C:\Users\Али\AppData\Local\Temp\Rar$DIa0.952\IMG-20151204-WA0015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2999" y="1542311"/>
            <a:ext cx="5087500" cy="336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5072066" y="5715016"/>
            <a:ext cx="35719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kk-KZ" altLang="ru-RU" sz="3200" dirty="0"/>
              <a:t>“Айна мен бала”</a:t>
            </a:r>
            <a:endParaRPr lang="ru-RU" altLang="ru-RU" sz="3200" dirty="0"/>
          </a:p>
        </p:txBody>
      </p:sp>
      <p:sp>
        <p:nvSpPr>
          <p:cNvPr id="9" name="Стрелка вниз 8">
            <a:hlinkClick r:id="rId5" action="ppaction://hlinkfile"/>
          </p:cNvPr>
          <p:cNvSpPr/>
          <p:nvPr/>
        </p:nvSpPr>
        <p:spPr>
          <a:xfrm>
            <a:off x="4500563" y="6143625"/>
            <a:ext cx="484187" cy="4778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1273" name="TextBox 9"/>
          <p:cNvSpPr txBox="1">
            <a:spLocks noChangeArrowheads="1"/>
          </p:cNvSpPr>
          <p:nvPr/>
        </p:nvSpPr>
        <p:spPr bwMode="auto">
          <a:xfrm rot="-798408">
            <a:off x="511175" y="1419225"/>
            <a:ext cx="2424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kk-KZ" altLang="ru-RU" sz="2400">
                <a:solidFill>
                  <a:srgbClr val="FFFF00"/>
                </a:solidFill>
              </a:rPr>
              <a:t>ЭМОЦИЯЛЫҚ:</a:t>
            </a:r>
            <a:endParaRPr lang="ru-RU" altLang="ru-RU" sz="240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5643578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altLang="ru-RU" sz="3200" dirty="0" smtClean="0"/>
              <a:t>“Менің бойымдағы </a:t>
            </a:r>
          </a:p>
          <a:p>
            <a:r>
              <a:rPr lang="kk-KZ" altLang="ru-RU" sz="3200" dirty="0" smtClean="0"/>
              <a:t>жақсы қасиеттер”</a:t>
            </a:r>
            <a:endParaRPr lang="ru-RU" altLang="ru-RU" sz="3200" dirty="0" smtClean="0"/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028"/>
          <p:cNvSpPr>
            <a:spLocks noChangeArrowheads="1"/>
          </p:cNvSpPr>
          <p:nvPr/>
        </p:nvSpPr>
        <p:spPr bwMode="auto">
          <a:xfrm>
            <a:off x="285750" y="214313"/>
            <a:ext cx="8858250" cy="540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2800" b="1" i="1" u="sng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algn="ctr" eaLnBrk="1" hangingPunct="1"/>
            <a:endParaRPr lang="kk-KZ" altLang="ru-RU" sz="2800" b="1" i="1" u="sng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3200" i="1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/>
            <a:endParaRPr lang="ru-RU" altLang="ru-RU" sz="2200" b="1" i="1" u="sng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/>
            <a:endParaRPr lang="ru-RU" altLang="ru-RU" b="1">
              <a:solidFill>
                <a:srgbClr val="CC660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"/>
            <a:ext cx="871540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i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Әлеуметтік  қарым-қатынас кезінде</a:t>
            </a:r>
            <a:r>
              <a:rPr lang="ru-RU" sz="2800" b="1" i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: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pic>
        <p:nvPicPr>
          <p:cNvPr id="8" name="Содержимое 7" descr="HkRxYYnFl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820505"/>
            <a:ext cx="4143404" cy="2856950"/>
          </a:xfrm>
        </p:spPr>
      </p:pic>
      <p:sp>
        <p:nvSpPr>
          <p:cNvPr id="13" name="TextBox 12"/>
          <p:cNvSpPr txBox="1"/>
          <p:nvPr/>
        </p:nvSpPr>
        <p:spPr>
          <a:xfrm>
            <a:off x="250792" y="4813637"/>
            <a:ext cx="38058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6000" dirty="0" smtClean="0"/>
              <a:t>“Өрмекші”</a:t>
            </a:r>
            <a:endParaRPr lang="ru-RU" sz="6000" dirty="0"/>
          </a:p>
        </p:txBody>
      </p:sp>
      <p:pic>
        <p:nvPicPr>
          <p:cNvPr id="12295" name="Picture 7" descr="C:\Users\Али\Desktop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3417" y="733800"/>
            <a:ext cx="4399063" cy="264092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441232" y="3987025"/>
            <a:ext cx="29223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6000" dirty="0" smtClean="0"/>
              <a:t>“</a:t>
            </a:r>
            <a:r>
              <a:rPr lang="kk-KZ" sz="6000" dirty="0" smtClean="0"/>
              <a:t>Жигсо</a:t>
            </a:r>
            <a:r>
              <a:rPr lang="kk-KZ" sz="6000" dirty="0" smtClean="0"/>
              <a:t>”</a:t>
            </a:r>
            <a:endParaRPr lang="ru-RU" sz="6000" dirty="0"/>
          </a:p>
        </p:txBody>
      </p:sp>
      <p:sp>
        <p:nvSpPr>
          <p:cNvPr id="9" name="Стрелка углом вверх 8">
            <a:hlinkClick r:id="rId4" action="ppaction://hlinkfile"/>
          </p:cNvPr>
          <p:cNvSpPr/>
          <p:nvPr/>
        </p:nvSpPr>
        <p:spPr>
          <a:xfrm>
            <a:off x="4000496" y="5429264"/>
            <a:ext cx="714380" cy="71438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85728"/>
            <a:ext cx="735811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i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«Танымдық» қабілеттің дамуы</a:t>
            </a:r>
            <a:r>
              <a:rPr lang="ru-RU" sz="2800" b="1" i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: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pic>
        <p:nvPicPr>
          <p:cNvPr id="13315" name="Picture 3" descr="C:\Users\Али\Desktop\ФОТО\kXxAzFX3oJ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209" y="1268760"/>
            <a:ext cx="4143436" cy="34364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34" y="5072864"/>
            <a:ext cx="4143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dirty="0" smtClean="0"/>
              <a:t>“Менталды картаға”     ой түсіру кезінде</a:t>
            </a:r>
            <a:endParaRPr lang="ru-RU" sz="3200" dirty="0"/>
          </a:p>
        </p:txBody>
      </p:sp>
      <p:pic>
        <p:nvPicPr>
          <p:cNvPr id="13316" name="Picture 4" descr="C:\Users\Али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5407" y="880386"/>
            <a:ext cx="3579041" cy="506889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85951" y="5952282"/>
            <a:ext cx="3974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200" dirty="0" smtClean="0"/>
              <a:t>“Постер” қорғау сәті</a:t>
            </a:r>
            <a:endParaRPr lang="ru-RU" sz="3200" dirty="0"/>
          </a:p>
        </p:txBody>
      </p:sp>
      <p:sp>
        <p:nvSpPr>
          <p:cNvPr id="9" name="Стрелка углом вверх 8">
            <a:hlinkClick r:id="rId4" action="ppaction://hlinkfile"/>
          </p:cNvPr>
          <p:cNvSpPr/>
          <p:nvPr/>
        </p:nvSpPr>
        <p:spPr>
          <a:xfrm>
            <a:off x="4143372" y="5786454"/>
            <a:ext cx="85039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28604"/>
            <a:ext cx="764386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Ынталандыру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арқылы игеру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:  </a:t>
            </a:r>
          </a:p>
        </p:txBody>
      </p:sp>
      <p:pic>
        <p:nvPicPr>
          <p:cNvPr id="14339" name="Picture 3" descr="C:\Users\Али\Desktop\1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42984"/>
            <a:ext cx="4286280" cy="32221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1951" y="4635298"/>
            <a:ext cx="37080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4400" dirty="0" smtClean="0"/>
              <a:t>“Кім шапшаң”</a:t>
            </a:r>
            <a:endParaRPr lang="ru-RU" sz="4400" dirty="0"/>
          </a:p>
        </p:txBody>
      </p:sp>
      <p:pic>
        <p:nvPicPr>
          <p:cNvPr id="14341" name="Picture 5" descr="C:\Users\Али\Desktop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6281" y="2420888"/>
            <a:ext cx="4500594" cy="23580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48624" y="4992948"/>
            <a:ext cx="45005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400" dirty="0" smtClean="0"/>
              <a:t>“Екі жұлдыз бір тілек”</a:t>
            </a:r>
            <a:endParaRPr lang="ru-RU" sz="4400" dirty="0"/>
          </a:p>
        </p:txBody>
      </p:sp>
      <p:sp>
        <p:nvSpPr>
          <p:cNvPr id="11" name="Прямоугольная выноска 10">
            <a:hlinkClick r:id="rId4" action="ppaction://hlinkfile"/>
          </p:cNvPr>
          <p:cNvSpPr/>
          <p:nvPr/>
        </p:nvSpPr>
        <p:spPr>
          <a:xfrm>
            <a:off x="4140017" y="5674933"/>
            <a:ext cx="717735" cy="96877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428604"/>
            <a:ext cx="757242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Нәтижесінде: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1428750" y="1714500"/>
            <a:ext cx="7072313" cy="428625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k-KZ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Қ У Ш Ы</a:t>
            </a:r>
          </a:p>
          <a:p>
            <a:pPr algn="ctr" eaLnBrk="1" hangingPunct="1">
              <a:buFont typeface="Arial" pitchFamily="34" charset="0"/>
              <a:buChar char="•"/>
              <a:defRPr/>
            </a:pPr>
            <a:r>
              <a:rPr lang="kk-KZ" sz="2800" dirty="0">
                <a:solidFill>
                  <a:schemeClr val="bg1"/>
                </a:solidFill>
              </a:rPr>
              <a:t>Ынтымақтастық атмосфера қалыптасып, тәртіп орнады.</a:t>
            </a:r>
          </a:p>
          <a:p>
            <a:pPr algn="ctr" eaLnBrk="1" hangingPunct="1">
              <a:buFont typeface="Arial" pitchFamily="34" charset="0"/>
              <a:buChar char="•"/>
              <a:defRPr/>
            </a:pPr>
            <a:r>
              <a:rPr lang="kk-KZ" sz="2800" dirty="0">
                <a:solidFill>
                  <a:schemeClr val="bg1"/>
                </a:solidFill>
              </a:rPr>
              <a:t> Оқушы белсенділігі артты.</a:t>
            </a:r>
          </a:p>
          <a:p>
            <a:pPr algn="ctr" eaLnBrk="1" hangingPunct="1">
              <a:buFont typeface="Arial" pitchFamily="34" charset="0"/>
              <a:buChar char="•"/>
              <a:defRPr/>
            </a:pPr>
            <a:r>
              <a:rPr lang="kk-KZ" sz="2800" dirty="0">
                <a:solidFill>
                  <a:schemeClr val="bg1"/>
                </a:solidFill>
              </a:rPr>
              <a:t> </a:t>
            </a:r>
            <a:r>
              <a:rPr lang="kk-KZ" sz="2800">
                <a:solidFill>
                  <a:schemeClr val="bg1"/>
                </a:solidFill>
              </a:rPr>
              <a:t>Дәлелдерді </a:t>
            </a:r>
            <a:r>
              <a:rPr lang="kk-KZ" sz="2800" smtClean="0">
                <a:solidFill>
                  <a:schemeClr val="bg1"/>
                </a:solidFill>
              </a:rPr>
              <a:t>талдайды.</a:t>
            </a:r>
            <a:endParaRPr lang="kk-KZ" sz="2800" dirty="0">
              <a:solidFill>
                <a:schemeClr val="bg1"/>
              </a:solidFill>
            </a:endParaRPr>
          </a:p>
          <a:p>
            <a:pPr algn="ctr" eaLnBrk="1" hangingPunct="1">
              <a:buFont typeface="Arial" pitchFamily="34" charset="0"/>
              <a:buChar char="•"/>
              <a:defRPr/>
            </a:pPr>
            <a:r>
              <a:rPr lang="kk-KZ" sz="2800" dirty="0">
                <a:solidFill>
                  <a:schemeClr val="bg1"/>
                </a:solidFill>
              </a:rPr>
              <a:t> Жаңашыл өз идеясын айтады.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</TotalTime>
  <Words>354</Words>
  <Application>Microsoft Office PowerPoint</Application>
  <PresentationFormat>Экран (4:3)</PresentationFormat>
  <Paragraphs>81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Comic Sans MS</vt:lpstr>
      <vt:lpstr>Symbol</vt:lpstr>
      <vt:lpstr>Times New Roman</vt:lpstr>
      <vt:lpstr>Trebuchet MS</vt:lpstr>
      <vt:lpstr>Tw Cen MT</vt:lpstr>
      <vt:lpstr>Вершина горы</vt:lpstr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Гость</dc:creator>
  <cp:lastModifiedBy>Пользователь</cp:lastModifiedBy>
  <cp:revision>74</cp:revision>
  <dcterms:created xsi:type="dcterms:W3CDTF">2005-06-25T09:09:45Z</dcterms:created>
  <dcterms:modified xsi:type="dcterms:W3CDTF">2015-12-07T08:16:07Z</dcterms:modified>
</cp:coreProperties>
</file>