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C79DA1-E1FA-4013-A9B9-20146331BD43}" type="doc">
      <dgm:prSet loTypeId="urn:microsoft.com/office/officeart/2005/8/layout/lProcess2" loCatId="list" qsTypeId="urn:microsoft.com/office/officeart/2005/8/quickstyle/simple2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4480A24F-C08C-4423-BD3D-D504D17B3CF3}">
      <dgm:prSet phldrT="[Текст]"/>
      <dgm:spPr/>
      <dgm:t>
        <a:bodyPr/>
        <a:lstStyle/>
        <a:p>
          <a:r>
            <a:rPr lang="kk-KZ" dirty="0" smtClean="0"/>
            <a:t>Негіздік</a:t>
          </a:r>
          <a:endParaRPr lang="en-US" dirty="0"/>
        </a:p>
      </dgm:t>
    </dgm:pt>
    <dgm:pt modelId="{E33B0D86-808A-49B2-A76B-054A57E1D925}" type="parTrans" cxnId="{F3688197-654E-4B18-99D8-76ABAA58B7B0}">
      <dgm:prSet/>
      <dgm:spPr/>
      <dgm:t>
        <a:bodyPr/>
        <a:lstStyle/>
        <a:p>
          <a:endParaRPr lang="en-US"/>
        </a:p>
      </dgm:t>
    </dgm:pt>
    <dgm:pt modelId="{2B76646C-5A01-4167-BAED-DD27F319151C}" type="sibTrans" cxnId="{F3688197-654E-4B18-99D8-76ABAA58B7B0}">
      <dgm:prSet/>
      <dgm:spPr/>
      <dgm:t>
        <a:bodyPr/>
        <a:lstStyle/>
        <a:p>
          <a:endParaRPr lang="en-US"/>
        </a:p>
      </dgm:t>
    </dgm:pt>
    <dgm:pt modelId="{0B21AB0F-094E-4EC5-BEAC-07BDEBBCA17B}">
      <dgm:prSet phldrT="[Текст]" custT="1"/>
      <dgm:spPr/>
      <dgm:t>
        <a:bodyPr/>
        <a:lstStyle/>
        <a:p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CaO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kk-KZ" sz="2400" dirty="0" smtClean="0">
              <a:latin typeface="Times New Roman" pitchFamily="18" charset="0"/>
              <a:cs typeface="Times New Roman" pitchFamily="18" charset="0"/>
            </a:rPr>
            <a:t>кальций оксиді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17E5F100-1A30-4E66-9674-0B5A2D73EBE9}" type="parTrans" cxnId="{47028C10-9EB2-41B8-AEB1-80F8DA500F6A}">
      <dgm:prSet/>
      <dgm:spPr/>
      <dgm:t>
        <a:bodyPr/>
        <a:lstStyle/>
        <a:p>
          <a:endParaRPr lang="en-US"/>
        </a:p>
      </dgm:t>
    </dgm:pt>
    <dgm:pt modelId="{F1DD15D4-BEED-43AD-AC3A-A1BE389A5CB6}" type="sibTrans" cxnId="{47028C10-9EB2-41B8-AEB1-80F8DA500F6A}">
      <dgm:prSet/>
      <dgm:spPr/>
      <dgm:t>
        <a:bodyPr/>
        <a:lstStyle/>
        <a:p>
          <a:endParaRPr lang="en-US"/>
        </a:p>
      </dgm:t>
    </dgm:pt>
    <dgm:pt modelId="{B2AD052A-68CA-487B-96AB-541756AE2A1D}">
      <dgm:prSet phldrT="[Текст]" custT="1"/>
      <dgm:spPr/>
      <dgm:t>
        <a:bodyPr/>
        <a:lstStyle/>
        <a:p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CuO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kk-KZ" sz="2400" dirty="0" smtClean="0">
              <a:latin typeface="Times New Roman" pitchFamily="18" charset="0"/>
              <a:cs typeface="Times New Roman" pitchFamily="18" charset="0"/>
            </a:rPr>
            <a:t>мыс оксиді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846BCB42-FBA9-4D0F-ABF8-F08075AD04B6}" type="parTrans" cxnId="{8AF5E1CA-BC0A-4D21-A670-A12C89CD30B2}">
      <dgm:prSet/>
      <dgm:spPr/>
      <dgm:t>
        <a:bodyPr/>
        <a:lstStyle/>
        <a:p>
          <a:endParaRPr lang="en-US"/>
        </a:p>
      </dgm:t>
    </dgm:pt>
    <dgm:pt modelId="{53EBA405-6C4F-4981-80FD-8AABFF42094D}" type="sibTrans" cxnId="{8AF5E1CA-BC0A-4D21-A670-A12C89CD30B2}">
      <dgm:prSet/>
      <dgm:spPr/>
      <dgm:t>
        <a:bodyPr/>
        <a:lstStyle/>
        <a:p>
          <a:endParaRPr lang="en-US"/>
        </a:p>
      </dgm:t>
    </dgm:pt>
    <dgm:pt modelId="{8450E1DF-9F4A-4920-8B25-E51142A9A810}">
      <dgm:prSet phldrT="[Текст]"/>
      <dgm:spPr/>
      <dgm:t>
        <a:bodyPr/>
        <a:lstStyle/>
        <a:p>
          <a:r>
            <a:rPr lang="kk-KZ" dirty="0" smtClean="0"/>
            <a:t>Екідайлы</a:t>
          </a:r>
          <a:endParaRPr lang="en-US" dirty="0"/>
        </a:p>
      </dgm:t>
    </dgm:pt>
    <dgm:pt modelId="{709405F0-82D1-4597-AA10-98E9274BAD48}" type="parTrans" cxnId="{0383E8D3-6E73-4B38-BABE-856D465A2046}">
      <dgm:prSet/>
      <dgm:spPr/>
      <dgm:t>
        <a:bodyPr/>
        <a:lstStyle/>
        <a:p>
          <a:endParaRPr lang="en-US"/>
        </a:p>
      </dgm:t>
    </dgm:pt>
    <dgm:pt modelId="{53130988-7230-464C-A4B2-34AC0E5DF6B2}" type="sibTrans" cxnId="{0383E8D3-6E73-4B38-BABE-856D465A2046}">
      <dgm:prSet/>
      <dgm:spPr/>
      <dgm:t>
        <a:bodyPr/>
        <a:lstStyle/>
        <a:p>
          <a:endParaRPr lang="en-US"/>
        </a:p>
      </dgm:t>
    </dgm:pt>
    <dgm:pt modelId="{24CDE32B-4776-44F4-8382-F25CAB1FD212}">
      <dgm:prSet phldrT="[Текст]" custT="1"/>
      <dgm:spPr/>
      <dgm:t>
        <a:bodyPr/>
        <a:lstStyle/>
        <a:p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Al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2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O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3</a:t>
          </a:r>
          <a:r>
            <a:rPr lang="kk-KZ" sz="2400" dirty="0" smtClean="0">
              <a:latin typeface="Times New Roman" pitchFamily="18" charset="0"/>
              <a:cs typeface="Times New Roman" pitchFamily="18" charset="0"/>
            </a:rPr>
            <a:t> алюминий оксиді </a:t>
          </a:r>
          <a:r>
            <a:rPr lang="en-US" sz="3100" dirty="0" smtClean="0"/>
            <a:t> </a:t>
          </a:r>
          <a:endParaRPr lang="en-US" sz="3100" dirty="0"/>
        </a:p>
      </dgm:t>
    </dgm:pt>
    <dgm:pt modelId="{E71A87A2-5543-40F1-B0F2-0A9A0965B57B}" type="parTrans" cxnId="{1566E3B1-64D8-4166-B1F3-096477E9E3AD}">
      <dgm:prSet/>
      <dgm:spPr/>
      <dgm:t>
        <a:bodyPr/>
        <a:lstStyle/>
        <a:p>
          <a:endParaRPr lang="en-US"/>
        </a:p>
      </dgm:t>
    </dgm:pt>
    <dgm:pt modelId="{4CC92996-F78B-49A4-A502-8B2C13148DDC}" type="sibTrans" cxnId="{1566E3B1-64D8-4166-B1F3-096477E9E3AD}">
      <dgm:prSet/>
      <dgm:spPr/>
      <dgm:t>
        <a:bodyPr/>
        <a:lstStyle/>
        <a:p>
          <a:endParaRPr lang="en-US"/>
        </a:p>
      </dgm:t>
    </dgm:pt>
    <dgm:pt modelId="{A54D8A8F-8132-4149-B579-F053AA59669B}">
      <dgm:prSet phldrT="[Текст]" custT="1"/>
      <dgm:spPr/>
      <dgm:t>
        <a:bodyPr/>
        <a:lstStyle/>
        <a:p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ZnO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kk-KZ" sz="2400" dirty="0" smtClean="0">
              <a:latin typeface="Times New Roman" pitchFamily="18" charset="0"/>
              <a:cs typeface="Times New Roman" pitchFamily="18" charset="0"/>
            </a:rPr>
            <a:t>мырыш оксиді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503125FE-720C-4D0C-BAE8-CC702FF5E0F7}" type="parTrans" cxnId="{8FFD47D7-025D-4FDE-981E-22C6A0E32942}">
      <dgm:prSet/>
      <dgm:spPr/>
      <dgm:t>
        <a:bodyPr/>
        <a:lstStyle/>
        <a:p>
          <a:endParaRPr lang="en-US"/>
        </a:p>
      </dgm:t>
    </dgm:pt>
    <dgm:pt modelId="{127BE817-A087-4E31-BD71-30B9DB8C332F}" type="sibTrans" cxnId="{8FFD47D7-025D-4FDE-981E-22C6A0E32942}">
      <dgm:prSet/>
      <dgm:spPr/>
      <dgm:t>
        <a:bodyPr/>
        <a:lstStyle/>
        <a:p>
          <a:endParaRPr lang="en-US"/>
        </a:p>
      </dgm:t>
    </dgm:pt>
    <dgm:pt modelId="{63215064-9092-4C0F-A3A6-51B531DDDDC4}">
      <dgm:prSet phldrT="[Текст]"/>
      <dgm:spPr/>
      <dgm:t>
        <a:bodyPr/>
        <a:lstStyle/>
        <a:p>
          <a:r>
            <a:rPr lang="kk-KZ" dirty="0" smtClean="0"/>
            <a:t>Қышқылдық</a:t>
          </a:r>
          <a:endParaRPr lang="en-US" dirty="0"/>
        </a:p>
      </dgm:t>
    </dgm:pt>
    <dgm:pt modelId="{CBE8721E-BDAC-4E58-B1FA-C89A11631EDB}" type="parTrans" cxnId="{DEF43ABD-054C-4F0C-9FB2-1EB82ADF906A}">
      <dgm:prSet/>
      <dgm:spPr/>
      <dgm:t>
        <a:bodyPr/>
        <a:lstStyle/>
        <a:p>
          <a:endParaRPr lang="en-US"/>
        </a:p>
      </dgm:t>
    </dgm:pt>
    <dgm:pt modelId="{3A69E389-C1C3-4405-8816-4E16CF5B56B4}" type="sibTrans" cxnId="{DEF43ABD-054C-4F0C-9FB2-1EB82ADF906A}">
      <dgm:prSet/>
      <dgm:spPr/>
      <dgm:t>
        <a:bodyPr/>
        <a:lstStyle/>
        <a:p>
          <a:endParaRPr lang="en-US"/>
        </a:p>
      </dgm:t>
    </dgm:pt>
    <dgm:pt modelId="{677FC316-A7FE-4C47-9AB8-398AD8534C27}">
      <dgm:prSet phldrT="[Текст]" custT="1"/>
      <dgm:spPr/>
      <dgm:t>
        <a:bodyPr/>
        <a:lstStyle/>
        <a:p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SO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3</a:t>
          </a:r>
          <a:r>
            <a:rPr lang="kk-KZ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kk-KZ" sz="2400" dirty="0" smtClean="0">
              <a:latin typeface="Times New Roman" pitchFamily="18" charset="0"/>
              <a:cs typeface="Times New Roman" pitchFamily="18" charset="0"/>
            </a:rPr>
            <a:t>күкірт оксиді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600D3B31-4007-4159-AFBB-95CBDB74B3F7}" type="parTrans" cxnId="{BD797E31-2799-48F0-B192-C05A03C72CFC}">
      <dgm:prSet/>
      <dgm:spPr/>
      <dgm:t>
        <a:bodyPr/>
        <a:lstStyle/>
        <a:p>
          <a:endParaRPr lang="en-US"/>
        </a:p>
      </dgm:t>
    </dgm:pt>
    <dgm:pt modelId="{2324885D-7A8E-409B-988D-3A0719C0777A}" type="sibTrans" cxnId="{BD797E31-2799-48F0-B192-C05A03C72CFC}">
      <dgm:prSet/>
      <dgm:spPr/>
      <dgm:t>
        <a:bodyPr/>
        <a:lstStyle/>
        <a:p>
          <a:endParaRPr lang="en-US"/>
        </a:p>
      </dgm:t>
    </dgm:pt>
    <dgm:pt modelId="{C1B3EB76-1919-4273-91EA-A62E1E69097D}">
      <dgm:prSet phldrT="[Текст]" custT="1"/>
      <dgm:spPr/>
      <dgm:t>
        <a:bodyPr/>
        <a:lstStyle/>
        <a:p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P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2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O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5</a:t>
          </a:r>
          <a:r>
            <a:rPr lang="kk-KZ" sz="2400" dirty="0" smtClean="0">
              <a:latin typeface="Times New Roman" pitchFamily="18" charset="0"/>
              <a:cs typeface="Times New Roman" pitchFamily="18" charset="0"/>
            </a:rPr>
            <a:t> фосфор (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V</a:t>
          </a:r>
          <a:r>
            <a:rPr lang="kk-KZ" sz="2400" dirty="0" smtClean="0">
              <a:latin typeface="Times New Roman" pitchFamily="18" charset="0"/>
              <a:cs typeface="Times New Roman" pitchFamily="18" charset="0"/>
            </a:rPr>
            <a:t>) оксиді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00BD638F-E518-4E9A-95C8-807732FCD300}" type="parTrans" cxnId="{5B767D26-3E36-45FA-B7A8-2D3AB58CF2CF}">
      <dgm:prSet/>
      <dgm:spPr/>
      <dgm:t>
        <a:bodyPr/>
        <a:lstStyle/>
        <a:p>
          <a:endParaRPr lang="en-US"/>
        </a:p>
      </dgm:t>
    </dgm:pt>
    <dgm:pt modelId="{18075AD6-C626-4CC8-84DA-CFC8672DE597}" type="sibTrans" cxnId="{5B767D26-3E36-45FA-B7A8-2D3AB58CF2CF}">
      <dgm:prSet/>
      <dgm:spPr/>
      <dgm:t>
        <a:bodyPr/>
        <a:lstStyle/>
        <a:p>
          <a:endParaRPr lang="en-US"/>
        </a:p>
      </dgm:t>
    </dgm:pt>
    <dgm:pt modelId="{12CDD7D4-01E4-49A1-B7CD-CF800C6A88A2}" type="pres">
      <dgm:prSet presAssocID="{55C79DA1-E1FA-4013-A9B9-20146331BD43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3C8F52-DDD5-478F-B5F8-859800C9C186}" type="pres">
      <dgm:prSet presAssocID="{4480A24F-C08C-4423-BD3D-D504D17B3CF3}" presName="compNode" presStyleCnt="0"/>
      <dgm:spPr/>
    </dgm:pt>
    <dgm:pt modelId="{B3E28BCD-ADF3-4686-80D3-C6B1FFBC60FF}" type="pres">
      <dgm:prSet presAssocID="{4480A24F-C08C-4423-BD3D-D504D17B3CF3}" presName="aNode" presStyleLbl="bgShp" presStyleIdx="0" presStyleCnt="3"/>
      <dgm:spPr/>
      <dgm:t>
        <a:bodyPr/>
        <a:lstStyle/>
        <a:p>
          <a:endParaRPr lang="ru-RU"/>
        </a:p>
      </dgm:t>
    </dgm:pt>
    <dgm:pt modelId="{51D79526-A87C-4781-9601-7CAA8059DE96}" type="pres">
      <dgm:prSet presAssocID="{4480A24F-C08C-4423-BD3D-D504D17B3CF3}" presName="textNode" presStyleLbl="bgShp" presStyleIdx="0" presStyleCnt="3"/>
      <dgm:spPr/>
      <dgm:t>
        <a:bodyPr/>
        <a:lstStyle/>
        <a:p>
          <a:endParaRPr lang="ru-RU"/>
        </a:p>
      </dgm:t>
    </dgm:pt>
    <dgm:pt modelId="{E41198A9-D8BE-4614-863F-8F041F95CE47}" type="pres">
      <dgm:prSet presAssocID="{4480A24F-C08C-4423-BD3D-D504D17B3CF3}" presName="compChildNode" presStyleCnt="0"/>
      <dgm:spPr/>
    </dgm:pt>
    <dgm:pt modelId="{C7DD51AE-3B59-43A7-B09C-0D3FC6878967}" type="pres">
      <dgm:prSet presAssocID="{4480A24F-C08C-4423-BD3D-D504D17B3CF3}" presName="theInnerList" presStyleCnt="0"/>
      <dgm:spPr/>
    </dgm:pt>
    <dgm:pt modelId="{CFB6FF9F-7A41-4F39-848B-A6D658036475}" type="pres">
      <dgm:prSet presAssocID="{0B21AB0F-094E-4EC5-BEAC-07BDEBBCA17B}" presName="childNode" presStyleLbl="node1" presStyleIdx="0" presStyleCnt="6" custLinFactNeighborX="-242" custLinFactNeighborY="-78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2D7DC2-9D61-47D8-98B4-C99E2180728C}" type="pres">
      <dgm:prSet presAssocID="{0B21AB0F-094E-4EC5-BEAC-07BDEBBCA17B}" presName="aSpace2" presStyleCnt="0"/>
      <dgm:spPr/>
    </dgm:pt>
    <dgm:pt modelId="{CED35032-6411-4C34-84E3-3512E8187DD1}" type="pres">
      <dgm:prSet presAssocID="{B2AD052A-68CA-487B-96AB-541756AE2A1D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B70864-2FDD-4D9D-BF29-EFFCEB66984A}" type="pres">
      <dgm:prSet presAssocID="{4480A24F-C08C-4423-BD3D-D504D17B3CF3}" presName="aSpace" presStyleCnt="0"/>
      <dgm:spPr/>
    </dgm:pt>
    <dgm:pt modelId="{1B9A61DF-259D-4317-A394-A38D56F8B1FC}" type="pres">
      <dgm:prSet presAssocID="{8450E1DF-9F4A-4920-8B25-E51142A9A810}" presName="compNode" presStyleCnt="0"/>
      <dgm:spPr/>
    </dgm:pt>
    <dgm:pt modelId="{FE5C74EE-1184-4DA3-9FF2-E5556E89B43B}" type="pres">
      <dgm:prSet presAssocID="{8450E1DF-9F4A-4920-8B25-E51142A9A810}" presName="aNode" presStyleLbl="bgShp" presStyleIdx="1" presStyleCnt="3"/>
      <dgm:spPr/>
      <dgm:t>
        <a:bodyPr/>
        <a:lstStyle/>
        <a:p>
          <a:endParaRPr lang="ru-RU"/>
        </a:p>
      </dgm:t>
    </dgm:pt>
    <dgm:pt modelId="{B23DDD19-7755-4350-AEC2-C89E4EE4A636}" type="pres">
      <dgm:prSet presAssocID="{8450E1DF-9F4A-4920-8B25-E51142A9A810}" presName="textNode" presStyleLbl="bgShp" presStyleIdx="1" presStyleCnt="3"/>
      <dgm:spPr/>
      <dgm:t>
        <a:bodyPr/>
        <a:lstStyle/>
        <a:p>
          <a:endParaRPr lang="ru-RU"/>
        </a:p>
      </dgm:t>
    </dgm:pt>
    <dgm:pt modelId="{D9A0B6EB-A04E-4668-B1A8-D7C3E236446D}" type="pres">
      <dgm:prSet presAssocID="{8450E1DF-9F4A-4920-8B25-E51142A9A810}" presName="compChildNode" presStyleCnt="0"/>
      <dgm:spPr/>
    </dgm:pt>
    <dgm:pt modelId="{B207815D-DABB-4E7B-B402-D9195C3005B9}" type="pres">
      <dgm:prSet presAssocID="{8450E1DF-9F4A-4920-8B25-E51142A9A810}" presName="theInnerList" presStyleCnt="0"/>
      <dgm:spPr/>
    </dgm:pt>
    <dgm:pt modelId="{48D708E9-FE09-4E02-93D0-2348B380229C}" type="pres">
      <dgm:prSet presAssocID="{24CDE32B-4776-44F4-8382-F25CAB1FD212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6FE139-DDC9-428B-AB3C-30C451297E3D}" type="pres">
      <dgm:prSet presAssocID="{24CDE32B-4776-44F4-8382-F25CAB1FD212}" presName="aSpace2" presStyleCnt="0"/>
      <dgm:spPr/>
    </dgm:pt>
    <dgm:pt modelId="{2110A3CE-C793-48FD-AF2E-E797A7ADBE1F}" type="pres">
      <dgm:prSet presAssocID="{A54D8A8F-8132-4149-B579-F053AA59669B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519499-39B4-4208-91F6-6C630A428709}" type="pres">
      <dgm:prSet presAssocID="{8450E1DF-9F4A-4920-8B25-E51142A9A810}" presName="aSpace" presStyleCnt="0"/>
      <dgm:spPr/>
    </dgm:pt>
    <dgm:pt modelId="{26DDAECF-8326-4568-8018-BC4839A32078}" type="pres">
      <dgm:prSet presAssocID="{63215064-9092-4C0F-A3A6-51B531DDDDC4}" presName="compNode" presStyleCnt="0"/>
      <dgm:spPr/>
    </dgm:pt>
    <dgm:pt modelId="{5DE7E2B8-C23B-4045-A8E9-1CFBB0DF51E5}" type="pres">
      <dgm:prSet presAssocID="{63215064-9092-4C0F-A3A6-51B531DDDDC4}" presName="aNode" presStyleLbl="bgShp" presStyleIdx="2" presStyleCnt="3"/>
      <dgm:spPr/>
      <dgm:t>
        <a:bodyPr/>
        <a:lstStyle/>
        <a:p>
          <a:endParaRPr lang="en-US"/>
        </a:p>
      </dgm:t>
    </dgm:pt>
    <dgm:pt modelId="{03856B27-0437-4683-8FBA-7995D3088F9C}" type="pres">
      <dgm:prSet presAssocID="{63215064-9092-4C0F-A3A6-51B531DDDDC4}" presName="textNode" presStyleLbl="bgShp" presStyleIdx="2" presStyleCnt="3"/>
      <dgm:spPr/>
      <dgm:t>
        <a:bodyPr/>
        <a:lstStyle/>
        <a:p>
          <a:endParaRPr lang="en-US"/>
        </a:p>
      </dgm:t>
    </dgm:pt>
    <dgm:pt modelId="{415ECAA4-01C1-40AD-B404-0E33EAEBAF8A}" type="pres">
      <dgm:prSet presAssocID="{63215064-9092-4C0F-A3A6-51B531DDDDC4}" presName="compChildNode" presStyleCnt="0"/>
      <dgm:spPr/>
    </dgm:pt>
    <dgm:pt modelId="{BBADF7DD-07A8-4F9B-B773-626727292AB6}" type="pres">
      <dgm:prSet presAssocID="{63215064-9092-4C0F-A3A6-51B531DDDDC4}" presName="theInnerList" presStyleCnt="0"/>
      <dgm:spPr/>
    </dgm:pt>
    <dgm:pt modelId="{C8E436BA-81F2-4233-BC2F-5CB006A514D1}" type="pres">
      <dgm:prSet presAssocID="{677FC316-A7FE-4C47-9AB8-398AD8534C27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3A0DAF-BAE9-4512-AD11-ABC53137D584}" type="pres">
      <dgm:prSet presAssocID="{677FC316-A7FE-4C47-9AB8-398AD8534C27}" presName="aSpace2" presStyleCnt="0"/>
      <dgm:spPr/>
    </dgm:pt>
    <dgm:pt modelId="{CDBACB63-2132-4580-9FB6-99C360A1C4B8}" type="pres">
      <dgm:prSet presAssocID="{C1B3EB76-1919-4273-91EA-A62E1E69097D}" presName="childNode" presStyleLbl="node1" presStyleIdx="5" presStyleCnt="6" custLinFactNeighborX="1096" custLinFactNeighborY="-71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2C148EB-A205-4817-9AE4-0EBF91FA9A6C}" type="presOf" srcId="{A54D8A8F-8132-4149-B579-F053AA59669B}" destId="{2110A3CE-C793-48FD-AF2E-E797A7ADBE1F}" srcOrd="0" destOrd="0" presId="urn:microsoft.com/office/officeart/2005/8/layout/lProcess2"/>
    <dgm:cxn modelId="{B0FBA1A1-B9DC-4C55-951C-A9ECF42CA0C8}" type="presOf" srcId="{63215064-9092-4C0F-A3A6-51B531DDDDC4}" destId="{03856B27-0437-4683-8FBA-7995D3088F9C}" srcOrd="1" destOrd="0" presId="urn:microsoft.com/office/officeart/2005/8/layout/lProcess2"/>
    <dgm:cxn modelId="{47028C10-9EB2-41B8-AEB1-80F8DA500F6A}" srcId="{4480A24F-C08C-4423-BD3D-D504D17B3CF3}" destId="{0B21AB0F-094E-4EC5-BEAC-07BDEBBCA17B}" srcOrd="0" destOrd="0" parTransId="{17E5F100-1A30-4E66-9674-0B5A2D73EBE9}" sibTransId="{F1DD15D4-BEED-43AD-AC3A-A1BE389A5CB6}"/>
    <dgm:cxn modelId="{D29CD8A7-A642-4724-99B8-5313B93076E6}" type="presOf" srcId="{C1B3EB76-1919-4273-91EA-A62E1E69097D}" destId="{CDBACB63-2132-4580-9FB6-99C360A1C4B8}" srcOrd="0" destOrd="0" presId="urn:microsoft.com/office/officeart/2005/8/layout/lProcess2"/>
    <dgm:cxn modelId="{8AF5E1CA-BC0A-4D21-A670-A12C89CD30B2}" srcId="{4480A24F-C08C-4423-BD3D-D504D17B3CF3}" destId="{B2AD052A-68CA-487B-96AB-541756AE2A1D}" srcOrd="1" destOrd="0" parTransId="{846BCB42-FBA9-4D0F-ABF8-F08075AD04B6}" sibTransId="{53EBA405-6C4F-4981-80FD-8AABFF42094D}"/>
    <dgm:cxn modelId="{F8BFC703-F60F-40FD-BA09-68C933C3E271}" type="presOf" srcId="{4480A24F-C08C-4423-BD3D-D504D17B3CF3}" destId="{51D79526-A87C-4781-9601-7CAA8059DE96}" srcOrd="1" destOrd="0" presId="urn:microsoft.com/office/officeart/2005/8/layout/lProcess2"/>
    <dgm:cxn modelId="{9B9C9D53-66DD-454C-A224-43DD0CC25081}" type="presOf" srcId="{0B21AB0F-094E-4EC5-BEAC-07BDEBBCA17B}" destId="{CFB6FF9F-7A41-4F39-848B-A6D658036475}" srcOrd="0" destOrd="0" presId="urn:microsoft.com/office/officeart/2005/8/layout/lProcess2"/>
    <dgm:cxn modelId="{0383E8D3-6E73-4B38-BABE-856D465A2046}" srcId="{55C79DA1-E1FA-4013-A9B9-20146331BD43}" destId="{8450E1DF-9F4A-4920-8B25-E51142A9A810}" srcOrd="1" destOrd="0" parTransId="{709405F0-82D1-4597-AA10-98E9274BAD48}" sibTransId="{53130988-7230-464C-A4B2-34AC0E5DF6B2}"/>
    <dgm:cxn modelId="{8FFD47D7-025D-4FDE-981E-22C6A0E32942}" srcId="{8450E1DF-9F4A-4920-8B25-E51142A9A810}" destId="{A54D8A8F-8132-4149-B579-F053AA59669B}" srcOrd="1" destOrd="0" parTransId="{503125FE-720C-4D0C-BAE8-CC702FF5E0F7}" sibTransId="{127BE817-A087-4E31-BD71-30B9DB8C332F}"/>
    <dgm:cxn modelId="{DEF43ABD-054C-4F0C-9FB2-1EB82ADF906A}" srcId="{55C79DA1-E1FA-4013-A9B9-20146331BD43}" destId="{63215064-9092-4C0F-A3A6-51B531DDDDC4}" srcOrd="2" destOrd="0" parTransId="{CBE8721E-BDAC-4E58-B1FA-C89A11631EDB}" sibTransId="{3A69E389-C1C3-4405-8816-4E16CF5B56B4}"/>
    <dgm:cxn modelId="{5A5AB35E-4EEA-4A07-83CA-2727411929F8}" type="presOf" srcId="{8450E1DF-9F4A-4920-8B25-E51142A9A810}" destId="{B23DDD19-7755-4350-AEC2-C89E4EE4A636}" srcOrd="1" destOrd="0" presId="urn:microsoft.com/office/officeart/2005/8/layout/lProcess2"/>
    <dgm:cxn modelId="{F3688197-654E-4B18-99D8-76ABAA58B7B0}" srcId="{55C79DA1-E1FA-4013-A9B9-20146331BD43}" destId="{4480A24F-C08C-4423-BD3D-D504D17B3CF3}" srcOrd="0" destOrd="0" parTransId="{E33B0D86-808A-49B2-A76B-054A57E1D925}" sibTransId="{2B76646C-5A01-4167-BAED-DD27F319151C}"/>
    <dgm:cxn modelId="{9149C3B7-3A4A-4541-9B7B-0F913A6748EE}" type="presOf" srcId="{55C79DA1-E1FA-4013-A9B9-20146331BD43}" destId="{12CDD7D4-01E4-49A1-B7CD-CF800C6A88A2}" srcOrd="0" destOrd="0" presId="urn:microsoft.com/office/officeart/2005/8/layout/lProcess2"/>
    <dgm:cxn modelId="{1566E3B1-64D8-4166-B1F3-096477E9E3AD}" srcId="{8450E1DF-9F4A-4920-8B25-E51142A9A810}" destId="{24CDE32B-4776-44F4-8382-F25CAB1FD212}" srcOrd="0" destOrd="0" parTransId="{E71A87A2-5543-40F1-B0F2-0A9A0965B57B}" sibTransId="{4CC92996-F78B-49A4-A502-8B2C13148DDC}"/>
    <dgm:cxn modelId="{A0AE0023-6460-40F8-8535-9383A788FB74}" type="presOf" srcId="{8450E1DF-9F4A-4920-8B25-E51142A9A810}" destId="{FE5C74EE-1184-4DA3-9FF2-E5556E89B43B}" srcOrd="0" destOrd="0" presId="urn:microsoft.com/office/officeart/2005/8/layout/lProcess2"/>
    <dgm:cxn modelId="{5B767D26-3E36-45FA-B7A8-2D3AB58CF2CF}" srcId="{63215064-9092-4C0F-A3A6-51B531DDDDC4}" destId="{C1B3EB76-1919-4273-91EA-A62E1E69097D}" srcOrd="1" destOrd="0" parTransId="{00BD638F-E518-4E9A-95C8-807732FCD300}" sibTransId="{18075AD6-C626-4CC8-84DA-CFC8672DE597}"/>
    <dgm:cxn modelId="{9D025ABF-CF3C-4CB0-86F8-797723686630}" type="presOf" srcId="{63215064-9092-4C0F-A3A6-51B531DDDDC4}" destId="{5DE7E2B8-C23B-4045-A8E9-1CFBB0DF51E5}" srcOrd="0" destOrd="0" presId="urn:microsoft.com/office/officeart/2005/8/layout/lProcess2"/>
    <dgm:cxn modelId="{BD797E31-2799-48F0-B192-C05A03C72CFC}" srcId="{63215064-9092-4C0F-A3A6-51B531DDDDC4}" destId="{677FC316-A7FE-4C47-9AB8-398AD8534C27}" srcOrd="0" destOrd="0" parTransId="{600D3B31-4007-4159-AFBB-95CBDB74B3F7}" sibTransId="{2324885D-7A8E-409B-988D-3A0719C0777A}"/>
    <dgm:cxn modelId="{E5491BC9-F71E-4D19-854A-D3D21C3D3CCA}" type="presOf" srcId="{24CDE32B-4776-44F4-8382-F25CAB1FD212}" destId="{48D708E9-FE09-4E02-93D0-2348B380229C}" srcOrd="0" destOrd="0" presId="urn:microsoft.com/office/officeart/2005/8/layout/lProcess2"/>
    <dgm:cxn modelId="{10B87D10-8743-40FC-A3D4-64D8C7C00E8A}" type="presOf" srcId="{677FC316-A7FE-4C47-9AB8-398AD8534C27}" destId="{C8E436BA-81F2-4233-BC2F-5CB006A514D1}" srcOrd="0" destOrd="0" presId="urn:microsoft.com/office/officeart/2005/8/layout/lProcess2"/>
    <dgm:cxn modelId="{F0127618-0565-43FC-9F61-691A13A9B97D}" type="presOf" srcId="{4480A24F-C08C-4423-BD3D-D504D17B3CF3}" destId="{B3E28BCD-ADF3-4686-80D3-C6B1FFBC60FF}" srcOrd="0" destOrd="0" presId="urn:microsoft.com/office/officeart/2005/8/layout/lProcess2"/>
    <dgm:cxn modelId="{073070C7-68D2-4EB8-BE91-335CAC7E9770}" type="presOf" srcId="{B2AD052A-68CA-487B-96AB-541756AE2A1D}" destId="{CED35032-6411-4C34-84E3-3512E8187DD1}" srcOrd="0" destOrd="0" presId="urn:microsoft.com/office/officeart/2005/8/layout/lProcess2"/>
    <dgm:cxn modelId="{750A48D1-B6A3-4E6E-A12C-E37BF54DACB7}" type="presParOf" srcId="{12CDD7D4-01E4-49A1-B7CD-CF800C6A88A2}" destId="{203C8F52-DDD5-478F-B5F8-859800C9C186}" srcOrd="0" destOrd="0" presId="urn:microsoft.com/office/officeart/2005/8/layout/lProcess2"/>
    <dgm:cxn modelId="{41CCF746-6184-47CE-9951-5A6AB25DFE49}" type="presParOf" srcId="{203C8F52-DDD5-478F-B5F8-859800C9C186}" destId="{B3E28BCD-ADF3-4686-80D3-C6B1FFBC60FF}" srcOrd="0" destOrd="0" presId="urn:microsoft.com/office/officeart/2005/8/layout/lProcess2"/>
    <dgm:cxn modelId="{DEE5CDEF-D80F-4329-9465-2FEA19F294AE}" type="presParOf" srcId="{203C8F52-DDD5-478F-B5F8-859800C9C186}" destId="{51D79526-A87C-4781-9601-7CAA8059DE96}" srcOrd="1" destOrd="0" presId="urn:microsoft.com/office/officeart/2005/8/layout/lProcess2"/>
    <dgm:cxn modelId="{DE7BFE37-9B79-409A-83A9-9ED635E7673A}" type="presParOf" srcId="{203C8F52-DDD5-478F-B5F8-859800C9C186}" destId="{E41198A9-D8BE-4614-863F-8F041F95CE47}" srcOrd="2" destOrd="0" presId="urn:microsoft.com/office/officeart/2005/8/layout/lProcess2"/>
    <dgm:cxn modelId="{90D9E97A-139A-409B-A9D7-73BBB3058372}" type="presParOf" srcId="{E41198A9-D8BE-4614-863F-8F041F95CE47}" destId="{C7DD51AE-3B59-43A7-B09C-0D3FC6878967}" srcOrd="0" destOrd="0" presId="urn:microsoft.com/office/officeart/2005/8/layout/lProcess2"/>
    <dgm:cxn modelId="{233A234D-F258-4BA5-99DB-FDB13D492DC6}" type="presParOf" srcId="{C7DD51AE-3B59-43A7-B09C-0D3FC6878967}" destId="{CFB6FF9F-7A41-4F39-848B-A6D658036475}" srcOrd="0" destOrd="0" presId="urn:microsoft.com/office/officeart/2005/8/layout/lProcess2"/>
    <dgm:cxn modelId="{8A80FCF8-795D-455D-96F2-31911327B288}" type="presParOf" srcId="{C7DD51AE-3B59-43A7-B09C-0D3FC6878967}" destId="{792D7DC2-9D61-47D8-98B4-C99E2180728C}" srcOrd="1" destOrd="0" presId="urn:microsoft.com/office/officeart/2005/8/layout/lProcess2"/>
    <dgm:cxn modelId="{99B4EC32-B6E2-4741-AD54-C6653B666875}" type="presParOf" srcId="{C7DD51AE-3B59-43A7-B09C-0D3FC6878967}" destId="{CED35032-6411-4C34-84E3-3512E8187DD1}" srcOrd="2" destOrd="0" presId="urn:microsoft.com/office/officeart/2005/8/layout/lProcess2"/>
    <dgm:cxn modelId="{21D37B1B-0CA5-44AD-BFFD-DD54A289961F}" type="presParOf" srcId="{12CDD7D4-01E4-49A1-B7CD-CF800C6A88A2}" destId="{92B70864-2FDD-4D9D-BF29-EFFCEB66984A}" srcOrd="1" destOrd="0" presId="urn:microsoft.com/office/officeart/2005/8/layout/lProcess2"/>
    <dgm:cxn modelId="{397D45A3-0EFC-4DBA-A56A-09A34CE05985}" type="presParOf" srcId="{12CDD7D4-01E4-49A1-B7CD-CF800C6A88A2}" destId="{1B9A61DF-259D-4317-A394-A38D56F8B1FC}" srcOrd="2" destOrd="0" presId="urn:microsoft.com/office/officeart/2005/8/layout/lProcess2"/>
    <dgm:cxn modelId="{FFDC6D25-A89C-4421-9F7B-A6EA18E70C24}" type="presParOf" srcId="{1B9A61DF-259D-4317-A394-A38D56F8B1FC}" destId="{FE5C74EE-1184-4DA3-9FF2-E5556E89B43B}" srcOrd="0" destOrd="0" presId="urn:microsoft.com/office/officeart/2005/8/layout/lProcess2"/>
    <dgm:cxn modelId="{22DBB007-2052-41C3-B05D-C18C2D290EB4}" type="presParOf" srcId="{1B9A61DF-259D-4317-A394-A38D56F8B1FC}" destId="{B23DDD19-7755-4350-AEC2-C89E4EE4A636}" srcOrd="1" destOrd="0" presId="urn:microsoft.com/office/officeart/2005/8/layout/lProcess2"/>
    <dgm:cxn modelId="{226E3696-675D-4D45-A0C2-557D41A38CA7}" type="presParOf" srcId="{1B9A61DF-259D-4317-A394-A38D56F8B1FC}" destId="{D9A0B6EB-A04E-4668-B1A8-D7C3E236446D}" srcOrd="2" destOrd="0" presId="urn:microsoft.com/office/officeart/2005/8/layout/lProcess2"/>
    <dgm:cxn modelId="{FE8B48CD-BB5B-441D-9DF2-F4A6E7F8DDC0}" type="presParOf" srcId="{D9A0B6EB-A04E-4668-B1A8-D7C3E236446D}" destId="{B207815D-DABB-4E7B-B402-D9195C3005B9}" srcOrd="0" destOrd="0" presId="urn:microsoft.com/office/officeart/2005/8/layout/lProcess2"/>
    <dgm:cxn modelId="{87FB6293-36A2-44A9-B56E-FCB4615A9F56}" type="presParOf" srcId="{B207815D-DABB-4E7B-B402-D9195C3005B9}" destId="{48D708E9-FE09-4E02-93D0-2348B380229C}" srcOrd="0" destOrd="0" presId="urn:microsoft.com/office/officeart/2005/8/layout/lProcess2"/>
    <dgm:cxn modelId="{F244C221-670B-4B8C-BC3B-C862F21862DE}" type="presParOf" srcId="{B207815D-DABB-4E7B-B402-D9195C3005B9}" destId="{A36FE139-DDC9-428B-AB3C-30C451297E3D}" srcOrd="1" destOrd="0" presId="urn:microsoft.com/office/officeart/2005/8/layout/lProcess2"/>
    <dgm:cxn modelId="{02895464-F042-4881-B55D-CA4458B858F7}" type="presParOf" srcId="{B207815D-DABB-4E7B-B402-D9195C3005B9}" destId="{2110A3CE-C793-48FD-AF2E-E797A7ADBE1F}" srcOrd="2" destOrd="0" presId="urn:microsoft.com/office/officeart/2005/8/layout/lProcess2"/>
    <dgm:cxn modelId="{BD0E5C3E-87DE-4D2F-A53B-F2A5B06BAAFA}" type="presParOf" srcId="{12CDD7D4-01E4-49A1-B7CD-CF800C6A88A2}" destId="{AE519499-39B4-4208-91F6-6C630A428709}" srcOrd="3" destOrd="0" presId="urn:microsoft.com/office/officeart/2005/8/layout/lProcess2"/>
    <dgm:cxn modelId="{E82374F3-9193-49A1-A6B6-97051747AFDA}" type="presParOf" srcId="{12CDD7D4-01E4-49A1-B7CD-CF800C6A88A2}" destId="{26DDAECF-8326-4568-8018-BC4839A32078}" srcOrd="4" destOrd="0" presId="urn:microsoft.com/office/officeart/2005/8/layout/lProcess2"/>
    <dgm:cxn modelId="{7E999F8A-8119-4F24-BE2E-45F37D6C77BA}" type="presParOf" srcId="{26DDAECF-8326-4568-8018-BC4839A32078}" destId="{5DE7E2B8-C23B-4045-A8E9-1CFBB0DF51E5}" srcOrd="0" destOrd="0" presId="urn:microsoft.com/office/officeart/2005/8/layout/lProcess2"/>
    <dgm:cxn modelId="{3F96709C-2023-4CBC-A7F0-24E42A4E5613}" type="presParOf" srcId="{26DDAECF-8326-4568-8018-BC4839A32078}" destId="{03856B27-0437-4683-8FBA-7995D3088F9C}" srcOrd="1" destOrd="0" presId="urn:microsoft.com/office/officeart/2005/8/layout/lProcess2"/>
    <dgm:cxn modelId="{335B2F18-C7D4-4C39-B686-473D89BEA64E}" type="presParOf" srcId="{26DDAECF-8326-4568-8018-BC4839A32078}" destId="{415ECAA4-01C1-40AD-B404-0E33EAEBAF8A}" srcOrd="2" destOrd="0" presId="urn:microsoft.com/office/officeart/2005/8/layout/lProcess2"/>
    <dgm:cxn modelId="{0673C6ED-B047-47DE-A09F-3558E7F3966B}" type="presParOf" srcId="{415ECAA4-01C1-40AD-B404-0E33EAEBAF8A}" destId="{BBADF7DD-07A8-4F9B-B773-626727292AB6}" srcOrd="0" destOrd="0" presId="urn:microsoft.com/office/officeart/2005/8/layout/lProcess2"/>
    <dgm:cxn modelId="{7367BA34-ADC1-4689-89E9-443C2595E187}" type="presParOf" srcId="{BBADF7DD-07A8-4F9B-B773-626727292AB6}" destId="{C8E436BA-81F2-4233-BC2F-5CB006A514D1}" srcOrd="0" destOrd="0" presId="urn:microsoft.com/office/officeart/2005/8/layout/lProcess2"/>
    <dgm:cxn modelId="{9B359705-4EC8-467A-AD38-A87E941BC3A2}" type="presParOf" srcId="{BBADF7DD-07A8-4F9B-B773-626727292AB6}" destId="{F23A0DAF-BAE9-4512-AD11-ABC53137D584}" srcOrd="1" destOrd="0" presId="urn:microsoft.com/office/officeart/2005/8/layout/lProcess2"/>
    <dgm:cxn modelId="{7EC61C61-6AF5-45B8-966D-B2DC2F001D07}" type="presParOf" srcId="{BBADF7DD-07A8-4F9B-B773-626727292AB6}" destId="{CDBACB63-2132-4580-9FB6-99C360A1C4B8}" srcOrd="2" destOrd="0" presId="urn:microsoft.com/office/officeart/2005/8/layout/lProcess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597D6-75C0-4AD6-8B60-6032A2E8DA10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C8612-D7D3-4EF8-91E6-AA78203F9B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C8612-D7D3-4EF8-91E6-AA78203F9B8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C8612-D7D3-4EF8-91E6-AA78203F9B8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F8C4-80A3-4A47-994B-6828C31AC0BD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B9BE8F5-1F93-4AD1-9EDD-446177F1ED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F8C4-80A3-4A47-994B-6828C31AC0BD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BE8F5-1F93-4AD1-9EDD-446177F1E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0B9BE8F5-1F93-4AD1-9EDD-446177F1ED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F8C4-80A3-4A47-994B-6828C31AC0BD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F8C4-80A3-4A47-994B-6828C31AC0BD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0B9BE8F5-1F93-4AD1-9EDD-446177F1ED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F8C4-80A3-4A47-994B-6828C31AC0BD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B9BE8F5-1F93-4AD1-9EDD-446177F1ED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7E6F8C4-80A3-4A47-994B-6828C31AC0BD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BE8F5-1F93-4AD1-9EDD-446177F1ED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F8C4-80A3-4A47-994B-6828C31AC0BD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0B9BE8F5-1F93-4AD1-9EDD-446177F1ED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F8C4-80A3-4A47-994B-6828C31AC0BD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0B9BE8F5-1F93-4AD1-9EDD-446177F1E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F8C4-80A3-4A47-994B-6828C31AC0BD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B9BE8F5-1F93-4AD1-9EDD-446177F1E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B9BE8F5-1F93-4AD1-9EDD-446177F1ED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F8C4-80A3-4A47-994B-6828C31AC0BD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0B9BE8F5-1F93-4AD1-9EDD-446177F1ED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7E6F8C4-80A3-4A47-994B-6828C31AC0BD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7E6F8C4-80A3-4A47-994B-6828C31AC0BD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B9BE8F5-1F93-4AD1-9EDD-446177F1ED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http://school-collection.edu.ru/catalog/res/bed0b6a1-8cff-11db-b606-0800200c9a66/view/" TargetMode="Externa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29.jpeg"/><Relationship Id="rId3" Type="http://schemas.openxmlformats.org/officeDocument/2006/relationships/image" Target="../media/image22.jpeg"/><Relationship Id="rId7" Type="http://schemas.openxmlformats.org/officeDocument/2006/relationships/image" Target="../media/image25.jpeg"/><Relationship Id="rId12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4.jpeg"/><Relationship Id="rId11" Type="http://schemas.openxmlformats.org/officeDocument/2006/relationships/image" Target="../media/image27.jpeg"/><Relationship Id="rId5" Type="http://schemas.openxmlformats.org/officeDocument/2006/relationships/image" Target="../media/image23.jpeg"/><Relationship Id="rId10" Type="http://schemas.openxmlformats.org/officeDocument/2006/relationships/image" Target="../media/image26.jpeg"/><Relationship Id="rId4" Type="http://schemas.openxmlformats.org/officeDocument/2006/relationships/hyperlink" Target="http://sites.google.com/site/himulacom/zvonok-na-urok/8-klass/urok-no33-oksidy-klassifikacia-nomenklatura-svojstva-oksidov-polucenie-primenenie/605.jpg?attredirects=0" TargetMode="External"/><Relationship Id="rId9" Type="http://schemas.openxmlformats.org/officeDocument/2006/relationships/hyperlink" Target="http://www.8sutun.com/fotogaleri/act/674_721_08122010_12.jpg" TargetMode="External"/><Relationship Id="rId14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http://school-collection.edu.ru/catalog/res/0ab6ce91-4185-11db-b0de-0800200c9a66/view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ncv_golubrassv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r-64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142976" y="1428736"/>
            <a:ext cx="6715172" cy="193899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kk-KZ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Қарағанды облысы</a:t>
            </a:r>
            <a:endParaRPr lang="kk-KZ" sz="2400" b="1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kk-KZ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ҚАРАҒАНДЫ ҚАЛАСЫ</a:t>
            </a:r>
            <a:endParaRPr lang="kk-KZ" sz="2400" b="1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kk-KZ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Октябрь ауданы</a:t>
            </a:r>
            <a:endParaRPr lang="kk-KZ" sz="2400" b="1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kk-KZ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“№61 жалпы білім беретін орта мектебі” КММ</a:t>
            </a:r>
            <a:endParaRPr lang="kk-KZ" sz="2400" b="1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7" y="3143248"/>
            <a:ext cx="6929486" cy="138499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kk-KZ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Уралбаева Қызғалдақ Ризабекқызы </a:t>
            </a:r>
            <a:endParaRPr lang="kk-KZ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endParaRPr lang="kk-KZ" sz="2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kk-KZ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химия пәні мұғалімі</a:t>
            </a:r>
            <a:endParaRPr lang="ru-RU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E:\Новая папка (3)\Новая папка (2)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02297"/>
            <a:ext cx="3214681" cy="5041204"/>
          </a:xfrm>
          <a:prstGeom prst="rect">
            <a:avLst/>
          </a:prstGeom>
          <a:noFill/>
          <a:ln w="38100">
            <a:solidFill>
              <a:srgbClr val="254061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715000" y="5072063"/>
            <a:ext cx="27162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 b="1" dirty="0">
                <a:solidFill>
                  <a:srgbClr val="C00000"/>
                </a:solidFill>
                <a:latin typeface="Arial Black" pitchFamily="34" charset="0"/>
              </a:rPr>
              <a:t>СO</a:t>
            </a:r>
            <a:r>
              <a:rPr lang="ru-RU" sz="9600" b="1" baseline="-25000" dirty="0">
                <a:solidFill>
                  <a:srgbClr val="C00000"/>
                </a:solidFill>
                <a:latin typeface="Arial Black" pitchFamily="34" charset="0"/>
              </a:rPr>
              <a:t>2</a:t>
            </a:r>
            <a:endParaRPr lang="ru-RU" sz="96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3"/>
          <a:srcRect r="36208" b="-1077"/>
          <a:stretch>
            <a:fillRect/>
          </a:stretch>
        </p:blipFill>
        <p:spPr bwMode="auto">
          <a:xfrm>
            <a:off x="500063" y="1142984"/>
            <a:ext cx="4286251" cy="5434029"/>
          </a:xfrm>
          <a:prstGeom prst="rect">
            <a:avLst/>
          </a:prstGeom>
          <a:noFill/>
          <a:ln w="38100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 rot="18845037">
            <a:off x="2248161" y="1579451"/>
            <a:ext cx="41000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k-KZ" sz="2800" b="1" dirty="0">
                <a:solidFill>
                  <a:prstClr val="black"/>
                </a:solidFill>
                <a:latin typeface="Arial Black" pitchFamily="34" charset="0"/>
              </a:rPr>
              <a:t>Көмірқышқыл газы</a:t>
            </a:r>
            <a:endParaRPr lang="ru-RU" sz="2800" b="1" dirty="0">
              <a:solidFill>
                <a:prstClr val="black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Evgeniy\Мои документы\Мои рисунки\ХИМИЯ\жел руд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44" y="214290"/>
            <a:ext cx="4600606" cy="3286148"/>
          </a:xfrm>
          <a:prstGeom prst="rect">
            <a:avLst/>
          </a:prstGeom>
          <a:noFill/>
          <a:ln w="38100">
            <a:solidFill>
              <a:srgbClr val="254061"/>
            </a:solidFill>
            <a:miter lim="800000"/>
            <a:headEnd/>
            <a:tailEnd/>
          </a:ln>
        </p:spPr>
      </p:pic>
      <p:pic>
        <p:nvPicPr>
          <p:cNvPr id="5" name="Picture 3" descr="E:\Новая папка (3)\Новая папка (2)\Gemati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2310" y="214290"/>
            <a:ext cx="3578753" cy="3265510"/>
          </a:xfrm>
          <a:prstGeom prst="rect">
            <a:avLst/>
          </a:prstGeom>
          <a:noFill/>
          <a:ln w="38100">
            <a:solidFill>
              <a:srgbClr val="254061"/>
            </a:solidFill>
            <a:miter lim="800000"/>
            <a:headEnd/>
            <a:tailEnd/>
          </a:ln>
        </p:spPr>
      </p:pic>
      <p:pic>
        <p:nvPicPr>
          <p:cNvPr id="6" name="Picture 2" descr="E:\Новая папка (3)\Новая папка (2)\picm3724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0" y="3643335"/>
            <a:ext cx="3214688" cy="3071813"/>
          </a:xfrm>
          <a:prstGeom prst="rect">
            <a:avLst/>
          </a:prstGeom>
          <a:noFill/>
          <a:ln w="38100">
            <a:solidFill>
              <a:srgbClr val="254061"/>
            </a:solidFill>
            <a:miter lim="800000"/>
            <a:headEnd/>
            <a:tailEnd/>
          </a:ln>
        </p:spPr>
      </p:pic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500034" y="3500438"/>
            <a:ext cx="39783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9600" b="1" dirty="0">
                <a:solidFill>
                  <a:srgbClr val="C00000"/>
                </a:solidFill>
                <a:latin typeface="Arial Black" pitchFamily="34" charset="0"/>
              </a:rPr>
              <a:t>Fe</a:t>
            </a:r>
            <a:r>
              <a:rPr lang="ru-RU" sz="9600" b="1" baseline="-25000" dirty="0">
                <a:solidFill>
                  <a:srgbClr val="C00000"/>
                </a:solidFill>
                <a:latin typeface="Arial Black" pitchFamily="34" charset="0"/>
              </a:rPr>
              <a:t>2</a:t>
            </a:r>
            <a:r>
              <a:rPr lang="ru-RU" sz="9600" b="1" dirty="0">
                <a:solidFill>
                  <a:srgbClr val="C00000"/>
                </a:solidFill>
                <a:latin typeface="Arial Black" pitchFamily="34" charset="0"/>
              </a:rPr>
              <a:t>O</a:t>
            </a:r>
            <a:r>
              <a:rPr lang="ru-RU" sz="9600" b="1" baseline="-25000" dirty="0">
                <a:solidFill>
                  <a:srgbClr val="C00000"/>
                </a:solidFill>
                <a:latin typeface="Arial Black" pitchFamily="34" charset="0"/>
              </a:rPr>
              <a:t>3</a:t>
            </a:r>
            <a:endParaRPr lang="ru-RU" sz="96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5"/>
          <p:cNvSpPr>
            <a:spLocks noChangeArrowheads="1"/>
          </p:cNvSpPr>
          <p:nvPr/>
        </p:nvSpPr>
        <p:spPr bwMode="auto">
          <a:xfrm>
            <a:off x="214313" y="5103813"/>
            <a:ext cx="310399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5400" b="1" i="1" dirty="0" smtClean="0">
                <a:latin typeface="Calibri" pitchFamily="34" charset="0"/>
              </a:rPr>
              <a:t>Гематит</a:t>
            </a:r>
            <a:endParaRPr lang="ru-RU" sz="5400" b="1" i="1" dirty="0">
              <a:latin typeface="Calibri" pitchFamily="34" charset="0"/>
            </a:endParaRPr>
          </a:p>
          <a:p>
            <a:endParaRPr lang="ru-RU" sz="5400" b="1" i="1" dirty="0">
              <a:latin typeface="Calibri" pitchFamily="34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017838" y="2671762"/>
          <a:ext cx="1104900" cy="685800"/>
        </p:xfrm>
        <a:graphic>
          <a:graphicData uri="http://schemas.openxmlformats.org/presentationml/2006/ole">
            <p:oleObj spid="_x0000_s1026" name="Объект упаковщика для оболочки" showAsIcon="1" r:id="rId6" imgW="1105560" imgH="68580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Новая папка (3)\Новая папка (2)\кварц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85750"/>
            <a:ext cx="5230813" cy="3786188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5857884" y="0"/>
            <a:ext cx="2916229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8800" b="1" dirty="0">
                <a:solidFill>
                  <a:srgbClr val="C00000"/>
                </a:solidFill>
                <a:latin typeface="Arial Black" pitchFamily="34" charset="0"/>
              </a:rPr>
              <a:t>Si</a:t>
            </a:r>
            <a:r>
              <a:rPr lang="ru-RU" sz="8800" b="1" dirty="0">
                <a:solidFill>
                  <a:srgbClr val="C00000"/>
                </a:solidFill>
                <a:latin typeface="Arial Black" pitchFamily="34" charset="0"/>
              </a:rPr>
              <a:t>O</a:t>
            </a:r>
            <a:r>
              <a:rPr lang="en-US" sz="8800" b="1" baseline="-25000" dirty="0">
                <a:solidFill>
                  <a:srgbClr val="C00000"/>
                </a:solidFill>
                <a:latin typeface="Arial Black" pitchFamily="34" charset="0"/>
              </a:rPr>
              <a:t>2</a:t>
            </a:r>
            <a:endParaRPr lang="ru-RU" sz="8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6" name="Picture 6" descr="http://school-collection.edu.ru/catalog/res/bed0b6a1-8cff-11db-b606-0800200c9a66/view/"/>
          <p:cNvPicPr>
            <a:picLocks noChangeAspect="1" noChangeArrowheads="1"/>
          </p:cNvPicPr>
          <p:nvPr/>
        </p:nvPicPr>
        <p:blipFill>
          <a:blip r:embed="rId4" r:link="rId5"/>
          <a:srcRect l="23148" t="22665" r="29784" b="17583"/>
          <a:stretch>
            <a:fillRect/>
          </a:stretch>
        </p:blipFill>
        <p:spPr bwMode="auto">
          <a:xfrm>
            <a:off x="4214811" y="3071808"/>
            <a:ext cx="4714908" cy="3786192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0" y="3929063"/>
            <a:ext cx="4422775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5400" dirty="0" smtClean="0">
                <a:latin typeface="Arial Black" pitchFamily="34" charset="0"/>
              </a:rPr>
              <a:t> </a:t>
            </a:r>
            <a:endParaRPr lang="ru-RU" sz="5400" dirty="0">
              <a:latin typeface="Arial Black" pitchFamily="34" charset="0"/>
            </a:endParaRPr>
          </a:p>
          <a:p>
            <a:pPr algn="ctr"/>
            <a:r>
              <a:rPr lang="ru-RU" sz="5400" dirty="0">
                <a:latin typeface="Arial Black" pitchFamily="34" charset="0"/>
              </a:rPr>
              <a:t> хрусталь, </a:t>
            </a:r>
          </a:p>
          <a:p>
            <a:pPr algn="ctr"/>
            <a:r>
              <a:rPr lang="ru-RU" sz="5400" dirty="0">
                <a:latin typeface="Arial Black" pitchFamily="34" charset="0"/>
              </a:rPr>
              <a:t>кварц</a:t>
            </a:r>
          </a:p>
        </p:txBody>
      </p:sp>
      <p:pic>
        <p:nvPicPr>
          <p:cNvPr id="8" name="Picture 6" descr="Превью: 1.3 Песок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13" y="1625600"/>
            <a:ext cx="1547812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Новая папка (3)\Новая папка (2)\негашенная извест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4384675" cy="4000500"/>
          </a:xfrm>
          <a:prstGeom prst="rect">
            <a:avLst/>
          </a:prstGeom>
          <a:noFill/>
          <a:ln w="38100">
            <a:solidFill>
              <a:srgbClr val="254061"/>
            </a:solidFill>
            <a:miter lim="800000"/>
            <a:headEnd/>
            <a:tailEnd/>
          </a:ln>
        </p:spPr>
      </p:pic>
      <p:pic>
        <p:nvPicPr>
          <p:cNvPr id="5" name="Picture 3" descr="E:\Новая папка (3)\Новая папка (2)\извест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2286000"/>
            <a:ext cx="4071938" cy="4357688"/>
          </a:xfrm>
          <a:prstGeom prst="rect">
            <a:avLst/>
          </a:prstGeom>
          <a:noFill/>
          <a:ln w="38100">
            <a:solidFill>
              <a:srgbClr val="254061"/>
            </a:solidFill>
            <a:miter lim="800000"/>
            <a:headEnd/>
            <a:tailEnd/>
          </a:ln>
        </p:spPr>
      </p:pic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5214938" y="357188"/>
            <a:ext cx="29876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 b="1" dirty="0" err="1">
                <a:solidFill>
                  <a:srgbClr val="C00000"/>
                </a:solidFill>
                <a:latin typeface="Arial Black" pitchFamily="34" charset="0"/>
              </a:rPr>
              <a:t>СаO</a:t>
            </a:r>
            <a:endParaRPr lang="ru-RU" sz="96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0" y="4714875"/>
            <a:ext cx="48577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Сөндірілмеген әк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8-tub-ru.yandex.net/i?id=315062483-47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00312"/>
            <a:ext cx="164306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857375" y="2714625"/>
            <a:ext cx="2500313" cy="1354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«Зелёная хромовая»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+mn-lt"/>
                <a:cs typeface="+mn-cs"/>
              </a:rPr>
              <a:t>Cr</a:t>
            </a:r>
            <a:r>
              <a:rPr lang="en-US" sz="1200" b="1" dirty="0">
                <a:latin typeface="+mn-lt"/>
                <a:cs typeface="+mn-cs"/>
              </a:rPr>
              <a:t>2</a:t>
            </a:r>
            <a:r>
              <a:rPr lang="en-US" sz="2800" b="1" dirty="0">
                <a:latin typeface="+mn-lt"/>
                <a:cs typeface="+mn-cs"/>
              </a:rPr>
              <a:t>O</a:t>
            </a:r>
            <a:r>
              <a:rPr lang="en-US" sz="1200" b="1" dirty="0">
                <a:latin typeface="+mn-lt"/>
                <a:cs typeface="+mn-cs"/>
              </a:rPr>
              <a:t>3</a:t>
            </a:r>
            <a:r>
              <a:rPr lang="ru-RU" sz="1200" b="1" dirty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– пигмент оливково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зелёной краски.</a:t>
            </a:r>
          </a:p>
        </p:txBody>
      </p:sp>
      <p:pic>
        <p:nvPicPr>
          <p:cNvPr id="6" name="Picture 26" descr="http://sites.google.com/site/himulacom/_/rsrc/1315460339005/zvonok-na-urok/8-klass/urok-no33-oksidy-klassifikacia-nomenklatura-svojstva-oksidov-polucenie-primenenie/605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1658" y="2643183"/>
            <a:ext cx="1271967" cy="1579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286512" y="2786058"/>
            <a:ext cx="2500301" cy="1200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Cr</a:t>
            </a:r>
            <a:r>
              <a:rPr lang="en-US" sz="1100" b="1" dirty="0">
                <a:latin typeface="+mn-lt"/>
                <a:cs typeface="+mn-cs"/>
              </a:rPr>
              <a:t>2</a:t>
            </a:r>
            <a:r>
              <a:rPr lang="ru-RU" b="1" dirty="0">
                <a:latin typeface="+mn-lt"/>
                <a:cs typeface="+mn-cs"/>
              </a:rPr>
              <a:t>О</a:t>
            </a:r>
            <a:r>
              <a:rPr lang="en-US" sz="1200" b="1" dirty="0">
                <a:latin typeface="+mn-lt"/>
                <a:cs typeface="+mn-cs"/>
              </a:rPr>
              <a:t>3</a:t>
            </a:r>
            <a:r>
              <a:rPr lang="en-US" b="1" dirty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как пигмент используют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 для типографской краски</a:t>
            </a:r>
          </a:p>
        </p:txBody>
      </p:sp>
      <p:pic>
        <p:nvPicPr>
          <p:cNvPr id="8" name="Содержимое 4" descr="images (13)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4560860"/>
            <a:ext cx="1500219" cy="1368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8"/>
          <p:cNvSpPr txBox="1">
            <a:spLocks noChangeArrowheads="1"/>
          </p:cNvSpPr>
          <p:nvPr/>
        </p:nvSpPr>
        <p:spPr bwMode="auto">
          <a:xfrm>
            <a:off x="2000250" y="4500563"/>
            <a:ext cx="51435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rgbClr val="0070C0"/>
                </a:solidFill>
                <a:latin typeface="Corbel" pitchFamily="34" charset="0"/>
              </a:rPr>
              <a:t>Оксид цинка</a:t>
            </a:r>
            <a:r>
              <a:rPr lang="ru-RU" sz="2400" b="1" dirty="0">
                <a:solidFill>
                  <a:srgbClr val="0070C0"/>
                </a:solidFill>
                <a:latin typeface="Corbel" pitchFamily="34" charset="0"/>
              </a:rPr>
              <a:t>  </a:t>
            </a:r>
            <a:r>
              <a:rPr lang="en-US" sz="2400" b="1" dirty="0" err="1">
                <a:solidFill>
                  <a:srgbClr val="0070C0"/>
                </a:solidFill>
                <a:latin typeface="Gill Sans MT" pitchFamily="34" charset="0"/>
              </a:rPr>
              <a:t>ZnO</a:t>
            </a:r>
            <a:r>
              <a:rPr lang="ru-RU" sz="2400" b="1" dirty="0">
                <a:latin typeface="Corbel" pitchFamily="34" charset="0"/>
              </a:rPr>
              <a:t>– используется для приготовления белой масляной краски (цинковые белила)</a:t>
            </a:r>
          </a:p>
          <a:p>
            <a:endParaRPr lang="ru-RU" dirty="0">
              <a:latin typeface="Corbel" pitchFamily="34" charset="0"/>
            </a:endParaRPr>
          </a:p>
        </p:txBody>
      </p:sp>
      <p:pic>
        <p:nvPicPr>
          <p:cNvPr id="10" name="Picture 22" descr="Белила. Оксид цинка ZnO – вещество белого цвета, используется для приготовления белой масляной краски (цинковые белила). Цинковыми белилами можно красить любые поверхности, в том числе и те, которые подвергаются воздействию атмосферных осадков. Фармацевты делают из оксида цинка вяжущий и подсушивающий порошок для наружного применения. Такими же ценными свойствами обладает оксид титана (IV) – TiO2.Он тоже имеет красивый белый цвет и применяется для изготовления титановых белил.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86625" y="4357694"/>
            <a:ext cx="1214438" cy="160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714744" y="2857496"/>
          <a:ext cx="1104900" cy="685800"/>
        </p:xfrm>
        <a:graphic>
          <a:graphicData uri="http://schemas.openxmlformats.org/presentationml/2006/ole">
            <p:oleObj spid="_x0000_s2050" name="Объект упаковщика для оболочки" showAsIcon="1" r:id="rId8" imgW="1105560" imgH="685800" progId="Package">
              <p:embed/>
            </p:oleObj>
          </a:graphicData>
        </a:graphic>
      </p:graphicFrame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6572250" y="214313"/>
            <a:ext cx="1581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  <a:latin typeface="Gill Sans MT" pitchFamily="34" charset="0"/>
              </a:rPr>
              <a:t>Al</a:t>
            </a:r>
            <a:r>
              <a:rPr lang="en-US" sz="3200" b="1" dirty="0">
                <a:solidFill>
                  <a:srgbClr val="0070C0"/>
                </a:solidFill>
                <a:latin typeface="Gill Sans MT" pitchFamily="34" charset="0"/>
              </a:rPr>
              <a:t>2</a:t>
            </a:r>
            <a:r>
              <a:rPr lang="en-US" sz="4000" b="1" dirty="0">
                <a:solidFill>
                  <a:srgbClr val="0070C0"/>
                </a:solidFill>
                <a:latin typeface="Gill Sans MT" pitchFamily="34" charset="0"/>
              </a:rPr>
              <a:t>O</a:t>
            </a:r>
            <a:r>
              <a:rPr lang="en-US" sz="3200" b="1" dirty="0">
                <a:solidFill>
                  <a:srgbClr val="0070C0"/>
                </a:solidFill>
                <a:latin typeface="Gill Sans MT" pitchFamily="34" charset="0"/>
              </a:rPr>
              <a:t>3</a:t>
            </a:r>
            <a:endParaRPr lang="ru-RU" sz="4000" b="1" dirty="0">
              <a:solidFill>
                <a:srgbClr val="0070C0"/>
              </a:solidFill>
              <a:latin typeface="Corbel" pitchFamily="34" charset="0"/>
            </a:endParaRPr>
          </a:p>
        </p:txBody>
      </p:sp>
      <p:sp>
        <p:nvSpPr>
          <p:cNvPr id="13" name="Подзаголовок 6"/>
          <p:cNvSpPr txBox="1">
            <a:spLocks/>
          </p:cNvSpPr>
          <p:nvPr/>
        </p:nvSpPr>
        <p:spPr>
          <a:xfrm>
            <a:off x="214283" y="142853"/>
            <a:ext cx="5929354" cy="121444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 pitchFamily="18" charset="2"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Боксит (глина), рубин, сапфир, корунд</a:t>
            </a:r>
            <a:endParaRPr kumimoji="0" lang="en-US" sz="27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 descr="Картинка 21 из 808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857356" y="1214422"/>
            <a:ext cx="2138363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 descr="http://im4-tub-ru.yandex.net/i?id=59046706-07-7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143372" y="1071546"/>
            <a:ext cx="178593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8" descr="http://im5-tub-ru.yandex.net/i?id=18690566-07-7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357950" y="928670"/>
            <a:ext cx="1785937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Содержимое 4" descr="images (12)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57158" y="1214422"/>
            <a:ext cx="1285868" cy="1435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403850" y="498475"/>
          <a:ext cx="914400" cy="685800"/>
        </p:xfrm>
        <a:graphic>
          <a:graphicData uri="http://schemas.openxmlformats.org/presentationml/2006/ole">
            <p:oleObj spid="_x0000_s2051" name="Объект упаковщика для оболочки" showAsIcon="1" r:id="rId14" imgW="914760" imgH="685800" progId="Package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solidFill>
                  <a:srgbClr val="FF0000"/>
                </a:solidFill>
              </a:rPr>
              <a:t>Бекіту: “Презентация” жасау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kk-KZ" sz="3200" b="1" dirty="0" smtClean="0"/>
              <a:t>4. Ой толғау</a:t>
            </a:r>
            <a:r>
              <a:rPr lang="kk-KZ" sz="3200" dirty="0" smtClean="0"/>
              <a:t>.(презентация қорғау). Тақырыпты меңгергеннен кейін алдарыңдағы қағазға түрлі – түсті маркермен презентация жасаңдар. Санаға нені түйдік, еске нені түсірдік, қағаз бетіне сызып, жазып көрсетіңдер. Болған топ кезекпен презентацияларын қорғайды. </a:t>
            </a:r>
            <a:endParaRPr lang="ru-RU" sz="3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628764"/>
          </a:xfrm>
        </p:spPr>
        <p:txBody>
          <a:bodyPr>
            <a:normAutofit fontScale="90000"/>
          </a:bodyPr>
          <a:lstStyle/>
          <a:p>
            <a:pPr algn="l"/>
            <a:r>
              <a:rPr lang="kk-KZ" sz="2800" dirty="0" smtClean="0">
                <a:solidFill>
                  <a:schemeClr val="tx1"/>
                </a:solidFill>
              </a:rPr>
              <a:t>Рефлексия</a:t>
            </a:r>
            <a:br>
              <a:rPr lang="kk-KZ" sz="2800" dirty="0" smtClean="0">
                <a:solidFill>
                  <a:schemeClr val="tx1"/>
                </a:solidFill>
              </a:rPr>
            </a:br>
            <a:r>
              <a:rPr lang="kk-KZ" sz="2800" dirty="0" smtClean="0">
                <a:solidFill>
                  <a:schemeClr val="tx1"/>
                </a:solidFill>
              </a:rPr>
              <a:t>“Таразы” бойынша оқушылар осы күнге дейін қанша пайыз оксидтер туралы білетін еді, бүгін қанша пайыз қосты.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29698" name="Picture 2" descr="http://im4-tub-kz.yandex.net/i?id=4153662-48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500306"/>
            <a:ext cx="2928958" cy="228600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1857364"/>
            <a:ext cx="8929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400" dirty="0" smtClean="0"/>
              <a:t>Таразының салмақты жағы бүгінгі қосқан біліміміз</a:t>
            </a:r>
            <a:r>
              <a:rPr lang="kk-KZ" sz="2800" dirty="0" smtClean="0"/>
              <a:t>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5000637"/>
            <a:ext cx="81439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Үйге тапсырма:Тақырып: 44-45 оқу. № 8-10</a:t>
            </a:r>
          </a:p>
          <a:p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Бағалау.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foncv_golubrassv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85720" y="214290"/>
            <a:ext cx="8401080" cy="1203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Chevron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Сабақтың тақырыбы: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57158" y="2214554"/>
            <a:ext cx="8104187" cy="280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CanUp">
              <a:avLst/>
            </a:prstTxWarp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</a:t>
            </a:r>
            <a:r>
              <a:rPr lang="kk-KZ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Оксидтер құрамы, жіктелуі, алынуы, қолданылуы</a:t>
            </a:r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»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kk-KZ" sz="6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</a:t>
            </a:r>
            <a:r>
              <a:rPr lang="kk-KZ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-сынып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foncv_golubrassv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00034" y="357167"/>
            <a:ext cx="8185179" cy="78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3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Сабақтың мақсаты:</a:t>
            </a:r>
            <a:endParaRPr lang="ru-RU" sz="5300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Выноска со стрелкой вверх 5"/>
          <p:cNvSpPr/>
          <p:nvPr/>
        </p:nvSpPr>
        <p:spPr>
          <a:xfrm>
            <a:off x="285720" y="1214422"/>
            <a:ext cx="3786214" cy="2714644"/>
          </a:xfrm>
          <a:prstGeom prst="upArrowCallout">
            <a:avLst>
              <a:gd name="adj1" fmla="val 25000"/>
              <a:gd name="adj2" fmla="val 18804"/>
              <a:gd name="adj3" fmla="val 25000"/>
              <a:gd name="adj4" fmla="val 64977"/>
            </a:avLst>
          </a:prstGeom>
          <a:noFill/>
          <a:scene3d>
            <a:camera prst="orthographicFront">
              <a:rot lat="0" lon="120000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Выноска со стрелкой вверх 6"/>
          <p:cNvSpPr/>
          <p:nvPr/>
        </p:nvSpPr>
        <p:spPr>
          <a:xfrm flipH="1">
            <a:off x="4643438" y="1071546"/>
            <a:ext cx="3714776" cy="2857520"/>
          </a:xfrm>
          <a:prstGeom prst="upArrowCallout">
            <a:avLst>
              <a:gd name="adj1" fmla="val 25000"/>
              <a:gd name="adj2" fmla="val 18804"/>
              <a:gd name="adj3" fmla="val 25000"/>
              <a:gd name="adj4" fmla="val 64977"/>
            </a:avLst>
          </a:prstGeom>
          <a:noFill/>
          <a:scene3d>
            <a:camera prst="orthographicFront">
              <a:rot lat="0" lon="120000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Выноска со стрелкой вверх 7"/>
          <p:cNvSpPr/>
          <p:nvPr/>
        </p:nvSpPr>
        <p:spPr>
          <a:xfrm>
            <a:off x="2357422" y="1214422"/>
            <a:ext cx="3929090" cy="5000660"/>
          </a:xfrm>
          <a:prstGeom prst="upArrowCallout">
            <a:avLst>
              <a:gd name="adj1" fmla="val 3044"/>
              <a:gd name="adj2" fmla="val 5993"/>
              <a:gd name="adj3" fmla="val 25000"/>
              <a:gd name="adj4" fmla="val 38361"/>
            </a:avLst>
          </a:prstGeom>
          <a:noFill/>
          <a:scene3d>
            <a:camera prst="orthographicFront">
              <a:rot lat="0" lon="120000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625" y="2214563"/>
            <a:ext cx="3532188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1600" b="1" i="1" dirty="0">
                <a:solidFill>
                  <a:srgbClr val="FF0000"/>
                </a:solidFill>
              </a:rPr>
              <a:t>Білімділігі</a:t>
            </a:r>
            <a:r>
              <a:rPr lang="kk-KZ" sz="1600" b="1" i="1" dirty="0" smtClean="0">
                <a:solidFill>
                  <a:srgbClr val="FF0000"/>
                </a:solidFill>
              </a:rPr>
              <a:t>:</a:t>
            </a:r>
            <a:r>
              <a:rPr lang="ru-RU" sz="1600" dirty="0" smtClean="0"/>
              <a:t>   </a:t>
            </a:r>
            <a:r>
              <a:rPr lang="ru-RU" sz="1600" b="1" dirty="0" err="1" smtClean="0"/>
              <a:t>оксидтер</a:t>
            </a:r>
            <a:r>
              <a:rPr lang="ru-RU" sz="1600" b="1" dirty="0" smtClean="0"/>
              <a:t>, </a:t>
            </a:r>
            <a:r>
              <a:rPr lang="ru-RU" sz="1600" b="1" dirty="0" err="1" smtClean="0"/>
              <a:t>олардың аталулары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туралы</a:t>
            </a:r>
            <a:r>
              <a:rPr lang="ru-RU" sz="1600" b="1" dirty="0" smtClean="0"/>
              <a:t>, </a:t>
            </a:r>
            <a:r>
              <a:rPr lang="ru-RU" sz="1600" b="1" dirty="0" err="1" smtClean="0"/>
              <a:t>алынуы</a:t>
            </a:r>
            <a:r>
              <a:rPr lang="ru-RU" sz="1600" b="1" dirty="0" smtClean="0"/>
              <a:t>, </a:t>
            </a:r>
            <a:r>
              <a:rPr lang="ru-RU" sz="1600" b="1" dirty="0" err="1" smtClean="0"/>
              <a:t>химиялық қасиеті қолданылуы туралы</a:t>
            </a:r>
            <a:r>
              <a:rPr lang="ru-RU" sz="1600" b="1" dirty="0" smtClean="0"/>
              <a:t>   </a:t>
            </a:r>
            <a:r>
              <a:rPr lang="ru-RU" sz="1600" b="1" dirty="0" err="1" smtClean="0"/>
              <a:t>оқушыларға терең білім</a:t>
            </a:r>
            <a:r>
              <a:rPr lang="ru-RU" sz="1600" b="1" dirty="0" smtClean="0"/>
              <a:t> беру;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kk-KZ" sz="1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857752" y="2000240"/>
            <a:ext cx="35004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b="1" i="1" dirty="0" smtClean="0">
                <a:solidFill>
                  <a:srgbClr val="FF0000"/>
                </a:solidFill>
              </a:rPr>
              <a:t>Тәрбиелігі</a:t>
            </a:r>
            <a:r>
              <a:rPr lang="kk-KZ" b="1" i="1" dirty="0" smtClean="0"/>
              <a:t>:</a:t>
            </a:r>
            <a:r>
              <a:rPr lang="ru-RU" b="1" dirty="0" err="1" smtClean="0"/>
              <a:t>оқушылардың өзіндік ізденуін</a:t>
            </a:r>
            <a:r>
              <a:rPr lang="ru-RU" b="1" dirty="0" smtClean="0"/>
              <a:t> </a:t>
            </a:r>
            <a:r>
              <a:rPr lang="ru-RU" b="1" dirty="0" err="1" smtClean="0"/>
              <a:t>ұйымдастыру және танымдық іс-әрекеттерін жетілдіріп</a:t>
            </a:r>
            <a:r>
              <a:rPr lang="ru-RU" b="1" dirty="0" smtClean="0"/>
              <a:t>, </a:t>
            </a:r>
            <a:r>
              <a:rPr lang="ru-RU" b="1" dirty="0" err="1" smtClean="0"/>
              <a:t>білімдерін</a:t>
            </a:r>
            <a:r>
              <a:rPr lang="ru-RU" b="1" dirty="0" smtClean="0"/>
              <a:t> </a:t>
            </a:r>
            <a:r>
              <a:rPr lang="ru-RU" b="1" dirty="0" err="1" smtClean="0"/>
              <a:t>тиянақтап, дамыту</a:t>
            </a:r>
            <a:r>
              <a:rPr lang="ru-RU" b="1" dirty="0" smtClean="0"/>
              <a:t>;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00298" y="4286257"/>
            <a:ext cx="3643338" cy="2102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b="1" i="1" dirty="0">
                <a:solidFill>
                  <a:srgbClr val="FF0000"/>
                </a:solidFill>
              </a:rPr>
              <a:t>Дамытушылығы: </a:t>
            </a:r>
            <a:r>
              <a:rPr lang="kk-KZ" b="1" i="1" dirty="0"/>
              <a:t>О</a:t>
            </a:r>
            <a:r>
              <a:rPr lang="kk-KZ" b="1" dirty="0"/>
              <a:t>қушыларды өзіндік жұмысқа дағдыландыру және сараптау,салыстыру қабілеттерін дамыту.Өзін-өзі бақылау мен талдауды іске асыру.</a:t>
            </a:r>
            <a:endParaRPr lang="ru-RU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foncv_golubrassv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71538" y="214290"/>
            <a:ext cx="700092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b="1" dirty="0">
                <a:solidFill>
                  <a:srgbClr val="FF0000"/>
                </a:solidFill>
              </a:rPr>
              <a:t>І-кезең: “Қызығушылықты ояту.”                          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dirty="0"/>
              <a:t> 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(</a:t>
            </a:r>
            <a:r>
              <a:rPr lang="kk-K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Тақырыпқа танымдық қызығушылықты,  оқушының белсенділігін ояту.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)</a:t>
            </a:r>
            <a:r>
              <a:rPr lang="kk-K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                                              </a:t>
            </a:r>
            <a:r>
              <a:rPr lang="kk-KZ" sz="2400" b="1" dirty="0">
                <a:solidFill>
                  <a:srgbClr val="002060"/>
                </a:solidFill>
              </a:rPr>
              <a:t>1.Танымдық сұрақтар.                                                               2</a:t>
            </a:r>
            <a:r>
              <a:rPr lang="kk-KZ" sz="2400" b="1" dirty="0" smtClean="0">
                <a:solidFill>
                  <a:srgbClr val="002060"/>
                </a:solidFill>
              </a:rPr>
              <a:t>.”Алтын кілт” ойыны</a:t>
            </a:r>
            <a:endParaRPr lang="kk-KZ" sz="2400" b="1" dirty="0">
              <a:solidFill>
                <a:srgbClr val="002060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b="1" dirty="0">
                <a:solidFill>
                  <a:srgbClr val="FF0000"/>
                </a:solidFill>
              </a:rPr>
              <a:t>ІІ-кезең: </a:t>
            </a:r>
            <a:r>
              <a:rPr lang="kk-KZ" sz="2400" b="1" dirty="0" smtClean="0">
                <a:solidFill>
                  <a:srgbClr val="FF0000"/>
                </a:solidFill>
              </a:rPr>
              <a:t>“Білгенге маржан”                                       </a:t>
            </a:r>
            <a:endParaRPr lang="kk-KZ" sz="2400" b="1" dirty="0">
              <a:solidFill>
                <a:srgbClr val="FF0000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(</a:t>
            </a:r>
            <a:r>
              <a:rPr lang="kk-KZ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Жаңа ақпаратпен танысу.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)                                                      </a:t>
            </a:r>
            <a:r>
              <a:rPr lang="ru-RU" sz="2400" b="1" dirty="0">
                <a:solidFill>
                  <a:srgbClr val="002060"/>
                </a:solidFill>
              </a:rPr>
              <a:t>1. </a:t>
            </a:r>
            <a:r>
              <a:rPr lang="ru-RU" sz="2400" b="1" dirty="0" err="1" smtClean="0">
                <a:solidFill>
                  <a:srgbClr val="002060"/>
                </a:solidFill>
              </a:rPr>
              <a:t>Оксидтердің таралуы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алынуы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физикалық </a:t>
            </a:r>
            <a:r>
              <a:rPr lang="ru-RU" sz="2400" b="1" dirty="0" err="1" smtClean="0">
                <a:solidFill>
                  <a:srgbClr val="002060"/>
                </a:solidFill>
              </a:rPr>
              <a:t>қасиеттері</a:t>
            </a:r>
            <a:r>
              <a:rPr lang="ru-RU" sz="2400" b="1" dirty="0" err="1">
                <a:solidFill>
                  <a:srgbClr val="002060"/>
                </a:solidFill>
              </a:rPr>
              <a:t>.</a:t>
            </a:r>
            <a:r>
              <a:rPr lang="ru-RU" sz="2400" b="1" dirty="0">
                <a:solidFill>
                  <a:srgbClr val="002060"/>
                </a:solidFill>
              </a:rPr>
              <a:t>                                     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    2. </a:t>
            </a:r>
            <a:r>
              <a:rPr lang="ru-RU" sz="2400" b="1" dirty="0" err="1" smtClean="0">
                <a:solidFill>
                  <a:srgbClr val="002060"/>
                </a:solidFill>
              </a:rPr>
              <a:t>Оксидтің </a:t>
            </a:r>
            <a:r>
              <a:rPr lang="ru-RU" sz="2400" b="1" dirty="0" err="1">
                <a:solidFill>
                  <a:srgbClr val="002060"/>
                </a:solidFill>
              </a:rPr>
              <a:t>қолданылуы, биологиялық рөлі.</a:t>
            </a:r>
            <a:r>
              <a:rPr lang="ru-RU" sz="2400" b="1" dirty="0">
                <a:solidFill>
                  <a:srgbClr val="002060"/>
                </a:solidFill>
              </a:rPr>
              <a:t>                          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ІІІ-кезең</a:t>
            </a:r>
            <a:r>
              <a:rPr lang="ru-RU" sz="2400" b="1" dirty="0" err="1">
                <a:solidFill>
                  <a:srgbClr val="FF0000"/>
                </a:solidFill>
                <a:sym typeface="Wingdings" pitchFamily="2" charset="2"/>
              </a:rPr>
              <a:t>: </a:t>
            </a:r>
            <a:r>
              <a:rPr lang="ru-RU" sz="2400" b="1" dirty="0">
                <a:solidFill>
                  <a:srgbClr val="FF0000"/>
                </a:solidFill>
                <a:sym typeface="Wingdings" pitchFamily="2" charset="2"/>
              </a:rPr>
              <a:t>«Ой </a:t>
            </a:r>
            <a:r>
              <a:rPr lang="ru-RU" sz="2400" b="1" dirty="0" err="1">
                <a:solidFill>
                  <a:srgbClr val="FF0000"/>
                </a:solidFill>
                <a:sym typeface="Wingdings" pitchFamily="2" charset="2"/>
              </a:rPr>
              <a:t>толғау</a:t>
            </a:r>
            <a:r>
              <a:rPr lang="ru-RU" sz="2400" b="1" dirty="0">
                <a:solidFill>
                  <a:srgbClr val="FF0000"/>
                </a:solidFill>
                <a:sym typeface="Wingdings" pitchFamily="2" charset="2"/>
              </a:rPr>
              <a:t>.»   </a:t>
            </a:r>
            <a:r>
              <a:rPr lang="ru-RU" sz="2400" b="1" dirty="0">
                <a:sym typeface="Wingdings" pitchFamily="2" charset="2"/>
              </a:rPr>
              <a:t>                                             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sym typeface="Wingdings" pitchFamily="2" charset="2"/>
              </a:rPr>
              <a:t>(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  <a:sym typeface="Wingdings" pitchFamily="2" charset="2"/>
              </a:rPr>
              <a:t>сабақты бекіту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sym typeface="Wingdings" pitchFamily="2" charset="2"/>
              </a:rPr>
              <a:t> 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  <a:sym typeface="Wingdings" pitchFamily="2" charset="2"/>
              </a:rPr>
              <a:t>және қорытындылау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sym typeface="Wingdings" pitchFamily="2" charset="2"/>
              </a:rPr>
              <a:t>.</a:t>
            </a:r>
            <a:r>
              <a:rPr lang="kk-KZ" sz="2400" b="1" dirty="0">
                <a:solidFill>
                  <a:schemeClr val="bg1">
                    <a:lumMod val="95000"/>
                    <a:lumOff val="5000"/>
                  </a:schemeClr>
                </a:solidFill>
                <a:sym typeface="Wingdings" pitchFamily="2" charset="2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dirty="0">
                <a:sym typeface="Wingdings" pitchFamily="2" charset="2"/>
              </a:rPr>
              <a:t> </a:t>
            </a:r>
            <a:r>
              <a:rPr lang="kk-KZ" sz="2400" dirty="0" smtClean="0">
                <a:sym typeface="Wingdings" pitchFamily="2" charset="2"/>
              </a:rPr>
              <a:t>     1. </a:t>
            </a:r>
            <a:r>
              <a:rPr lang="kk-KZ" sz="2400" b="1" dirty="0" smtClean="0">
                <a:solidFill>
                  <a:srgbClr val="002060"/>
                </a:solidFill>
                <a:sym typeface="Wingdings" pitchFamily="2" charset="2"/>
              </a:rPr>
              <a:t> </a:t>
            </a:r>
            <a:r>
              <a:rPr lang="kk-KZ" sz="2400" b="1" dirty="0">
                <a:solidFill>
                  <a:srgbClr val="002060"/>
                </a:solidFill>
                <a:sym typeface="Wingdings" pitchFamily="2" charset="2"/>
              </a:rPr>
              <a:t>Аудармашы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b="1" dirty="0">
                <a:solidFill>
                  <a:srgbClr val="002060"/>
                </a:solidFill>
                <a:sym typeface="Wingdings" pitchFamily="2" charset="2"/>
              </a:rPr>
              <a:t>     </a:t>
            </a:r>
            <a:r>
              <a:rPr lang="kk-KZ" sz="2400" b="1" dirty="0" smtClean="0">
                <a:solidFill>
                  <a:srgbClr val="002060"/>
                </a:solidFill>
                <a:sym typeface="Wingdings" pitchFamily="2" charset="2"/>
              </a:rPr>
              <a:t>2. Сәйкестендіру </a:t>
            </a:r>
            <a:r>
              <a:rPr lang="kk-KZ" sz="2400" b="1" dirty="0">
                <a:solidFill>
                  <a:srgbClr val="002060"/>
                </a:solidFill>
                <a:sym typeface="Wingdings" pitchFamily="2" charset="2"/>
              </a:rPr>
              <a:t>тест </a:t>
            </a:r>
            <a:endParaRPr lang="kk-KZ" sz="2400" b="1" dirty="0" smtClean="0">
              <a:solidFill>
                <a:srgbClr val="002060"/>
              </a:solidFill>
              <a:sym typeface="Wingdings" pitchFamily="2" charset="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b="1" dirty="0">
                <a:solidFill>
                  <a:srgbClr val="002060"/>
                </a:solidFill>
                <a:sym typeface="Wingdings" pitchFamily="2" charset="2"/>
              </a:rPr>
              <a:t> </a:t>
            </a:r>
            <a:r>
              <a:rPr lang="kk-KZ" sz="2400" b="1" dirty="0" smtClean="0">
                <a:solidFill>
                  <a:srgbClr val="002060"/>
                </a:solidFill>
                <a:sym typeface="Wingdings" pitchFamily="2" charset="2"/>
              </a:rPr>
              <a:t>     3. Рефлексия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3042" y="500042"/>
            <a:ext cx="657229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>
                <a:solidFill>
                  <a:srgbClr val="000099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І-кезең: “Қызығушылықты ояту.”</a:t>
            </a:r>
            <a:r>
              <a:rPr lang="kk-KZ" sz="2800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 </a:t>
            </a:r>
          </a:p>
          <a:p>
            <a:r>
              <a:rPr lang="kk-KZ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                    Танымдық сұрақтар. </a:t>
            </a:r>
            <a:endParaRPr lang="ru-RU" sz="2800" dirty="0"/>
          </a:p>
        </p:txBody>
      </p:sp>
      <p:sp>
        <p:nvSpPr>
          <p:cNvPr id="5" name="Rectangle 26"/>
          <p:cNvSpPr>
            <a:spLocks noChangeArrowheads="1"/>
          </p:cNvSpPr>
          <p:nvPr/>
        </p:nvSpPr>
        <p:spPr bwMode="auto">
          <a:xfrm>
            <a:off x="1285875" y="1928813"/>
            <a:ext cx="660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kk-KZ" sz="28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Біреуі оттек болып келетін қосылыс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kk-KZ" sz="28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Үш күйде болатын оксидті ата. (су)                                                         </a:t>
            </a:r>
            <a:endParaRPr lang="kk-KZ" sz="2800" dirty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 </a:t>
            </a:r>
            <a:r>
              <a:rPr lang="kk-KZ" sz="28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Сөндірілмеген әк</a:t>
            </a:r>
            <a:endParaRPr lang="kk-KZ" sz="2800" dirty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kk-KZ" sz="28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. Судың формуласы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5. Көмірқышқыл газы</a:t>
            </a:r>
            <a:endParaRPr lang="kk-KZ" sz="2800" dirty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pic>
        <p:nvPicPr>
          <p:cNvPr id="6" name="Рисунок 5" descr="image002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0" y="4572000"/>
            <a:ext cx="235746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14290"/>
            <a:ext cx="8501123" cy="141577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000" b="1" dirty="0">
                <a:ln w="11430">
                  <a:solidFill>
                    <a:srgbClr val="CC99FF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Алтын кілт. </a:t>
            </a:r>
            <a:r>
              <a:rPr lang="kk-KZ" sz="2000" b="1" dirty="0">
                <a:ln w="11430">
                  <a:solidFill>
                    <a:srgbClr val="FFC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“Оксидтер” сейфіне шифрді тап. </a:t>
            </a:r>
            <a:endParaRPr lang="kk-KZ" sz="2800" b="1" dirty="0">
              <a:ln w="11430">
                <a:solidFill>
                  <a:srgbClr val="FFC00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dirty="0">
                <a:ln w="11430">
                  <a:solidFill>
                    <a:srgbClr val="FFC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Тапқан заттарды ата.</a:t>
            </a:r>
            <a:endParaRPr lang="kk-KZ" b="1" dirty="0">
              <a:ln w="11430">
                <a:solidFill>
                  <a:srgbClr val="FFC00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Picture 2" descr="http://xn----7sbaddek0b1dl8j.xn--p1ai/wp-content/uploads/2011/09/40742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643182"/>
            <a:ext cx="2952744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500430" y="2928934"/>
            <a:ext cx="1428760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1.</a:t>
            </a:r>
            <a:r>
              <a:rPr lang="en-US" sz="2800" b="1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CO</a:t>
            </a:r>
            <a:r>
              <a:rPr lang="en-US" sz="2800" b="1" baseline="-25000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2</a:t>
            </a:r>
            <a:r>
              <a:rPr lang="kk-KZ" sz="2800" b="1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endParaRPr lang="ru-RU" sz="2800" b="1" dirty="0">
              <a:ln w="11430">
                <a:solidFill>
                  <a:srgbClr val="FFC000"/>
                </a:solidFill>
              </a:ln>
              <a:solidFill>
                <a:srgbClr val="CC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 rot="21314617">
            <a:off x="1018549" y="3506206"/>
            <a:ext cx="1883914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dirty="0">
                <a:ln w="11430">
                  <a:solidFill>
                    <a:srgbClr val="FFC000"/>
                  </a:solidFill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Оксидтер</a:t>
            </a:r>
            <a:endParaRPr lang="ru-RU" sz="2800" b="1" dirty="0">
              <a:ln w="11430">
                <a:solidFill>
                  <a:srgbClr val="FFC000"/>
                </a:solidFill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0430" y="3429000"/>
            <a:ext cx="2143140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dirty="0" smtClean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2.</a:t>
            </a:r>
            <a:r>
              <a:rPr lang="en-US" sz="2800" b="1" dirty="0" err="1" smtClean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Ba</a:t>
            </a:r>
            <a:r>
              <a:rPr lang="en-US" sz="2800" b="1" dirty="0" smtClean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(OH)</a:t>
            </a:r>
            <a:r>
              <a:rPr lang="en-US" sz="2800" b="1" baseline="-25000" dirty="0" smtClean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2</a:t>
            </a:r>
            <a:endParaRPr lang="ru-RU" sz="2800" b="1" dirty="0">
              <a:ln w="11430">
                <a:solidFill>
                  <a:srgbClr val="FFC000"/>
                </a:solidFill>
              </a:ln>
              <a:solidFill>
                <a:srgbClr val="CC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0430" y="4000504"/>
            <a:ext cx="1202573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3.</a:t>
            </a:r>
            <a:r>
              <a:rPr lang="en-US" sz="2800" b="1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en-US" sz="2800" b="1" dirty="0" err="1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HCl</a:t>
            </a:r>
            <a:endParaRPr lang="ru-RU" sz="2800" b="1" dirty="0">
              <a:ln w="11430">
                <a:solidFill>
                  <a:srgbClr val="FFC000"/>
                </a:solidFill>
              </a:ln>
              <a:solidFill>
                <a:srgbClr val="CC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0430" y="4572008"/>
            <a:ext cx="1322798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dirty="0" smtClean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4.</a:t>
            </a:r>
            <a:r>
              <a:rPr lang="en-US" sz="2800" b="1" dirty="0" err="1" smtClean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CaO</a:t>
            </a:r>
            <a:endParaRPr lang="ru-RU" sz="2800" b="1" dirty="0">
              <a:ln w="11430">
                <a:solidFill>
                  <a:srgbClr val="FFC000"/>
                </a:solidFill>
              </a:ln>
              <a:solidFill>
                <a:srgbClr val="CC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0430" y="5143512"/>
            <a:ext cx="1234633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5. </a:t>
            </a:r>
            <a:r>
              <a:rPr lang="en-US" sz="2800" b="1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SO</a:t>
            </a:r>
            <a:r>
              <a:rPr lang="en-US" sz="2800" b="1" baseline="-25000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2</a:t>
            </a:r>
            <a:endParaRPr lang="ru-RU" sz="2800" b="1" dirty="0">
              <a:ln w="11430">
                <a:solidFill>
                  <a:srgbClr val="FFC000"/>
                </a:solidFill>
              </a:ln>
              <a:solidFill>
                <a:srgbClr val="CC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72264" y="2764166"/>
            <a:ext cx="17321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k-KZ" sz="2800" b="1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6. </a:t>
            </a:r>
            <a:r>
              <a:rPr lang="en-US" sz="2800" b="1" dirty="0" err="1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MgO</a:t>
            </a:r>
            <a:endParaRPr lang="ru-RU" sz="2800" b="1" dirty="0">
              <a:ln w="11430">
                <a:solidFill>
                  <a:srgbClr val="FFC000"/>
                </a:solidFill>
              </a:ln>
              <a:solidFill>
                <a:srgbClr val="CC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72264" y="3286124"/>
            <a:ext cx="1643074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dirty="0" smtClean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7.</a:t>
            </a:r>
            <a:r>
              <a:rPr lang="en-US" sz="2800" b="1" dirty="0" smtClean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HNO</a:t>
            </a:r>
            <a:r>
              <a:rPr lang="en-US" sz="2800" b="1" baseline="-25000" dirty="0" smtClean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3</a:t>
            </a:r>
            <a:endParaRPr lang="ru-RU" sz="2800" b="1" dirty="0">
              <a:ln w="11430">
                <a:solidFill>
                  <a:srgbClr val="FFC000"/>
                </a:solidFill>
              </a:ln>
              <a:solidFill>
                <a:srgbClr val="CC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86512" y="3500438"/>
            <a:ext cx="1857388" cy="95410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k-KZ" sz="2800" b="1" dirty="0" smtClean="0">
              <a:ln w="11430">
                <a:solidFill>
                  <a:srgbClr val="FFC000"/>
                </a:solidFill>
              </a:ln>
              <a:solidFill>
                <a:srgbClr val="CC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dirty="0" smtClean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8</a:t>
            </a:r>
            <a:r>
              <a:rPr lang="kk-KZ" sz="2800" b="1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. </a:t>
            </a:r>
            <a:r>
              <a:rPr lang="en-US" sz="2800" b="1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KOH</a:t>
            </a:r>
            <a:endParaRPr lang="ru-RU" sz="2800" b="1" dirty="0">
              <a:ln w="11430">
                <a:solidFill>
                  <a:srgbClr val="FFC000"/>
                </a:solidFill>
              </a:ln>
              <a:solidFill>
                <a:srgbClr val="CC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6512" y="4500570"/>
            <a:ext cx="1928826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dirty="0" smtClean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9</a:t>
            </a:r>
            <a:r>
              <a:rPr lang="kk-KZ" sz="2800" b="1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. </a:t>
            </a:r>
            <a:r>
              <a:rPr lang="en-US" sz="2800" b="1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N</a:t>
            </a:r>
            <a:r>
              <a:rPr lang="en-US" sz="2800" b="1" baseline="-25000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2</a:t>
            </a:r>
            <a:r>
              <a:rPr lang="en-US" sz="2800" b="1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O</a:t>
            </a:r>
            <a:r>
              <a:rPr lang="en-US" sz="2800" b="1" baseline="-25000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5</a:t>
            </a:r>
            <a:endParaRPr lang="ru-RU" sz="2800" b="1" dirty="0">
              <a:ln w="11430">
                <a:solidFill>
                  <a:srgbClr val="FFC000"/>
                </a:solidFill>
              </a:ln>
              <a:solidFill>
                <a:srgbClr val="CC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15074" y="5214950"/>
            <a:ext cx="2143140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dirty="0" smtClean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10</a:t>
            </a:r>
            <a:r>
              <a:rPr lang="kk-KZ" sz="2800" b="1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. </a:t>
            </a:r>
            <a:r>
              <a:rPr lang="en-US" sz="2800" b="1" dirty="0">
                <a:ln w="11430">
                  <a:solidFill>
                    <a:srgbClr val="FFC000"/>
                  </a:solidFill>
                </a:ln>
                <a:solidFill>
                  <a:srgbClr val="CC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HI</a:t>
            </a:r>
            <a:endParaRPr lang="ru-RU" sz="2800" b="1" dirty="0">
              <a:ln w="11430">
                <a:solidFill>
                  <a:srgbClr val="FFC000"/>
                </a:solidFill>
              </a:ln>
              <a:solidFill>
                <a:srgbClr val="CC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285729"/>
            <a:ext cx="8158192" cy="57150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</a:t>
            </a:r>
            <a:r>
              <a:rPr lang="kk-KZ" dirty="0" smtClean="0"/>
              <a:t>  </a:t>
            </a:r>
            <a:r>
              <a:rPr lang="kk-KZ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Оксидтердің жіктелуі</a:t>
            </a:r>
            <a:endParaRPr lang="en-US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142983"/>
          <a:ext cx="8215370" cy="5181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285729"/>
            <a:ext cx="8158192" cy="57150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</a:t>
            </a:r>
            <a:r>
              <a:rPr lang="kk-KZ" dirty="0" smtClean="0"/>
              <a:t>  </a:t>
            </a:r>
            <a:endParaRPr lang="en-US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214290"/>
            <a:ext cx="8301067" cy="500067"/>
          </a:xfrm>
          <a:prstGeom prst="rect">
            <a:avLst/>
          </a:prstGeom>
        </p:spPr>
        <p:txBody>
          <a:bodyPr vert="horz" anchor="b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</a:t>
            </a:r>
            <a:r>
              <a:rPr kumimoji="0" lang="kk-KZ" sz="1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Оксидтердің алынуы</a:t>
            </a:r>
            <a:endParaRPr kumimoji="0" lang="ru-RU" sz="128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071546"/>
            <a:ext cx="757242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kk-KZ" sz="2400" dirty="0" smtClean="0"/>
              <a:t> 1.</a:t>
            </a:r>
            <a:r>
              <a:rPr lang="kk-KZ" dirty="0" smtClean="0"/>
              <a:t>Жай заттардың оттекпен тікелей әрекеттесуі арқылы:</a:t>
            </a:r>
          </a:p>
          <a:p>
            <a:pPr>
              <a:buFont typeface="Wingdings 2" pitchFamily="18" charset="2"/>
              <a:buNone/>
            </a:pPr>
            <a:r>
              <a:rPr lang="kk-KZ" dirty="0" smtClean="0"/>
              <a:t>                           </a:t>
            </a:r>
            <a:r>
              <a:rPr lang="en-US" dirty="0" smtClean="0"/>
              <a:t>C + O2 = CO2</a:t>
            </a:r>
          </a:p>
          <a:p>
            <a:pPr>
              <a:buFont typeface="Wingdings 2" pitchFamily="18" charset="2"/>
              <a:buNone/>
            </a:pPr>
            <a:r>
              <a:rPr lang="en-US" sz="2400" dirty="0" smtClean="0"/>
              <a:t>                    </a:t>
            </a:r>
            <a:r>
              <a:rPr lang="en-US" sz="2800" dirty="0" smtClean="0"/>
              <a:t>2</a:t>
            </a:r>
            <a:r>
              <a:rPr lang="en-US" dirty="0" smtClean="0"/>
              <a:t>Cu + O2 = </a:t>
            </a:r>
            <a:r>
              <a:rPr lang="en-US" sz="2800" dirty="0" smtClean="0"/>
              <a:t>2</a:t>
            </a:r>
            <a:r>
              <a:rPr lang="en-US" dirty="0" smtClean="0"/>
              <a:t>CuO</a:t>
            </a:r>
          </a:p>
          <a:p>
            <a:pPr>
              <a:buFont typeface="Wingdings 2" pitchFamily="18" charset="2"/>
              <a:buNone/>
            </a:pPr>
            <a:r>
              <a:rPr lang="en-US" dirty="0" smtClean="0"/>
              <a:t>                          </a:t>
            </a:r>
            <a:r>
              <a:rPr lang="en-US" sz="2800" dirty="0" smtClean="0"/>
              <a:t>2</a:t>
            </a:r>
            <a:r>
              <a:rPr lang="en-US" dirty="0" smtClean="0"/>
              <a:t>Ca + O2 =  </a:t>
            </a:r>
            <a:r>
              <a:rPr lang="en-US" sz="2800" dirty="0" smtClean="0"/>
              <a:t>2</a:t>
            </a:r>
            <a:r>
              <a:rPr lang="en-US" dirty="0" smtClean="0"/>
              <a:t>CaO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2643182"/>
            <a:ext cx="685804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 2.Оксидтерді әрі қарай тотықтыру арқылы:</a:t>
            </a:r>
          </a:p>
          <a:p>
            <a:pPr>
              <a:buFont typeface="Wingdings 2" pitchFamily="18" charset="2"/>
              <a:buNone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4FeO + 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= 2Fe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        2CO + 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= 2CO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kk-KZ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3.Суда ерімейтін негіздерді қыздыру арқылы:</a:t>
            </a:r>
          </a:p>
          <a:p>
            <a:pPr>
              <a:buFont typeface="Wingdings 2" pitchFamily="18" charset="2"/>
              <a:buNone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Cu(OH)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CuO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>
              <a:buFont typeface="Wingdings 2" pitchFamily="18" charset="2"/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          2Fe(OH)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= Fe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+ 3H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>
              <a:buFont typeface="Wingdings 2" pitchFamily="18" charset="2"/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.Тұздарды қыздырып айыру арқылы:</a:t>
            </a:r>
          </a:p>
          <a:p>
            <a:pPr>
              <a:buFont typeface="Wingdings 2" pitchFamily="18" charset="2"/>
              <a:buNone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CaCO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+ CO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   CaSO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+ SO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28596" y="214290"/>
            <a:ext cx="8301067" cy="500067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Оксидтердің қолданылуы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71500" y="642938"/>
            <a:ext cx="2784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 b="1" dirty="0">
                <a:solidFill>
                  <a:srgbClr val="C00000"/>
                </a:solidFill>
                <a:latin typeface="Arial Black" pitchFamily="34" charset="0"/>
              </a:rPr>
              <a:t>Н</a:t>
            </a:r>
            <a:r>
              <a:rPr lang="ru-RU" sz="9600" b="1" baseline="-25000" dirty="0">
                <a:solidFill>
                  <a:srgbClr val="C00000"/>
                </a:solidFill>
                <a:latin typeface="Arial Black" pitchFamily="34" charset="0"/>
              </a:rPr>
              <a:t>2</a:t>
            </a:r>
            <a:r>
              <a:rPr lang="ru-RU" sz="9600" b="1" dirty="0">
                <a:solidFill>
                  <a:srgbClr val="C00000"/>
                </a:solidFill>
                <a:latin typeface="Arial Black" pitchFamily="34" charset="0"/>
              </a:rPr>
              <a:t>O</a:t>
            </a:r>
          </a:p>
        </p:txBody>
      </p:sp>
      <p:pic>
        <p:nvPicPr>
          <p:cNvPr id="6" name="Picture 5" descr="E:\Новая папка (3)\Новая папка (2)\вода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3000375"/>
            <a:ext cx="5357813" cy="3538538"/>
          </a:xfrm>
          <a:prstGeom prst="rect">
            <a:avLst/>
          </a:prstGeom>
          <a:noFill/>
          <a:ln w="38100">
            <a:solidFill>
              <a:srgbClr val="254061"/>
            </a:solidFill>
            <a:miter lim="800000"/>
            <a:headEnd/>
            <a:tailEnd/>
          </a:ln>
        </p:spPr>
      </p:pic>
      <p:pic>
        <p:nvPicPr>
          <p:cNvPr id="7" name="Picture 7" descr="http://school-collection.edu.ru/catalog/res/0ab6ce91-4185-11db-b0de-0800200c9a66/view/"/>
          <p:cNvPicPr>
            <a:picLocks noChangeAspect="1" noChangeArrowheads="1"/>
          </p:cNvPicPr>
          <p:nvPr/>
        </p:nvPicPr>
        <p:blipFill>
          <a:blip r:embed="rId3" r:link="rId4"/>
          <a:srcRect l="33492" t="69653" r="36823" b="3264"/>
          <a:stretch>
            <a:fillRect/>
          </a:stretch>
        </p:blipFill>
        <p:spPr bwMode="auto">
          <a:xfrm>
            <a:off x="4000500" y="1000108"/>
            <a:ext cx="5143500" cy="34290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525</TotalTime>
  <Words>453</Words>
  <Application>Microsoft Office PowerPoint</Application>
  <PresentationFormat>Экран (4:3)</PresentationFormat>
  <Paragraphs>98</Paragraphs>
  <Slides>16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Официальная</vt:lpstr>
      <vt:lpstr>Объект упаковщика для оболочки</vt:lpstr>
      <vt:lpstr>Слайд 1</vt:lpstr>
      <vt:lpstr>Слайд 2</vt:lpstr>
      <vt:lpstr>Слайд 3</vt:lpstr>
      <vt:lpstr>Слайд 4</vt:lpstr>
      <vt:lpstr>Слайд 5</vt:lpstr>
      <vt:lpstr>Слайд 6</vt:lpstr>
      <vt:lpstr>      Оксидтердің жіктелуі</vt:lpstr>
      <vt:lpstr>      </vt:lpstr>
      <vt:lpstr>Слайд 9</vt:lpstr>
      <vt:lpstr>Слайд 10</vt:lpstr>
      <vt:lpstr>Слайд 11</vt:lpstr>
      <vt:lpstr>Слайд 12</vt:lpstr>
      <vt:lpstr>Слайд 13</vt:lpstr>
      <vt:lpstr>Слайд 14</vt:lpstr>
      <vt:lpstr>Бекіту: “Презентация” жасау</vt:lpstr>
      <vt:lpstr>Рефлексия “Таразы” бойынша оқушылар осы күнге дейін қанша пайыз оксидтер туралы білетін еді, бүгін қанша пайыз қосты.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Али</dc:creator>
  <cp:lastModifiedBy>Али</cp:lastModifiedBy>
  <cp:revision>37</cp:revision>
  <dcterms:created xsi:type="dcterms:W3CDTF">2013-02-22T12:54:32Z</dcterms:created>
  <dcterms:modified xsi:type="dcterms:W3CDTF">2013-02-25T17:20:51Z</dcterms:modified>
</cp:coreProperties>
</file>