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87" r:id="rId5"/>
    <p:sldId id="288" r:id="rId6"/>
    <p:sldId id="260" r:id="rId7"/>
    <p:sldId id="261" r:id="rId8"/>
    <p:sldId id="262" r:id="rId9"/>
    <p:sldId id="264" r:id="rId10"/>
    <p:sldId id="265" r:id="rId11"/>
    <p:sldId id="271" r:id="rId12"/>
    <p:sldId id="274" r:id="rId13"/>
    <p:sldId id="28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FFFF"/>
    <a:srgbClr val="00FF00"/>
    <a:srgbClr val="003300"/>
    <a:srgbClr val="054707"/>
    <a:srgbClr val="5CC935"/>
    <a:srgbClr val="A50021"/>
    <a:srgbClr val="5F74CF"/>
    <a:srgbClr val="FFFFFF"/>
    <a:srgbClr val="163D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79C4D05-E759-43F3-89D7-6CF9A8B41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81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EEBDE11D-C08A-452E-B603-42394071FC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00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25918-E61E-429F-8B89-F4D02E4A4DAA}" type="slidenum">
              <a:rPr lang="en-US"/>
              <a:pPr/>
              <a:t>11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9" name="Picture 83" descr="11"/>
          <p:cNvPicPr>
            <a:picLocks noChangeAspect="1" noChangeArrowheads="1"/>
          </p:cNvPicPr>
          <p:nvPr/>
        </p:nvPicPr>
        <p:blipFill>
          <a:blip r:embed="rId2"/>
          <a:srcRect r="13000"/>
          <a:stretch>
            <a:fillRect/>
          </a:stretch>
        </p:blipFill>
        <p:spPr bwMode="gray">
          <a:xfrm>
            <a:off x="2514600" y="361950"/>
            <a:ext cx="6629400" cy="6496050"/>
          </a:xfrm>
          <a:prstGeom prst="rect">
            <a:avLst/>
          </a:prstGeom>
          <a:noFill/>
        </p:spPr>
      </p:pic>
      <p:pic>
        <p:nvPicPr>
          <p:cNvPr id="4176" name="Picture 80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0" y="1793875"/>
            <a:ext cx="9144000" cy="5064125"/>
          </a:xfrm>
          <a:prstGeom prst="rect">
            <a:avLst/>
          </a:prstGeom>
          <a:noFill/>
        </p:spPr>
      </p:pic>
      <p:sp>
        <p:nvSpPr>
          <p:cNvPr id="4115" name="Freeform 19"/>
          <p:cNvSpPr>
            <a:spLocks/>
          </p:cNvSpPr>
          <p:nvPr/>
        </p:nvSpPr>
        <p:spPr bwMode="gray">
          <a:xfrm>
            <a:off x="-6350" y="0"/>
            <a:ext cx="9172575" cy="1592263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Freeform 23"/>
          <p:cNvSpPr>
            <a:spLocks/>
          </p:cNvSpPr>
          <p:nvPr/>
        </p:nvSpPr>
        <p:spPr bwMode="gray">
          <a:xfrm flipH="1">
            <a:off x="-3175" y="-3175"/>
            <a:ext cx="3862388" cy="1435100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Freeform 22"/>
          <p:cNvSpPr>
            <a:spLocks/>
          </p:cNvSpPr>
          <p:nvPr/>
        </p:nvSpPr>
        <p:spPr bwMode="gray">
          <a:xfrm flipH="1">
            <a:off x="-4763" y="258763"/>
            <a:ext cx="6643688" cy="1225550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gray">
          <a:xfrm>
            <a:off x="457200" y="257175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" y="1524000"/>
            <a:ext cx="6629400" cy="1473200"/>
          </a:xfrm>
        </p:spPr>
        <p:txBody>
          <a:bodyPr/>
          <a:lstStyle>
            <a:lvl1pPr>
              <a:defRPr sz="55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" y="3124200"/>
            <a:ext cx="3733800" cy="400050"/>
          </a:xfrm>
        </p:spPr>
        <p:txBody>
          <a:bodyPr/>
          <a:lstStyle>
            <a:lvl1pPr marL="0" indent="0">
              <a:buFontTx/>
              <a:buNone/>
              <a:defRPr sz="2000" b="1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52800" y="6305550"/>
            <a:ext cx="16002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CAF3B8-FA67-4E72-8113-7E6025F3B9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12900" y="6305550"/>
            <a:ext cx="16510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52400" y="6305550"/>
            <a:ext cx="1371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55" name="AutoShape 59"/>
          <p:cNvSpPr>
            <a:spLocks noChangeArrowheads="1"/>
          </p:cNvSpPr>
          <p:nvPr/>
        </p:nvSpPr>
        <p:spPr bwMode="gray">
          <a:xfrm>
            <a:off x="2286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6" name="AutoShape 60"/>
          <p:cNvSpPr>
            <a:spLocks noChangeArrowheads="1"/>
          </p:cNvSpPr>
          <p:nvPr/>
        </p:nvSpPr>
        <p:spPr bwMode="gray">
          <a:xfrm>
            <a:off x="6858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7" name="AutoShape 61"/>
          <p:cNvSpPr>
            <a:spLocks noChangeArrowheads="1"/>
          </p:cNvSpPr>
          <p:nvPr/>
        </p:nvSpPr>
        <p:spPr bwMode="gray">
          <a:xfrm>
            <a:off x="4648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8" name="AutoShape 62"/>
          <p:cNvSpPr>
            <a:spLocks noChangeArrowheads="1"/>
          </p:cNvSpPr>
          <p:nvPr/>
        </p:nvSpPr>
        <p:spPr bwMode="gray">
          <a:xfrm>
            <a:off x="4876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9" name="AutoShape 63"/>
          <p:cNvSpPr>
            <a:spLocks noChangeArrowheads="1"/>
          </p:cNvSpPr>
          <p:nvPr/>
        </p:nvSpPr>
        <p:spPr bwMode="gray">
          <a:xfrm>
            <a:off x="7239000" y="533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0" name="AutoShape 64"/>
          <p:cNvSpPr>
            <a:spLocks noChangeArrowheads="1"/>
          </p:cNvSpPr>
          <p:nvPr/>
        </p:nvSpPr>
        <p:spPr bwMode="gray">
          <a:xfrm>
            <a:off x="88392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1" name="AutoShape 65"/>
          <p:cNvSpPr>
            <a:spLocks noChangeArrowheads="1"/>
          </p:cNvSpPr>
          <p:nvPr/>
        </p:nvSpPr>
        <p:spPr bwMode="gray">
          <a:xfrm>
            <a:off x="28956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gray">
          <a:xfrm>
            <a:off x="34290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gray">
          <a:xfrm>
            <a:off x="62484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4" name="AutoShape 68"/>
          <p:cNvSpPr>
            <a:spLocks noChangeArrowheads="1"/>
          </p:cNvSpPr>
          <p:nvPr/>
        </p:nvSpPr>
        <p:spPr bwMode="gray">
          <a:xfrm>
            <a:off x="7924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gray">
          <a:xfrm>
            <a:off x="1828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6" name="AutoShape 70"/>
          <p:cNvSpPr>
            <a:spLocks noChangeArrowheads="1"/>
          </p:cNvSpPr>
          <p:nvPr/>
        </p:nvSpPr>
        <p:spPr bwMode="gray">
          <a:xfrm>
            <a:off x="0" y="1676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7" name="AutoShape 71"/>
          <p:cNvSpPr>
            <a:spLocks noChangeArrowheads="1"/>
          </p:cNvSpPr>
          <p:nvPr/>
        </p:nvSpPr>
        <p:spPr bwMode="gray">
          <a:xfrm>
            <a:off x="457200" y="1600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8" name="AutoShape 72"/>
          <p:cNvSpPr>
            <a:spLocks noChangeArrowheads="1"/>
          </p:cNvSpPr>
          <p:nvPr/>
        </p:nvSpPr>
        <p:spPr bwMode="gray">
          <a:xfrm>
            <a:off x="64770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9" name="AutoShape 73"/>
          <p:cNvSpPr>
            <a:spLocks noChangeArrowheads="1"/>
          </p:cNvSpPr>
          <p:nvPr/>
        </p:nvSpPr>
        <p:spPr bwMode="gray">
          <a:xfrm>
            <a:off x="84582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0" name="AutoShape 74"/>
          <p:cNvSpPr>
            <a:spLocks noChangeArrowheads="1"/>
          </p:cNvSpPr>
          <p:nvPr/>
        </p:nvSpPr>
        <p:spPr bwMode="gray">
          <a:xfrm>
            <a:off x="4267200" y="1752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gray">
          <a:xfrm>
            <a:off x="57912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2" name="AutoShape 76"/>
          <p:cNvSpPr>
            <a:spLocks noChangeArrowheads="1"/>
          </p:cNvSpPr>
          <p:nvPr/>
        </p:nvSpPr>
        <p:spPr bwMode="gray">
          <a:xfrm>
            <a:off x="12954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4" name="AutoShape 78"/>
          <p:cNvSpPr>
            <a:spLocks noChangeArrowheads="1"/>
          </p:cNvSpPr>
          <p:nvPr/>
        </p:nvSpPr>
        <p:spPr bwMode="gray">
          <a:xfrm>
            <a:off x="7543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D15D-6DA7-4EB5-8137-FE370FAFB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9793-0A80-4CEF-8DB2-A7977A505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53419B-314C-43C6-ADA8-AB6EF87BA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FB55E4-5B4E-4227-8DB0-F11B7429D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8DBDFC-8C17-4ECF-83F1-605B1D9AA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121-6A8C-4171-B2DE-A1576541F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80CA-AAA9-40B3-9F96-8D77701A5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32D9B-1598-4D25-9781-9D9D9CE2A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22C98-D58A-4409-A393-732CA4FE2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235E-1A9C-4FC2-9DC0-313B8E7FC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11514-5B12-48BF-B449-B03D5AF44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D727-0FFA-4F47-A0E3-7E7A0F684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03B4-CBE7-4F2D-9DBF-60BC3A231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0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gray">
          <a:xfrm flipH="1">
            <a:off x="-9525" y="-15875"/>
            <a:ext cx="9153525" cy="1308100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Freeform 16"/>
          <p:cNvSpPr>
            <a:spLocks/>
          </p:cNvSpPr>
          <p:nvPr/>
        </p:nvSpPr>
        <p:spPr bwMode="hidden">
          <a:xfrm>
            <a:off x="2500313" y="201613"/>
            <a:ext cx="6629400" cy="1006475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hidden">
          <a:xfrm>
            <a:off x="5273675" y="-12700"/>
            <a:ext cx="3854450" cy="1177925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8D939232-2A29-4081-A3F0-DB798900DF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315200" y="6477000"/>
            <a:ext cx="175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84" name="AutoShape 60"/>
          <p:cNvSpPr>
            <a:spLocks noChangeArrowheads="1"/>
          </p:cNvSpPr>
          <p:nvPr/>
        </p:nvSpPr>
        <p:spPr bwMode="gray">
          <a:xfrm>
            <a:off x="79248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AutoShape 61"/>
          <p:cNvSpPr>
            <a:spLocks noChangeArrowheads="1"/>
          </p:cNvSpPr>
          <p:nvPr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AutoShape 63"/>
          <p:cNvSpPr>
            <a:spLocks noChangeArrowheads="1"/>
          </p:cNvSpPr>
          <p:nvPr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AutoShape 64"/>
          <p:cNvSpPr>
            <a:spLocks noChangeArrowheads="1"/>
          </p:cNvSpPr>
          <p:nvPr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AutoShape 65"/>
          <p:cNvSpPr>
            <a:spLocks noChangeArrowheads="1"/>
          </p:cNvSpPr>
          <p:nvPr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AutoShape 66"/>
          <p:cNvSpPr>
            <a:spLocks noChangeArrowheads="1"/>
          </p:cNvSpPr>
          <p:nvPr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AutoShape 67"/>
          <p:cNvSpPr>
            <a:spLocks noChangeArrowheads="1"/>
          </p:cNvSpPr>
          <p:nvPr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95" name="Picture 71" descr="07"/>
          <p:cNvPicPr>
            <a:picLocks noChangeAspect="1" noChangeArrowheads="1"/>
          </p:cNvPicPr>
          <p:nvPr/>
        </p:nvPicPr>
        <p:blipFill>
          <a:blip r:embed="rId16" cstate="print"/>
          <a:srcRect l="22380" r="12122"/>
          <a:stretch>
            <a:fillRect/>
          </a:stretch>
        </p:blipFill>
        <p:spPr bwMode="hidden">
          <a:xfrm>
            <a:off x="7696200" y="0"/>
            <a:ext cx="1600200" cy="1600200"/>
          </a:xfrm>
          <a:prstGeom prst="rect">
            <a:avLst/>
          </a:prstGeom>
          <a:noFill/>
        </p:spPr>
      </p:pic>
      <p:pic>
        <p:nvPicPr>
          <p:cNvPr id="1096" name="Picture 72" descr="0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76200"/>
            <a:ext cx="1227138" cy="1600200"/>
          </a:xfrm>
          <a:prstGeom prst="rect">
            <a:avLst/>
          </a:prstGeom>
          <a:noFill/>
        </p:spPr>
      </p:pic>
      <p:sp>
        <p:nvSpPr>
          <p:cNvPr id="1093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552" y="620688"/>
            <a:ext cx="6629400" cy="1901804"/>
          </a:xfrm>
        </p:spPr>
        <p:txBody>
          <a:bodyPr/>
          <a:lstStyle/>
          <a:p>
            <a:pPr algn="ctr"/>
            <a:r>
              <a:rPr lang="kk-KZ" sz="3600" i="1" dirty="0" smtClean="0">
                <a:solidFill>
                  <a:srgbClr val="FFFF00"/>
                </a:solidFill>
              </a:rPr>
              <a:t>Жезқазған қаласының білім бөлімінің </a:t>
            </a:r>
            <a:br>
              <a:rPr lang="kk-KZ" sz="3600" i="1" dirty="0" smtClean="0">
                <a:solidFill>
                  <a:srgbClr val="FFFF00"/>
                </a:solidFill>
              </a:rPr>
            </a:br>
            <a:r>
              <a:rPr lang="kk-KZ" sz="3600" i="1" dirty="0" smtClean="0">
                <a:solidFill>
                  <a:srgbClr val="FFFF00"/>
                </a:solidFill>
              </a:rPr>
              <a:t>№</a:t>
            </a:r>
            <a:r>
              <a:rPr lang="ru-RU" sz="3600" i="1" dirty="0" smtClean="0">
                <a:solidFill>
                  <a:srgbClr val="FFFF00"/>
                </a:solidFill>
              </a:rPr>
              <a:t>10 </a:t>
            </a:r>
            <a:r>
              <a:rPr lang="ru-RU" sz="3600" i="1" dirty="0" err="1" smtClean="0">
                <a:solidFill>
                  <a:srgbClr val="FFFF00"/>
                </a:solidFill>
              </a:rPr>
              <a:t>жалпы</a:t>
            </a:r>
            <a:r>
              <a:rPr lang="ru-RU" sz="3600" i="1" dirty="0" smtClean="0">
                <a:solidFill>
                  <a:srgbClr val="FFFF00"/>
                </a:solidFill>
              </a:rPr>
              <a:t> орта </a:t>
            </a:r>
            <a:r>
              <a:rPr lang="ru-RU" sz="3600" i="1" dirty="0" err="1" smtClean="0">
                <a:solidFill>
                  <a:srgbClr val="FFFF00"/>
                </a:solidFill>
              </a:rPr>
              <a:t>білім</a:t>
            </a:r>
            <a:r>
              <a:rPr lang="ru-RU" sz="3600" i="1" dirty="0" smtClean="0">
                <a:solidFill>
                  <a:srgbClr val="FFFF00"/>
                </a:solidFill>
              </a:rPr>
              <a:t> </a:t>
            </a:r>
            <a:r>
              <a:rPr lang="ru-RU" sz="3600" i="1" dirty="0" err="1" smtClean="0">
                <a:solidFill>
                  <a:srgbClr val="FFFF00"/>
                </a:solidFill>
              </a:rPr>
              <a:t>беретін</a:t>
            </a:r>
            <a:r>
              <a:rPr lang="ru-RU" sz="3600" i="1" dirty="0" smtClean="0">
                <a:solidFill>
                  <a:srgbClr val="FFFF00"/>
                </a:solidFill>
              </a:rPr>
              <a:t> </a:t>
            </a:r>
            <a:r>
              <a:rPr lang="ru-RU" sz="3600" i="1" dirty="0" err="1" smtClean="0">
                <a:solidFill>
                  <a:srgbClr val="FFFF00"/>
                </a:solidFill>
              </a:rPr>
              <a:t>мектебі</a:t>
            </a:r>
            <a:r>
              <a:rPr lang="ru-RU" sz="3600" i="1" dirty="0" smtClean="0">
                <a:solidFill>
                  <a:srgbClr val="FFFF00"/>
                </a:solidFill>
              </a:rPr>
              <a:t>» КММ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643314"/>
            <a:ext cx="8343928" cy="2028836"/>
          </a:xfrm>
        </p:spPr>
        <p:txBody>
          <a:bodyPr/>
          <a:lstStyle/>
          <a:p>
            <a:pPr algn="ctr"/>
            <a:r>
              <a:rPr lang="kk-KZ" sz="4400" dirty="0" smtClean="0">
                <a:solidFill>
                  <a:srgbClr val="FFFF00"/>
                </a:solidFill>
              </a:rPr>
              <a:t>Кәсіптік білім беру бағыты бойынша жүргізілген жұмыстар </a:t>
            </a:r>
            <a:endParaRPr lang="en-US" sz="4400" dirty="0" smtClean="0">
              <a:solidFill>
                <a:srgbClr val="FFFF00"/>
              </a:solidFill>
            </a:endParaRPr>
          </a:p>
          <a:p>
            <a:pPr algn="r"/>
            <a:r>
              <a:rPr lang="kk-KZ" sz="2800" dirty="0" smtClean="0">
                <a:solidFill>
                  <a:srgbClr val="FFFF00"/>
                </a:solidFill>
              </a:rPr>
              <a:t>Орындаған: Тлеубергенова Г.Т</a:t>
            </a:r>
            <a:r>
              <a:rPr lang="kk-KZ" sz="4400" dirty="0" smtClean="0">
                <a:solidFill>
                  <a:srgbClr val="FFFF00"/>
                </a:solidFill>
              </a:rPr>
              <a:t>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2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Психологтармен жұмыс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4" name="AutoShape 54"/>
          <p:cNvSpPr>
            <a:spLocks noChangeArrowheads="1"/>
          </p:cNvSpPr>
          <p:nvPr/>
        </p:nvSpPr>
        <p:spPr bwMode="gray">
          <a:xfrm>
            <a:off x="657225" y="4343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black">
          <a:xfrm>
            <a:off x="3632200" y="3326080"/>
            <a:ext cx="1905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>
                <a:cs typeface="Arial" charset="0"/>
              </a:rPr>
              <a:t> </a:t>
            </a:r>
            <a:r>
              <a:rPr lang="kk-KZ" sz="20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Мамандық таңдаудағы басты қағидаттар</a:t>
            </a:r>
            <a:endParaRPr lang="en-US" sz="20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6" name="AutoShape 56"/>
          <p:cNvSpPr>
            <a:spLocks noChangeArrowheads="1"/>
          </p:cNvSpPr>
          <p:nvPr/>
        </p:nvSpPr>
        <p:spPr bwMode="gray">
          <a:xfrm>
            <a:off x="711200" y="4772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8" name="Text Box 9"/>
          <p:cNvSpPr txBox="1">
            <a:spLocks noChangeArrowheads="1"/>
          </p:cNvSpPr>
          <p:nvPr/>
        </p:nvSpPr>
        <p:spPr bwMode="gray">
          <a:xfrm>
            <a:off x="762284" y="4560042"/>
            <a:ext cx="231616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Психологтармен кеңесе отырып, таңдаған мамандықтың сәйкестігін анықтау</a:t>
            </a:r>
            <a:endParaRPr lang="en-US" b="1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9" name="AutoShape 59"/>
          <p:cNvSpPr>
            <a:spLocks noChangeArrowheads="1"/>
          </p:cNvSpPr>
          <p:nvPr/>
        </p:nvSpPr>
        <p:spPr bwMode="gray">
          <a:xfrm>
            <a:off x="643731" y="2002254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0" name="AutoShape 60"/>
          <p:cNvSpPr>
            <a:spLocks noChangeArrowheads="1"/>
          </p:cNvSpPr>
          <p:nvPr/>
        </p:nvSpPr>
        <p:spPr bwMode="gray">
          <a:xfrm>
            <a:off x="711200" y="2409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2" name="Text Box 9"/>
          <p:cNvSpPr txBox="1">
            <a:spLocks noChangeArrowheads="1"/>
          </p:cNvSpPr>
          <p:nvPr/>
        </p:nvSpPr>
        <p:spPr bwMode="gray">
          <a:xfrm>
            <a:off x="752474" y="2506120"/>
            <a:ext cx="2316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2000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Әрбір тұлға өзінің бейімділігін анықтау</a:t>
            </a:r>
            <a:endParaRPr lang="en-US" sz="2000" b="1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gray">
          <a:xfrm>
            <a:off x="5991225" y="4343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4" name="AutoShape 64"/>
          <p:cNvSpPr>
            <a:spLocks noChangeArrowheads="1"/>
          </p:cNvSpPr>
          <p:nvPr/>
        </p:nvSpPr>
        <p:spPr bwMode="gray">
          <a:xfrm>
            <a:off x="6045200" y="4772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6" name="Text Box 9"/>
          <p:cNvSpPr txBox="1">
            <a:spLocks noChangeArrowheads="1"/>
          </p:cNvSpPr>
          <p:nvPr/>
        </p:nvSpPr>
        <p:spPr bwMode="gray">
          <a:xfrm>
            <a:off x="6086475" y="4560042"/>
            <a:ext cx="231616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ҰБТ-ға психологиялық тұрғыда дайындықты анықтау</a:t>
            </a:r>
            <a:endParaRPr lang="en-US" b="1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gray">
          <a:xfrm>
            <a:off x="5991225" y="19812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8" name="AutoShape 68"/>
          <p:cNvSpPr>
            <a:spLocks noChangeArrowheads="1"/>
          </p:cNvSpPr>
          <p:nvPr/>
        </p:nvSpPr>
        <p:spPr bwMode="gray">
          <a:xfrm>
            <a:off x="6045200" y="2409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0" name="Text Box 9"/>
          <p:cNvSpPr txBox="1">
            <a:spLocks noChangeArrowheads="1"/>
          </p:cNvSpPr>
          <p:nvPr/>
        </p:nvSpPr>
        <p:spPr bwMode="gray">
          <a:xfrm>
            <a:off x="6086475" y="2359279"/>
            <a:ext cx="23161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Пәнаралық байланыс орната отырып, мамандық таңдау</a:t>
            </a:r>
            <a:endParaRPr lang="en-US" b="1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51" name="Group 71"/>
          <p:cNvGrpSpPr>
            <a:grpSpLocks/>
          </p:cNvGrpSpPr>
          <p:nvPr/>
        </p:nvGrpSpPr>
        <p:grpSpPr bwMode="auto">
          <a:xfrm>
            <a:off x="3143250" y="2590800"/>
            <a:ext cx="2819400" cy="2803525"/>
            <a:chOff x="1968" y="1488"/>
            <a:chExt cx="1776" cy="1766"/>
          </a:xfrm>
        </p:grpSpPr>
        <p:sp>
          <p:nvSpPr>
            <p:cNvPr id="20552" name="AutoShape 72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3" name="AutoShape 73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4" name="AutoShape 74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5" name="AutoShape 75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1"/>
          <p:cNvSpPr>
            <a:spLocks noGrp="1" noChangeArrowheads="1"/>
          </p:cNvSpPr>
          <p:nvPr>
            <p:ph type="title"/>
          </p:nvPr>
        </p:nvSpPr>
        <p:spPr>
          <a:xfrm>
            <a:off x="234511" y="836712"/>
            <a:ext cx="8928992" cy="990600"/>
          </a:xfrm>
        </p:spPr>
        <p:txBody>
          <a:bodyPr/>
          <a:lstStyle/>
          <a:p>
            <a:r>
              <a:rPr lang="kk-KZ" sz="48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Технология пәнімен байланыс</a:t>
            </a:r>
            <a:endParaRPr lang="en-US" sz="4800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gray">
          <a:xfrm>
            <a:off x="5326059" y="2994025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gray">
          <a:xfrm>
            <a:off x="5364163" y="3098800"/>
            <a:ext cx="2703512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990600" y="2470150"/>
            <a:ext cx="2857500" cy="466725"/>
            <a:chOff x="752" y="1413"/>
            <a:chExt cx="1321" cy="294"/>
          </a:xfrm>
        </p:grpSpPr>
        <p:sp>
          <p:nvSpPr>
            <p:cNvPr id="26639" name="AutoShape 15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AutoShape 16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AutoShape 17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5275263" y="2470150"/>
            <a:ext cx="2857500" cy="466725"/>
            <a:chOff x="3623" y="1413"/>
            <a:chExt cx="1321" cy="294"/>
          </a:xfrm>
        </p:grpSpPr>
        <p:sp>
          <p:nvSpPr>
            <p:cNvPr id="26643" name="AutoShape 19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46" name="AutoShape 22"/>
          <p:cNvSpPr>
            <a:spLocks noChangeArrowheads="1"/>
          </p:cNvSpPr>
          <p:nvPr/>
        </p:nvSpPr>
        <p:spPr bwMode="gray">
          <a:xfrm>
            <a:off x="990600" y="3033713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Text Box 18"/>
          <p:cNvSpPr txBox="1">
            <a:spLocks noChangeArrowheads="1"/>
          </p:cNvSpPr>
          <p:nvPr/>
        </p:nvSpPr>
        <p:spPr bwMode="white">
          <a:xfrm>
            <a:off x="1124415" y="2465838"/>
            <a:ext cx="25050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 балаларға </a:t>
            </a:r>
            <a:endParaRPr lang="en-US" sz="2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8" name="Text Box 18"/>
          <p:cNvSpPr txBox="1">
            <a:spLocks noChangeArrowheads="1"/>
          </p:cNvSpPr>
          <p:nvPr/>
        </p:nvSpPr>
        <p:spPr bwMode="white">
          <a:xfrm>
            <a:off x="5553511" y="2479828"/>
            <a:ext cx="22383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Ұл балаларға </a:t>
            </a:r>
            <a:endParaRPr lang="en-US" sz="2400" b="1" i="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blackGray">
          <a:xfrm rot="-10793605" flipH="1" flipV="1">
            <a:off x="3922713" y="3578225"/>
            <a:ext cx="1293812" cy="755650"/>
          </a:xfrm>
          <a:prstGeom prst="rightArrow">
            <a:avLst>
              <a:gd name="adj1" fmla="val 46509"/>
              <a:gd name="adj2" fmla="val 37620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gray">
          <a:xfrm>
            <a:off x="5543550" y="3175000"/>
            <a:ext cx="2246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kk-KZ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k-KZ" sz="1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Ағаш бұйымдар жасау</a:t>
            </a:r>
            <a:endParaRPr lang="en-US" sz="1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gray">
          <a:xfrm>
            <a:off x="5639594" y="3782510"/>
            <a:ext cx="2246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k-KZ" sz="1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Теріден жасалатын бұйымдарды өңдеу</a:t>
            </a:r>
            <a:endParaRPr lang="en-US" sz="1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gray">
          <a:xfrm>
            <a:off x="5409406" y="3802161"/>
            <a:ext cx="2514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k-KZ" sz="1400" i="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kk-KZ" sz="1400" i="0" dirty="0" smtClean="0">
                <a:solidFill>
                  <a:srgbClr val="1C1C1C"/>
                </a:solidFill>
                <a:cs typeface="Arial" charset="0"/>
              </a:rPr>
              <a:t>  </a:t>
            </a:r>
            <a:endParaRPr lang="en-US" sz="1400" i="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5432425" y="3244850"/>
            <a:ext cx="168275" cy="168275"/>
            <a:chOff x="2928" y="2208"/>
            <a:chExt cx="262" cy="262"/>
          </a:xfrm>
        </p:grpSpPr>
        <p:sp>
          <p:nvSpPr>
            <p:cNvPr id="26655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7" name="Group 33"/>
          <p:cNvGrpSpPr>
            <a:grpSpLocks/>
          </p:cNvGrpSpPr>
          <p:nvPr/>
        </p:nvGrpSpPr>
        <p:grpSpPr bwMode="auto">
          <a:xfrm>
            <a:off x="5432425" y="4535488"/>
            <a:ext cx="168275" cy="168275"/>
            <a:chOff x="2928" y="2208"/>
            <a:chExt cx="262" cy="262"/>
          </a:xfrm>
        </p:grpSpPr>
        <p:sp>
          <p:nvSpPr>
            <p:cNvPr id="26658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60" name="Text Box 36"/>
          <p:cNvSpPr txBox="1">
            <a:spLocks noChangeArrowheads="1"/>
          </p:cNvSpPr>
          <p:nvPr/>
        </p:nvSpPr>
        <p:spPr bwMode="gray">
          <a:xfrm>
            <a:off x="1143000" y="5024438"/>
            <a:ext cx="2632075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>
                <a:solidFill>
                  <a:schemeClr val="bg2"/>
                </a:solidFill>
                <a:cs typeface="Arial" charset="0"/>
              </a:rPr>
              <a:t> Description of the contents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>
                <a:solidFill>
                  <a:schemeClr val="bg2"/>
                </a:solidFill>
                <a:cs typeface="Arial" charset="0"/>
              </a:rPr>
              <a:t> Description of the contents</a:t>
            </a: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invGray">
          <a:xfrm>
            <a:off x="1066800" y="32607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invGray">
          <a:xfrm>
            <a:off x="1066800" y="38449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invGray">
          <a:xfrm>
            <a:off x="1066800" y="44053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gray">
          <a:xfrm>
            <a:off x="1726774" y="3264618"/>
            <a:ext cx="1300356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cs typeface="Arial" charset="0"/>
              </a:rPr>
              <a:t>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Тігінші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gray">
          <a:xfrm>
            <a:off x="1528041" y="3862532"/>
            <a:ext cx="162288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cs typeface="Arial" charset="0"/>
              </a:rPr>
              <a:t> </a:t>
            </a:r>
            <a:r>
              <a:rPr lang="kk-KZ" sz="24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Аспазшы</a:t>
            </a:r>
            <a:endParaRPr lang="en-US" sz="2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gray">
          <a:xfrm>
            <a:off x="1398756" y="4393190"/>
            <a:ext cx="203324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cs typeface="Arial" charset="0"/>
              </a:rPr>
              <a:t> </a:t>
            </a:r>
            <a:r>
              <a:rPr lang="kk-KZ" sz="24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Шаш сәндеу</a:t>
            </a:r>
            <a:endParaRPr lang="en-US" sz="2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7" name="AutoShape 43"/>
          <p:cNvSpPr>
            <a:spLocks noChangeArrowheads="1"/>
          </p:cNvSpPr>
          <p:nvPr/>
        </p:nvSpPr>
        <p:spPr bwMode="blackGray">
          <a:xfrm rot="10793605" flipV="1">
            <a:off x="3890963" y="4184650"/>
            <a:ext cx="1296987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gray">
          <a:xfrm>
            <a:off x="5473542" y="3956050"/>
            <a:ext cx="140015" cy="14001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gray">
          <a:xfrm>
            <a:off x="5669147" y="4465736"/>
            <a:ext cx="2514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k-KZ" b="1" i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Темірден өңделетін бұйымдар жасау</a:t>
            </a:r>
            <a:endParaRPr lang="en-US" b="1" i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0"/>
            <a:ext cx="7344816" cy="9906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Қазіргі жүргізіліп жатқан жұмыстар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gray">
          <a:xfrm flipV="1">
            <a:off x="2163763" y="4013200"/>
            <a:ext cx="2282825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gray">
          <a:xfrm>
            <a:off x="4565650" y="2398713"/>
            <a:ext cx="2284413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gray">
          <a:xfrm>
            <a:off x="2163763" y="2398713"/>
            <a:ext cx="2284412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gray">
          <a:xfrm flipV="1">
            <a:off x="3367088" y="2398712"/>
            <a:ext cx="2284412" cy="157162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392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gray">
          <a:xfrm>
            <a:off x="3362325" y="4010025"/>
            <a:ext cx="2284413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gray">
          <a:xfrm flipV="1">
            <a:off x="4562475" y="4013200"/>
            <a:ext cx="2282825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294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gray">
          <a:xfrm>
            <a:off x="3886200" y="2487613"/>
            <a:ext cx="12303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kk-KZ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Ата-аналармен тренинг</a:t>
            </a:r>
            <a:endParaRPr lang="en-US" sz="16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gray">
          <a:xfrm>
            <a:off x="5048252" y="4013200"/>
            <a:ext cx="1323974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14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5-7 сынып оқушыларын мамандық түрлерімен таныстыру</a:t>
            </a:r>
            <a:endParaRPr lang="en-US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gray">
          <a:xfrm>
            <a:off x="3779912" y="4797425"/>
            <a:ext cx="152598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1400" b="1" i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8-11 сынып оқушыларынан сауалнама алу</a:t>
            </a:r>
            <a:endParaRPr lang="en-US" sz="1400" b="1" i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black">
          <a:xfrm>
            <a:off x="6372225" y="2798763"/>
            <a:ext cx="17811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Сынып сағаттары</a:t>
            </a:r>
            <a:endParaRPr lang="en-US" sz="24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black">
          <a:xfrm>
            <a:off x="683568" y="4616450"/>
            <a:ext cx="201200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Ұстаздармен жұмыс</a:t>
            </a:r>
            <a:endParaRPr lang="en-US" sz="2400" b="1" i="0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black">
          <a:xfrm>
            <a:off x="6419850" y="4633913"/>
            <a:ext cx="17811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Арнайы сағаттар</a:t>
            </a:r>
            <a:endParaRPr lang="en-US" sz="2400" b="1" i="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black">
          <a:xfrm>
            <a:off x="3019425" y="1484784"/>
            <a:ext cx="3070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Ата-аналар </a:t>
            </a:r>
          </a:p>
          <a:p>
            <a:pPr algn="ctr"/>
            <a:r>
              <a:rPr lang="kk-KZ" sz="2400" b="1" i="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жиыны</a:t>
            </a:r>
            <a:endParaRPr lang="en-US" sz="2400" b="1" i="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black">
          <a:xfrm>
            <a:off x="3289300" y="5683250"/>
            <a:ext cx="24622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Анкеталармен жұмыс</a:t>
            </a:r>
            <a:endParaRPr lang="en-US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gray">
          <a:xfrm>
            <a:off x="2548012" y="3071813"/>
            <a:ext cx="12319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kk-KZ" sz="1400" b="1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Психологтардың зерттеу жүмыстары</a:t>
            </a:r>
            <a:endParaRPr lang="en-US" sz="1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gray">
          <a:xfrm>
            <a:off x="5048251" y="2747615"/>
            <a:ext cx="146796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1400" b="1" i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1-4 сынып оқушыларына мамандық туралы мәлімет беру</a:t>
            </a:r>
            <a:endParaRPr lang="en-US" sz="1400" b="1" i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3452019" y="3440113"/>
            <a:ext cx="1989138" cy="1108075"/>
            <a:chOff x="2363" y="2075"/>
            <a:chExt cx="1210" cy="812"/>
          </a:xfrm>
        </p:grpSpPr>
        <p:sp>
          <p:nvSpPr>
            <p:cNvPr id="30768" name="AutoShape 48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000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9" name="AutoShape 49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3590451" y="3450082"/>
            <a:ext cx="1715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16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№10 жалпы орта білім беретін мектебі</a:t>
            </a:r>
            <a:endParaRPr lang="en-US" sz="1600" b="1" i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gray">
          <a:xfrm>
            <a:off x="2548011" y="4071134"/>
            <a:ext cx="137470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1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Ұстаздармен кәсіби бағдар бойынша семинар</a:t>
            </a:r>
            <a:endParaRPr lang="en-US" sz="1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black">
          <a:xfrm>
            <a:off x="467543" y="2351797"/>
            <a:ext cx="23762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24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Зерттеу сауалнамалары</a:t>
            </a:r>
            <a:endParaRPr lang="en-US" sz="24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856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Қорытынды</a:t>
            </a:r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№10 жалпы орта білім беретін мектебінде кәсітік бағдар беру бағыты бойынша арнайы жоспар жасалынып, жұмыстар жүргізіліп келеді</a:t>
            </a:r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Жоспарда көрсетілгендей, бастауыш сыныптар, орта буын және жоғарғы сынып оқушыларына арналған бөлімдері бар. Бастауыш сыныптардың оқушылардың деңгейіне сәйкес келетін тақырыптар алынып, сынып сағаттары өткізілуде. </a:t>
            </a:r>
          </a:p>
          <a:p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Орта буындағы сыныптарда  әрбір мамандықтың қыр-сыры, түрлері, т.б. туралы жан-жақты мәліметтер берілуде. Атап айтар, болсақ кездесулер сынып сағаттары, сауалнам-алар жиі өткізіледі.</a:t>
            </a:r>
          </a:p>
          <a:p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8-11 сынып оқушыларымен бейіндік мамандық түрлеріғ мамандық таңдаудағы басты қағидаттары, себептері, т.б. туралы әңгімелер айтылып, олармен де жиі психологиялық сауалнамалар алынып тұрады.</a:t>
            </a:r>
          </a:p>
          <a:p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Бұл шаралармен тоқталып қалмай, алдағы уақыттада оқушылардың қандай салаларға бейім екендіктерін анықтап, кеңес беру, оқушаларға кәсіби тұрғыда толық мәлімет беру  жолға қойылады. </a:t>
            </a:r>
            <a:r>
              <a:rPr lang="kk-KZ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kk-KZ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65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Кәсіби бағдар беру бағытының негізгі ұстанымдары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0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black">
          <a:xfrm>
            <a:off x="3081338" y="531495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black">
          <a:xfrm>
            <a:off x="3428992" y="4714884"/>
            <a:ext cx="355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Кәсіби бейімделу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black">
          <a:xfrm>
            <a:off x="3124200" y="25146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92" name="Picture 28" descr="num-1_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65400"/>
            <a:ext cx="2181225" cy="2463800"/>
          </a:xfrm>
          <a:prstGeom prst="rect">
            <a:avLst/>
          </a:prstGeom>
          <a:noFill/>
        </p:spPr>
      </p:pic>
      <p:pic>
        <p:nvPicPr>
          <p:cNvPr id="11293" name="Picture 29" descr="d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85800" y="2438400"/>
            <a:ext cx="2771775" cy="2771775"/>
          </a:xfrm>
          <a:prstGeom prst="rect">
            <a:avLst/>
          </a:prstGeom>
          <a:noFill/>
        </p:spPr>
      </p:pic>
      <p:sp>
        <p:nvSpPr>
          <p:cNvPr id="11294" name="Rectangle 30"/>
          <p:cNvSpPr>
            <a:spLocks noChangeArrowheads="1"/>
          </p:cNvSpPr>
          <p:nvPr/>
        </p:nvSpPr>
        <p:spPr bwMode="black">
          <a:xfrm>
            <a:off x="3286116" y="2000240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Кәсіптік ақпараттандыру</a:t>
            </a:r>
            <a:endParaRPr lang="en-US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black">
          <a:xfrm>
            <a:off x="3614738" y="32115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black">
          <a:xfrm>
            <a:off x="4000496" y="2643182"/>
            <a:ext cx="3819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Кәсіби диагностика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black">
          <a:xfrm>
            <a:off x="3810000" y="39258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black">
          <a:xfrm>
            <a:off x="4429124" y="3357562"/>
            <a:ext cx="355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k-KZ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Кәсіби кеңес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black">
          <a:xfrm>
            <a:off x="3614738" y="4648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black">
          <a:xfrm>
            <a:off x="4071934" y="4000504"/>
            <a:ext cx="355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Кәсіби іріктеу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ltGray">
          <a:xfrm>
            <a:off x="2984500" y="22098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gray">
          <a:xfrm>
            <a:off x="3514725" y="28956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gray">
          <a:xfrm>
            <a:off x="3738563" y="363378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ltGray">
          <a:xfrm>
            <a:off x="3482975" y="432435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gray">
          <a:xfrm>
            <a:off x="2949575" y="500538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Кәсіптік бағдар беру кабинетінің жабдықталуы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5149850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00" i="0" dirty="0">
              <a:cs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5703" y="1143001"/>
            <a:ext cx="2643207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83323" y="1174734"/>
            <a:ext cx="2571768" cy="279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407196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55209" y="3209523"/>
            <a:ext cx="2893830" cy="440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358214" cy="990600"/>
          </a:xfrm>
        </p:spPr>
        <p:txBody>
          <a:bodyPr/>
          <a:lstStyle/>
          <a:p>
            <a:pPr algn="ctr"/>
            <a: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Кәсіптік бағдар беру</a:t>
            </a:r>
            <a:b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бағытының мақсаты: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357562"/>
            <a:ext cx="8215370" cy="2740013"/>
          </a:xfrm>
        </p:spPr>
        <p:txBody>
          <a:bodyPr/>
          <a:lstStyle/>
          <a:p>
            <a:pPr algn="ctr"/>
            <a:r>
              <a:rPr lang="kk-KZ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қушылардың болашақ мамандықтарын дұрыс таңдауына кәсі</a:t>
            </a:r>
            <a:r>
              <a:rPr lang="kk-KZ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 тұрғыда </a:t>
            </a:r>
            <a:r>
              <a:rPr lang="ru-RU" sz="40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бағдар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Кәсіптік бағдар беру</a:t>
            </a:r>
            <a:b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бағытының міндеттері: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785926"/>
            <a:ext cx="7115196" cy="4525963"/>
          </a:xfrm>
        </p:spPr>
        <p:txBody>
          <a:bodyPr/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Бейіналды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және сыныптарындағы оқушылардың жеке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тұлғалық қасиеттерін анықтау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зерттеу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ЖОО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kk-KZ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және кәсіптік білім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оқу орындарымен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келісімшартқа отыру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Оқушыларға кәсіптік бағдар беруде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жүйелі түрде іс-шараларды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кәсіптік бағдар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жұмысына кіріктіру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Кәсіби бейімдеу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және дамыту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орталығын ашуды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4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5CC935"/>
                </a:solidFill>
                <a:latin typeface="Times New Roman" pitchFamily="18" charset="0"/>
                <a:cs typeface="Times New Roman" pitchFamily="18" charset="0"/>
              </a:rPr>
              <a:t>Кәсіби бағдар беру бағытының негізгі бағыттары</a:t>
            </a:r>
            <a:endParaRPr lang="en-US" dirty="0">
              <a:solidFill>
                <a:srgbClr val="5CC9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2139950" y="4121150"/>
            <a:ext cx="5056188" cy="923925"/>
            <a:chOff x="1267" y="2532"/>
            <a:chExt cx="3185" cy="582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69" name="Group 57"/>
          <p:cNvGrpSpPr>
            <a:grpSpLocks/>
          </p:cNvGrpSpPr>
          <p:nvPr/>
        </p:nvGrpSpPr>
        <p:grpSpPr bwMode="auto">
          <a:xfrm>
            <a:off x="2214563" y="5311775"/>
            <a:ext cx="5084762" cy="923925"/>
            <a:chOff x="1314" y="3282"/>
            <a:chExt cx="3203" cy="582"/>
          </a:xfrm>
        </p:grpSpPr>
        <p:sp>
          <p:nvSpPr>
            <p:cNvPr id="13370" name="AutoShape 5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73" name="Group 61"/>
          <p:cNvGrpSpPr>
            <a:grpSpLocks/>
          </p:cNvGrpSpPr>
          <p:nvPr/>
        </p:nvGrpSpPr>
        <p:grpSpPr bwMode="auto">
          <a:xfrm>
            <a:off x="2214563" y="2930525"/>
            <a:ext cx="5084762" cy="923925"/>
            <a:chOff x="1314" y="1782"/>
            <a:chExt cx="3203" cy="58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77" name="Group 65"/>
          <p:cNvGrpSpPr>
            <a:grpSpLocks/>
          </p:cNvGrpSpPr>
          <p:nvPr/>
        </p:nvGrpSpPr>
        <p:grpSpPr bwMode="auto">
          <a:xfrm>
            <a:off x="2120900" y="1768475"/>
            <a:ext cx="5027613" cy="923925"/>
            <a:chOff x="1255" y="1050"/>
            <a:chExt cx="3167" cy="582"/>
          </a:xfrm>
        </p:grpSpPr>
        <p:sp>
          <p:nvSpPr>
            <p:cNvPr id="13378" name="AutoShape 6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81" name="Text Box 4"/>
          <p:cNvSpPr txBox="1">
            <a:spLocks noChangeArrowheads="1"/>
          </p:cNvSpPr>
          <p:nvPr/>
        </p:nvSpPr>
        <p:spPr bwMode="gray">
          <a:xfrm>
            <a:off x="2428860" y="1785926"/>
            <a:ext cx="457041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оқушыларымен сынып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жетекшілер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 мамандық иелерімен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кездесу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үйірмелер ұйымдастыру</a:t>
            </a:r>
            <a:endParaRPr lang="en-US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82" name="Text Box 11"/>
          <p:cNvSpPr txBox="1">
            <a:spLocks noChangeArrowheads="1"/>
          </p:cNvSpPr>
          <p:nvPr/>
        </p:nvSpPr>
        <p:spPr bwMode="gray">
          <a:xfrm>
            <a:off x="2428860" y="2928934"/>
            <a:ext cx="457041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i="0" dirty="0" smtClean="0">
                <a:solidFill>
                  <a:srgbClr val="054707"/>
                </a:solidFill>
                <a:latin typeface="Times New Roman" pitchFamily="18" charset="0"/>
                <a:cs typeface="Times New Roman" pitchFamily="18" charset="0"/>
              </a:rPr>
              <a:t>Бұл сыныптардан кәсіби және жеке тұлға ретінде сауалнамалар алу, белгілі бір мамандықтарға деген бейімділігін байқау</a:t>
            </a:r>
            <a:endParaRPr lang="en-US" i="0" dirty="0">
              <a:solidFill>
                <a:srgbClr val="0547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83" name="Text Box 18"/>
          <p:cNvSpPr txBox="1">
            <a:spLocks noChangeArrowheads="1"/>
          </p:cNvSpPr>
          <p:nvPr/>
        </p:nvSpPr>
        <p:spPr bwMode="gray">
          <a:xfrm>
            <a:off x="2285984" y="4143380"/>
            <a:ext cx="507209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1600" i="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Тұрмыстық және денсаулық жағдайын ескере отырып, дұрыс мамандық таңдағандарына көз жеткізу, мамандықтың түрлі жетістіктерімен таныстыру</a:t>
            </a:r>
            <a:endParaRPr lang="en-US" sz="1600" i="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84" name="Text Box 25"/>
          <p:cNvSpPr txBox="1">
            <a:spLocks noChangeArrowheads="1"/>
          </p:cNvSpPr>
          <p:nvPr/>
        </p:nvSpPr>
        <p:spPr bwMode="gray">
          <a:xfrm>
            <a:off x="2387600" y="5333632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1600" i="0" dirty="0" smtClean="0">
                <a:solidFill>
                  <a:srgbClr val="054707"/>
                </a:solidFill>
                <a:latin typeface="Times New Roman" pitchFamily="18" charset="0"/>
                <a:cs typeface="Times New Roman" pitchFamily="18" charset="0"/>
              </a:rPr>
              <a:t>Оқушылардың болашақ мамандығын таңдаудағы ата-ананың ролін ескеру, олармен жиі жүздесіп, ортақ байланыс орнату</a:t>
            </a:r>
            <a:endParaRPr lang="en-US" sz="1600" i="0" dirty="0">
              <a:solidFill>
                <a:srgbClr val="0547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85" name="Group 5"/>
          <p:cNvGrpSpPr>
            <a:grpSpLocks/>
          </p:cNvGrpSpPr>
          <p:nvPr/>
        </p:nvGrpSpPr>
        <p:grpSpPr bwMode="auto">
          <a:xfrm>
            <a:off x="1304925" y="1600200"/>
            <a:ext cx="1238250" cy="1236663"/>
            <a:chOff x="802" y="845"/>
            <a:chExt cx="827" cy="826"/>
          </a:xfrm>
        </p:grpSpPr>
        <p:sp>
          <p:nvSpPr>
            <p:cNvPr id="1338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89" name="Text Box 9"/>
          <p:cNvSpPr txBox="1">
            <a:spLocks noChangeArrowheads="1"/>
          </p:cNvSpPr>
          <p:nvPr/>
        </p:nvSpPr>
        <p:spPr bwMode="gray">
          <a:xfrm>
            <a:off x="1357290" y="1714488"/>
            <a:ext cx="1082675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1-7 сынып</a:t>
            </a:r>
          </a:p>
          <a:p>
            <a:pPr algn="ctr">
              <a:spcBef>
                <a:spcPct val="50000"/>
              </a:spcBef>
            </a:pPr>
            <a:r>
              <a:rPr lang="kk-KZ" b="1" i="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тар</a:t>
            </a:r>
          </a:p>
        </p:txBody>
      </p:sp>
      <p:grpSp>
        <p:nvGrpSpPr>
          <p:cNvPr id="13390" name="Group 12"/>
          <p:cNvGrpSpPr>
            <a:grpSpLocks/>
          </p:cNvGrpSpPr>
          <p:nvPr/>
        </p:nvGrpSpPr>
        <p:grpSpPr bwMode="auto">
          <a:xfrm>
            <a:off x="6886575" y="2749550"/>
            <a:ext cx="1238250" cy="1236663"/>
            <a:chOff x="802" y="845"/>
            <a:chExt cx="827" cy="826"/>
          </a:xfrm>
        </p:grpSpPr>
        <p:sp>
          <p:nvSpPr>
            <p:cNvPr id="13391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2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3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4" name="Text Box 16"/>
          <p:cNvSpPr txBox="1">
            <a:spLocks noChangeArrowheads="1"/>
          </p:cNvSpPr>
          <p:nvPr/>
        </p:nvSpPr>
        <p:spPr bwMode="gray">
          <a:xfrm>
            <a:off x="7000892" y="2928934"/>
            <a:ext cx="108108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8-9</a:t>
            </a:r>
            <a:r>
              <a:rPr lang="kk-KZ" b="1" i="0" dirty="0" smtClean="0">
                <a:solidFill>
                  <a:srgbClr val="080808"/>
                </a:solidFill>
                <a:cs typeface="Arial" charset="0"/>
              </a:rPr>
              <a:t> сыныптар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3395" name="Group 19"/>
          <p:cNvGrpSpPr>
            <a:grpSpLocks/>
          </p:cNvGrpSpPr>
          <p:nvPr/>
        </p:nvGrpSpPr>
        <p:grpSpPr bwMode="auto">
          <a:xfrm>
            <a:off x="1295400" y="3970338"/>
            <a:ext cx="1238250" cy="1236662"/>
            <a:chOff x="802" y="845"/>
            <a:chExt cx="827" cy="826"/>
          </a:xfrm>
        </p:grpSpPr>
        <p:sp>
          <p:nvSpPr>
            <p:cNvPr id="13396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7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8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9" name="Text Box 23"/>
          <p:cNvSpPr txBox="1">
            <a:spLocks noChangeArrowheads="1"/>
          </p:cNvSpPr>
          <p:nvPr/>
        </p:nvSpPr>
        <p:spPr bwMode="gray">
          <a:xfrm>
            <a:off x="1366838" y="4270375"/>
            <a:ext cx="10826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10-11 </a:t>
            </a:r>
            <a:r>
              <a:rPr lang="kk-KZ" b="1" i="0" dirty="0" smtClean="0">
                <a:solidFill>
                  <a:srgbClr val="080808"/>
                </a:solidFill>
                <a:cs typeface="Arial" charset="0"/>
              </a:rPr>
              <a:t>сыныптар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3400" name="Group 26"/>
          <p:cNvGrpSpPr>
            <a:grpSpLocks/>
          </p:cNvGrpSpPr>
          <p:nvPr/>
        </p:nvGrpSpPr>
        <p:grpSpPr bwMode="auto">
          <a:xfrm>
            <a:off x="6886575" y="5130800"/>
            <a:ext cx="1238250" cy="1236663"/>
            <a:chOff x="802" y="845"/>
            <a:chExt cx="827" cy="826"/>
          </a:xfrm>
        </p:grpSpPr>
        <p:sp>
          <p:nvSpPr>
            <p:cNvPr id="1340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0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0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404" name="Text Box 30"/>
          <p:cNvSpPr txBox="1">
            <a:spLocks noChangeArrowheads="1"/>
          </p:cNvSpPr>
          <p:nvPr/>
        </p:nvSpPr>
        <p:spPr bwMode="gray">
          <a:xfrm>
            <a:off x="7012695" y="5297785"/>
            <a:ext cx="108108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0" dirty="0" smtClean="0">
                <a:solidFill>
                  <a:srgbClr val="080808"/>
                </a:solidFill>
                <a:cs typeface="Arial" charset="0"/>
              </a:rPr>
              <a:t>Ата-анамен жұмыс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3" y="116632"/>
            <a:ext cx="7524328" cy="990600"/>
          </a:xfrm>
        </p:spPr>
        <p:txBody>
          <a:bodyPr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Кәсіби бағдар беру бағыты бойынша жасалынған жоспарлар: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Freeform 26"/>
          <p:cNvSpPr>
            <a:spLocks/>
          </p:cNvSpPr>
          <p:nvPr/>
        </p:nvSpPr>
        <p:spPr bwMode="gray">
          <a:xfrm flipH="1">
            <a:off x="2286000" y="152400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63" name="Freeform 27"/>
          <p:cNvSpPr>
            <a:spLocks/>
          </p:cNvSpPr>
          <p:nvPr/>
        </p:nvSpPr>
        <p:spPr bwMode="gray">
          <a:xfrm>
            <a:off x="4587875" y="1524000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64" name="Freeform 28"/>
          <p:cNvSpPr>
            <a:spLocks/>
          </p:cNvSpPr>
          <p:nvPr/>
        </p:nvSpPr>
        <p:spPr bwMode="gray">
          <a:xfrm>
            <a:off x="2286000" y="3538538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 flipH="1">
            <a:off x="4587875" y="3538538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gray">
          <a:xfrm>
            <a:off x="3317875" y="2341563"/>
            <a:ext cx="2192338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 жалпы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 білім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 мектебі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white">
          <a:xfrm>
            <a:off x="2286000" y="1741398"/>
            <a:ext cx="191849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Оқушылармен жұмыс </a:t>
            </a:r>
            <a:endParaRPr lang="en-US" sz="2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white">
          <a:xfrm>
            <a:off x="4737898" y="1556731"/>
            <a:ext cx="17783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Ата-аналармен жұмыс</a:t>
            </a:r>
            <a:endParaRPr lang="en-US" sz="2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white">
          <a:xfrm>
            <a:off x="2264665" y="3886103"/>
            <a:ext cx="222602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Оқу орындарымен жұмыс</a:t>
            </a:r>
            <a:endParaRPr lang="en-US" sz="2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white">
          <a:xfrm>
            <a:off x="4587876" y="4258755"/>
            <a:ext cx="20069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Мұғалімдермен жұмыс</a:t>
            </a:r>
            <a:endParaRPr lang="en-US" sz="2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271049" y="764704"/>
            <a:ext cx="7283896" cy="2944813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Мамандық </a:t>
            </a:r>
            <a:b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таңдаудың қалыптасу сатысы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83" name="Freeform 123"/>
          <p:cNvSpPr>
            <a:spLocks/>
          </p:cNvSpPr>
          <p:nvPr/>
        </p:nvSpPr>
        <p:spPr bwMode="gray">
          <a:xfrm>
            <a:off x="0" y="2622550"/>
            <a:ext cx="8435975" cy="4311650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84" name="Group 124"/>
          <p:cNvGrpSpPr>
            <a:grpSpLocks/>
          </p:cNvGrpSpPr>
          <p:nvPr/>
        </p:nvGrpSpPr>
        <p:grpSpPr bwMode="auto">
          <a:xfrm>
            <a:off x="1746250" y="5822950"/>
            <a:ext cx="765175" cy="800100"/>
            <a:chOff x="819" y="1243"/>
            <a:chExt cx="454" cy="518"/>
          </a:xfrm>
        </p:grpSpPr>
        <p:grpSp>
          <p:nvGrpSpPr>
            <p:cNvPr id="15485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8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8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48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489" name="Picture 12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5490" name="Group 130"/>
          <p:cNvGrpSpPr>
            <a:grpSpLocks/>
          </p:cNvGrpSpPr>
          <p:nvPr/>
        </p:nvGrpSpPr>
        <p:grpSpPr bwMode="auto">
          <a:xfrm>
            <a:off x="3263900" y="5213350"/>
            <a:ext cx="1079500" cy="1079500"/>
            <a:chOff x="819" y="1243"/>
            <a:chExt cx="454" cy="518"/>
          </a:xfrm>
        </p:grpSpPr>
        <p:grpSp>
          <p:nvGrpSpPr>
            <p:cNvPr id="15491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92" name="Picture 13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93" name="Picture 13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494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495" name="Picture 135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5496" name="Group 136"/>
          <p:cNvGrpSpPr>
            <a:grpSpLocks/>
          </p:cNvGrpSpPr>
          <p:nvPr/>
        </p:nvGrpSpPr>
        <p:grpSpPr bwMode="auto">
          <a:xfrm>
            <a:off x="4876800" y="3994150"/>
            <a:ext cx="1562100" cy="1600200"/>
            <a:chOff x="819" y="1243"/>
            <a:chExt cx="454" cy="518"/>
          </a:xfrm>
        </p:grpSpPr>
        <p:grpSp>
          <p:nvGrpSpPr>
            <p:cNvPr id="15497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98" name="Picture 138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99" name="Picture 139" descr="circuler_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501" name="Picture 14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5502" name="Group 142"/>
          <p:cNvGrpSpPr>
            <a:grpSpLocks/>
          </p:cNvGrpSpPr>
          <p:nvPr/>
        </p:nvGrpSpPr>
        <p:grpSpPr bwMode="auto">
          <a:xfrm>
            <a:off x="6324600" y="1631950"/>
            <a:ext cx="2279650" cy="2362200"/>
            <a:chOff x="819" y="1243"/>
            <a:chExt cx="454" cy="518"/>
          </a:xfrm>
        </p:grpSpPr>
        <p:grpSp>
          <p:nvGrpSpPr>
            <p:cNvPr id="15503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504" name="Picture 144" descr="light_shadow"/>
              <p:cNvPicPr>
                <a:picLocks noChangeAspect="1" noChangeArrowheads="1"/>
              </p:cNvPicPr>
              <p:nvPr/>
            </p:nvPicPr>
            <p:blipFill>
              <a:blip r:embed="rId9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05" name="Picture 145" descr="circuler_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507" name="Picture 14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08" name="AutoShape 148"/>
          <p:cNvSpPr>
            <a:spLocks noChangeArrowheads="1"/>
          </p:cNvSpPr>
          <p:nvPr/>
        </p:nvSpPr>
        <p:spPr bwMode="gray">
          <a:xfrm rot="4618100">
            <a:off x="2774950" y="5988051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09" name="AutoShape 149"/>
          <p:cNvSpPr>
            <a:spLocks noChangeArrowheads="1"/>
          </p:cNvSpPr>
          <p:nvPr/>
        </p:nvSpPr>
        <p:spPr bwMode="gray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10" name="AutoShape 150"/>
          <p:cNvSpPr>
            <a:spLocks noChangeArrowheads="1"/>
          </p:cNvSpPr>
          <p:nvPr/>
        </p:nvSpPr>
        <p:spPr bwMode="gray">
          <a:xfrm rot="2284555">
            <a:off x="6351588" y="3795713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11" name="Text Box 18"/>
          <p:cNvSpPr txBox="1">
            <a:spLocks noChangeArrowheads="1"/>
          </p:cNvSpPr>
          <p:nvPr/>
        </p:nvSpPr>
        <p:spPr bwMode="white">
          <a:xfrm>
            <a:off x="1371578" y="5822336"/>
            <a:ext cx="15060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Бастауыш сынып</a:t>
            </a:r>
            <a:endParaRPr lang="en-US" sz="16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12" name="Text Box 18"/>
          <p:cNvSpPr txBox="1">
            <a:spLocks noChangeArrowheads="1"/>
          </p:cNvSpPr>
          <p:nvPr/>
        </p:nvSpPr>
        <p:spPr bwMode="white">
          <a:xfrm>
            <a:off x="3416705" y="5387812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буын</a:t>
            </a:r>
            <a:endParaRPr lang="en-US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13" name="Text Box 18"/>
          <p:cNvSpPr txBox="1">
            <a:spLocks noChangeArrowheads="1"/>
          </p:cNvSpPr>
          <p:nvPr/>
        </p:nvSpPr>
        <p:spPr bwMode="white">
          <a:xfrm>
            <a:off x="5029200" y="4288527"/>
            <a:ext cx="1257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0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Жоғарғы сынып</a:t>
            </a:r>
            <a:endParaRPr lang="en-US" sz="20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14" name="Text Box 18"/>
          <p:cNvSpPr txBox="1">
            <a:spLocks noChangeArrowheads="1"/>
          </p:cNvSpPr>
          <p:nvPr/>
        </p:nvSpPr>
        <p:spPr bwMode="white">
          <a:xfrm>
            <a:off x="6816764" y="2425430"/>
            <a:ext cx="13864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i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ЖОО</a:t>
            </a:r>
            <a:endParaRPr lang="en-US" sz="3200" b="1" i="0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348" y="1052736"/>
            <a:ext cx="7211888" cy="9906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Мектептен тыс оқу орындарымен  байланыс</a:t>
            </a:r>
            <a:endParaRPr lang="en-US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gray">
          <a:xfrm>
            <a:off x="5251450" y="2760663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gray">
          <a:xfrm>
            <a:off x="1247775" y="2760663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516" name="AutoShape 60"/>
          <p:cNvSpPr>
            <a:spLocks noChangeArrowheads="1"/>
          </p:cNvSpPr>
          <p:nvPr/>
        </p:nvSpPr>
        <p:spPr bwMode="gray">
          <a:xfrm>
            <a:off x="3352800" y="3678238"/>
            <a:ext cx="2514600" cy="1220787"/>
          </a:xfrm>
          <a:prstGeom prst="roundRect">
            <a:avLst>
              <a:gd name="adj" fmla="val 132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white">
          <a:xfrm>
            <a:off x="3441700" y="3828619"/>
            <a:ext cx="24257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i="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№10 орта мектебі</a:t>
            </a:r>
            <a:endParaRPr lang="en-US" sz="3200" b="1" i="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519" name="Group 63"/>
          <p:cNvGrpSpPr>
            <a:grpSpLocks/>
          </p:cNvGrpSpPr>
          <p:nvPr/>
        </p:nvGrpSpPr>
        <p:grpSpPr bwMode="auto">
          <a:xfrm>
            <a:off x="1557338" y="2378075"/>
            <a:ext cx="1044575" cy="1022350"/>
            <a:chOff x="480" y="1200"/>
            <a:chExt cx="1042" cy="1019"/>
          </a:xfrm>
        </p:grpSpPr>
        <p:grpSp>
          <p:nvGrpSpPr>
            <p:cNvPr id="19520" name="Group 6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1" name="Picture 6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22" name="Oval 6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23" name="Picture 6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9524" name="Group 68"/>
          <p:cNvGrpSpPr>
            <a:grpSpLocks/>
          </p:cNvGrpSpPr>
          <p:nvPr/>
        </p:nvGrpSpPr>
        <p:grpSpPr bwMode="auto">
          <a:xfrm>
            <a:off x="696913" y="3749675"/>
            <a:ext cx="1044575" cy="1022350"/>
            <a:chOff x="480" y="1200"/>
            <a:chExt cx="1042" cy="1019"/>
          </a:xfrm>
        </p:grpSpPr>
        <p:grpSp>
          <p:nvGrpSpPr>
            <p:cNvPr id="19525" name="Group 6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6" name="Picture 7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27" name="Oval 7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28" name="Picture 72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9529" name="Group 73"/>
          <p:cNvGrpSpPr>
            <a:grpSpLocks/>
          </p:cNvGrpSpPr>
          <p:nvPr/>
        </p:nvGrpSpPr>
        <p:grpSpPr bwMode="auto">
          <a:xfrm>
            <a:off x="1557338" y="5045075"/>
            <a:ext cx="1044575" cy="1022350"/>
            <a:chOff x="480" y="1200"/>
            <a:chExt cx="1042" cy="1019"/>
          </a:xfrm>
        </p:grpSpPr>
        <p:grpSp>
          <p:nvGrpSpPr>
            <p:cNvPr id="19530" name="Group 7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31" name="Picture 7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32" name="Oval 7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33" name="Picture 7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34" name="Text Box 78"/>
          <p:cNvSpPr txBox="1">
            <a:spLocks noChangeArrowheads="1"/>
          </p:cNvSpPr>
          <p:nvPr/>
        </p:nvSpPr>
        <p:spPr bwMode="white">
          <a:xfrm>
            <a:off x="1506106" y="2414566"/>
            <a:ext cx="10604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kk-KZ" sz="16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</a:p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тар</a:t>
            </a:r>
            <a:endParaRPr lang="en-US" sz="1600" b="1" i="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white">
          <a:xfrm>
            <a:off x="675803" y="3786166"/>
            <a:ext cx="10604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5-7 сынып</a:t>
            </a:r>
          </a:p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тар</a:t>
            </a:r>
            <a:endParaRPr lang="en-US" sz="1600" b="1" i="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white">
          <a:xfrm>
            <a:off x="1565907" y="5125314"/>
            <a:ext cx="10604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cs typeface="Arial" charset="0"/>
              </a:rPr>
              <a:t>8-11 сынып</a:t>
            </a:r>
          </a:p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cs typeface="Arial" charset="0"/>
              </a:rPr>
              <a:t>тар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37" name="Group 81"/>
          <p:cNvGrpSpPr>
            <a:grpSpLocks/>
          </p:cNvGrpSpPr>
          <p:nvPr/>
        </p:nvGrpSpPr>
        <p:grpSpPr bwMode="auto">
          <a:xfrm>
            <a:off x="6718300" y="2405063"/>
            <a:ext cx="990600" cy="968375"/>
            <a:chOff x="480" y="1200"/>
            <a:chExt cx="1042" cy="1019"/>
          </a:xfrm>
        </p:grpSpPr>
        <p:grpSp>
          <p:nvGrpSpPr>
            <p:cNvPr id="19538" name="Group 8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39" name="Picture 8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40" name="Oval 8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41" name="Picture 85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42" name="Text Box 86"/>
          <p:cNvSpPr txBox="1">
            <a:spLocks noChangeArrowheads="1"/>
          </p:cNvSpPr>
          <p:nvPr/>
        </p:nvSpPr>
        <p:spPr bwMode="white">
          <a:xfrm>
            <a:off x="6632158" y="2580446"/>
            <a:ext cx="115242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cs typeface="Arial" charset="0"/>
              </a:rPr>
              <a:t>Колледждер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43" name="Group 87"/>
          <p:cNvGrpSpPr>
            <a:grpSpLocks/>
          </p:cNvGrpSpPr>
          <p:nvPr/>
        </p:nvGrpSpPr>
        <p:grpSpPr bwMode="auto">
          <a:xfrm>
            <a:off x="7612063" y="3776663"/>
            <a:ext cx="990600" cy="968375"/>
            <a:chOff x="480" y="1200"/>
            <a:chExt cx="1042" cy="1019"/>
          </a:xfrm>
        </p:grpSpPr>
        <p:grpSp>
          <p:nvGrpSpPr>
            <p:cNvPr id="19544" name="Group 8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45" name="Picture 8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46" name="Oval 9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47" name="Picture 91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48" name="Text Box 92"/>
          <p:cNvSpPr txBox="1">
            <a:spLocks noChangeArrowheads="1"/>
          </p:cNvSpPr>
          <p:nvPr/>
        </p:nvSpPr>
        <p:spPr bwMode="white">
          <a:xfrm>
            <a:off x="7519318" y="3957223"/>
            <a:ext cx="11983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cs typeface="Arial" charset="0"/>
              </a:rPr>
              <a:t>Институттар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49" name="Group 93"/>
          <p:cNvGrpSpPr>
            <a:grpSpLocks/>
          </p:cNvGrpSpPr>
          <p:nvPr/>
        </p:nvGrpSpPr>
        <p:grpSpPr bwMode="auto">
          <a:xfrm>
            <a:off x="6718300" y="5054600"/>
            <a:ext cx="990600" cy="968375"/>
            <a:chOff x="480" y="1200"/>
            <a:chExt cx="1042" cy="1019"/>
          </a:xfrm>
        </p:grpSpPr>
        <p:grpSp>
          <p:nvGrpSpPr>
            <p:cNvPr id="19550" name="Group 9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51" name="Picture 9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52" name="Oval 9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53" name="Picture 9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54" name="Text Box 98"/>
          <p:cNvSpPr txBox="1">
            <a:spLocks noChangeArrowheads="1"/>
          </p:cNvSpPr>
          <p:nvPr/>
        </p:nvSpPr>
        <p:spPr bwMode="white">
          <a:xfrm>
            <a:off x="6632158" y="5259388"/>
            <a:ext cx="115242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600" b="1" i="0" dirty="0" smtClean="0">
                <a:solidFill>
                  <a:srgbClr val="F8F8F8"/>
                </a:solidFill>
                <a:cs typeface="Arial" charset="0"/>
              </a:rPr>
              <a:t>Университеттер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0TGp_koreaculture_dark">
  <a:themeElements>
    <a:clrScheme name="Default Design 2">
      <a:dk1>
        <a:srgbClr val="47452D"/>
      </a:dk1>
      <a:lt1>
        <a:srgbClr val="FFFFFF"/>
      </a:lt1>
      <a:dk2>
        <a:srgbClr val="988B3A"/>
      </a:dk2>
      <a:lt2>
        <a:srgbClr val="E8C972"/>
      </a:lt2>
      <a:accent1>
        <a:srgbClr val="EF8D21"/>
      </a:accent1>
      <a:accent2>
        <a:srgbClr val="6FB157"/>
      </a:accent2>
      <a:accent3>
        <a:srgbClr val="CAC4AE"/>
      </a:accent3>
      <a:accent4>
        <a:srgbClr val="DADADA"/>
      </a:accent4>
      <a:accent5>
        <a:srgbClr val="F6C5AB"/>
      </a:accent5>
      <a:accent6>
        <a:srgbClr val="64A04E"/>
      </a:accent6>
      <a:hlink>
        <a:srgbClr val="D54F6F"/>
      </a:hlink>
      <a:folHlink>
        <a:srgbClr val="5AC2C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62300"/>
        </a:dk1>
        <a:lt1>
          <a:srgbClr val="FFFFFF"/>
        </a:lt1>
        <a:dk2>
          <a:srgbClr val="B64C1C"/>
        </a:dk2>
        <a:lt2>
          <a:srgbClr val="F7A707"/>
        </a:lt2>
        <a:accent1>
          <a:srgbClr val="5FB858"/>
        </a:accent1>
        <a:accent2>
          <a:srgbClr val="465BC2"/>
        </a:accent2>
        <a:accent3>
          <a:srgbClr val="D7B2AB"/>
        </a:accent3>
        <a:accent4>
          <a:srgbClr val="DADADA"/>
        </a:accent4>
        <a:accent5>
          <a:srgbClr val="B6D8B4"/>
        </a:accent5>
        <a:accent6>
          <a:srgbClr val="3F52B0"/>
        </a:accent6>
        <a:hlink>
          <a:srgbClr val="5594AB"/>
        </a:hlink>
        <a:folHlink>
          <a:srgbClr val="CC50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7452D"/>
        </a:dk1>
        <a:lt1>
          <a:srgbClr val="FFFFFF"/>
        </a:lt1>
        <a:dk2>
          <a:srgbClr val="988B3A"/>
        </a:dk2>
        <a:lt2>
          <a:srgbClr val="E8C972"/>
        </a:lt2>
        <a:accent1>
          <a:srgbClr val="EF8D21"/>
        </a:accent1>
        <a:accent2>
          <a:srgbClr val="6FB157"/>
        </a:accent2>
        <a:accent3>
          <a:srgbClr val="CAC4AE"/>
        </a:accent3>
        <a:accent4>
          <a:srgbClr val="DADADA"/>
        </a:accent4>
        <a:accent5>
          <a:srgbClr val="F6C5AB"/>
        </a:accent5>
        <a:accent6>
          <a:srgbClr val="64A04E"/>
        </a:accent6>
        <a:hlink>
          <a:srgbClr val="D54F6F"/>
        </a:hlink>
        <a:folHlink>
          <a:srgbClr val="5AC2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264C"/>
        </a:dk1>
        <a:lt1>
          <a:srgbClr val="FFFFFF"/>
        </a:lt1>
        <a:dk2>
          <a:srgbClr val="357D9D"/>
        </a:dk2>
        <a:lt2>
          <a:srgbClr val="73D1E7"/>
        </a:lt2>
        <a:accent1>
          <a:srgbClr val="D64E4E"/>
        </a:accent1>
        <a:accent2>
          <a:srgbClr val="EE7A1A"/>
        </a:accent2>
        <a:accent3>
          <a:srgbClr val="AEBFCC"/>
        </a:accent3>
        <a:accent4>
          <a:srgbClr val="DADADA"/>
        </a:accent4>
        <a:accent5>
          <a:srgbClr val="E8B2B2"/>
        </a:accent5>
        <a:accent6>
          <a:srgbClr val="D86E16"/>
        </a:accent6>
        <a:hlink>
          <a:srgbClr val="2ED270"/>
        </a:hlink>
        <a:folHlink>
          <a:srgbClr val="A74C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570TGp_koreaculture_dark</Template>
  <TotalTime>160</TotalTime>
  <Words>358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570TGp_koreaculture_dark</vt:lpstr>
      <vt:lpstr>Жезқазған қаласының білім бөлімінің  №10 жалпы орта білім беретін мектебі» КММ</vt:lpstr>
      <vt:lpstr>Кәсіби бағдар беру бағытының негізгі ұстанымдары</vt:lpstr>
      <vt:lpstr>Кәсіптік бағдар беру кабинетінің жабдықталуы</vt:lpstr>
      <vt:lpstr>Кәсіптік бағдар беру  бағытының мақсаты:</vt:lpstr>
      <vt:lpstr>Кәсіптік бағдар беру  бағытының міндеттері:</vt:lpstr>
      <vt:lpstr>Кәсіби бағдар беру бағытының негізгі бағыттары</vt:lpstr>
      <vt:lpstr>Кәсіби бағдар беру бағыты бойынша жасалынған жоспарлар:</vt:lpstr>
      <vt:lpstr>Мамандық  таңдаудың қалыптасу сатысы</vt:lpstr>
      <vt:lpstr>Мектептен тыс оқу орындарымен  байланыс</vt:lpstr>
      <vt:lpstr>Психологтармен жұмыс</vt:lpstr>
      <vt:lpstr>Технология пәнімен байланыс</vt:lpstr>
      <vt:lpstr>Қазіргі жүргізіліп жатқан жұмыстар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Жезқазған қаласының білім бөлімінің  №10 жалпы орта білім беретін мектебі» КММ</dc:title>
  <dc:creator>Ученик</dc:creator>
  <cp:lastModifiedBy>Goriander</cp:lastModifiedBy>
  <cp:revision>19</cp:revision>
  <dcterms:created xsi:type="dcterms:W3CDTF">2016-03-11T11:57:23Z</dcterms:created>
  <dcterms:modified xsi:type="dcterms:W3CDTF">2017-04-13T07:33:25Z</dcterms:modified>
</cp:coreProperties>
</file>