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1" r:id="rId2"/>
    <p:sldId id="262" r:id="rId3"/>
    <p:sldId id="286" r:id="rId4"/>
    <p:sldId id="263" r:id="rId5"/>
    <p:sldId id="264" r:id="rId6"/>
    <p:sldId id="265" r:id="rId7"/>
    <p:sldId id="266" r:id="rId8"/>
    <p:sldId id="284" r:id="rId9"/>
    <p:sldId id="267" r:id="rId10"/>
    <p:sldId id="268" r:id="rId11"/>
    <p:sldId id="269" r:id="rId12"/>
    <p:sldId id="270" r:id="rId13"/>
    <p:sldId id="275" r:id="rId14"/>
    <p:sldId id="282" r:id="rId15"/>
    <p:sldId id="283" r:id="rId16"/>
    <p:sldId id="274" r:id="rId17"/>
    <p:sldId id="290" r:id="rId18"/>
    <p:sldId id="271" r:id="rId19"/>
    <p:sldId id="277" r:id="rId20"/>
    <p:sldId id="278" r:id="rId21"/>
    <p:sldId id="279" r:id="rId22"/>
    <p:sldId id="280" r:id="rId23"/>
    <p:sldId id="281" r:id="rId24"/>
    <p:sldId id="288" r:id="rId25"/>
    <p:sldId id="28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912" y="-4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9E332-6752-49D7-A9FF-D8261C648DBA}" type="doc">
      <dgm:prSet loTypeId="urn:microsoft.com/office/officeart/2005/8/layout/venn3" loCatId="relationship" qsTypeId="urn:microsoft.com/office/officeart/2005/8/quickstyle/simple1" qsCatId="simple" csTypeId="urn:microsoft.com/office/officeart/2005/8/colors/accent5_5" csCatId="accent5" phldr="1"/>
      <dgm:spPr/>
      <dgm:t>
        <a:bodyPr/>
        <a:lstStyle/>
        <a:p>
          <a:endParaRPr lang="ru-RU"/>
        </a:p>
      </dgm:t>
    </dgm:pt>
    <dgm:pt modelId="{C8C270D4-5E27-4858-81C3-7897AE4FFF47}">
      <dgm:prSet/>
      <dgm:spPr>
        <a:ln>
          <a:solidFill>
            <a:srgbClr val="B15FAB"/>
          </a:solidFill>
        </a:ln>
      </dgm:spPr>
      <dgm:t>
        <a:bodyPr/>
        <a:lstStyle/>
        <a:p>
          <a:pPr rtl="0"/>
          <a:r>
            <a:rPr lang="kk-KZ" b="1" i="1" dirty="0" smtClean="0">
              <a:solidFill>
                <a:srgbClr val="002060"/>
              </a:solidFill>
              <a:latin typeface="Times New Roman" pitchFamily="18" charset="0"/>
              <a:cs typeface="Times New Roman" pitchFamily="18" charset="0"/>
            </a:rPr>
            <a:t>Ойын сабақтың басында – өткен сабақты еске түсіреді. (Проблемалық ахуал жасау)</a:t>
          </a:r>
          <a:endParaRPr lang="ru-RU" b="1" i="1" dirty="0">
            <a:solidFill>
              <a:srgbClr val="002060"/>
            </a:solidFill>
            <a:latin typeface="Times New Roman" pitchFamily="18" charset="0"/>
            <a:cs typeface="Times New Roman" pitchFamily="18" charset="0"/>
          </a:endParaRPr>
        </a:p>
      </dgm:t>
    </dgm:pt>
    <dgm:pt modelId="{F10AC69B-C228-48E6-B9EC-46830901242C}" type="parTrans" cxnId="{F6D3AD59-F1C9-49D1-B693-1E9E5A686DE3}">
      <dgm:prSet/>
      <dgm:spPr/>
      <dgm:t>
        <a:bodyPr/>
        <a:lstStyle/>
        <a:p>
          <a:endParaRPr lang="ru-RU"/>
        </a:p>
      </dgm:t>
    </dgm:pt>
    <dgm:pt modelId="{BD91DED0-1E32-4C38-BEA7-DD2136FE14A1}" type="sibTrans" cxnId="{F6D3AD59-F1C9-49D1-B693-1E9E5A686DE3}">
      <dgm:prSet/>
      <dgm:spPr/>
      <dgm:t>
        <a:bodyPr/>
        <a:lstStyle/>
        <a:p>
          <a:endParaRPr lang="ru-RU"/>
        </a:p>
      </dgm:t>
    </dgm:pt>
    <dgm:pt modelId="{3A9A079C-6BD5-4FD3-BEEC-02B5597391AC}">
      <dgm:prSet/>
      <dgm:spPr>
        <a:ln>
          <a:solidFill>
            <a:srgbClr val="9933FF"/>
          </a:solidFill>
        </a:ln>
      </dgm:spPr>
      <dgm:t>
        <a:bodyPr/>
        <a:lstStyle/>
        <a:p>
          <a:pPr rtl="0"/>
          <a:r>
            <a:rPr lang="kk-KZ" b="1" dirty="0" smtClean="0">
              <a:solidFill>
                <a:srgbClr val="002060"/>
              </a:solidFill>
              <a:latin typeface="Times New Roman" pitchFamily="18" charset="0"/>
              <a:cs typeface="Times New Roman" pitchFamily="18" charset="0"/>
            </a:rPr>
            <a:t>Сабақтың ортасында – көңіл-күйін сергітеді, ерік-жігерін дамытады, сабаққа ынтасын арттырады. (Ойын барысы)</a:t>
          </a:r>
          <a:endParaRPr lang="ru-RU" b="1" dirty="0">
            <a:solidFill>
              <a:srgbClr val="002060"/>
            </a:solidFill>
            <a:latin typeface="Times New Roman" pitchFamily="18" charset="0"/>
            <a:cs typeface="Times New Roman" pitchFamily="18" charset="0"/>
          </a:endParaRPr>
        </a:p>
      </dgm:t>
    </dgm:pt>
    <dgm:pt modelId="{90F2B7C8-8F14-4663-A51B-F6755CE0A1CB}" type="parTrans" cxnId="{7ECF2C1E-63FA-4885-9D38-14342E08CF22}">
      <dgm:prSet/>
      <dgm:spPr/>
      <dgm:t>
        <a:bodyPr/>
        <a:lstStyle/>
        <a:p>
          <a:endParaRPr lang="ru-RU"/>
        </a:p>
      </dgm:t>
    </dgm:pt>
    <dgm:pt modelId="{535CC83D-88C9-4C7B-8528-AAE65F7329BE}" type="sibTrans" cxnId="{7ECF2C1E-63FA-4885-9D38-14342E08CF22}">
      <dgm:prSet/>
      <dgm:spPr/>
      <dgm:t>
        <a:bodyPr/>
        <a:lstStyle/>
        <a:p>
          <a:endParaRPr lang="ru-RU"/>
        </a:p>
      </dgm:t>
    </dgm:pt>
    <dgm:pt modelId="{151D3341-7658-4F65-BCDD-E965E09700A5}">
      <dgm:prSet/>
      <dgm:spPr>
        <a:ln>
          <a:solidFill>
            <a:srgbClr val="B15FAB"/>
          </a:solidFill>
        </a:ln>
      </dgm:spPr>
      <dgm:t>
        <a:bodyPr/>
        <a:lstStyle/>
        <a:p>
          <a:pPr rtl="0"/>
          <a:r>
            <a:rPr lang="kk-KZ" b="1" dirty="0" smtClean="0">
              <a:solidFill>
                <a:srgbClr val="002060"/>
              </a:solidFill>
              <a:latin typeface="Times New Roman" pitchFamily="18" charset="0"/>
              <a:cs typeface="Times New Roman" pitchFamily="18" charset="0"/>
            </a:rPr>
            <a:t>Сабақтың соңында – тақырыпты бекіту, сабақта алған білімді жинақтау мақсатын көздейді.(Ойын нәтижелерін қорытындылау)</a:t>
          </a:r>
          <a:endParaRPr lang="kk-KZ" b="1" dirty="0">
            <a:solidFill>
              <a:srgbClr val="002060"/>
            </a:solidFill>
            <a:latin typeface="Times New Roman" pitchFamily="18" charset="0"/>
            <a:cs typeface="Times New Roman" pitchFamily="18" charset="0"/>
          </a:endParaRPr>
        </a:p>
      </dgm:t>
    </dgm:pt>
    <dgm:pt modelId="{F04D9ED1-94F0-4559-A17B-91B943A5F696}" type="parTrans" cxnId="{A5F41F74-F299-42ED-8D3D-E9DA89077EFE}">
      <dgm:prSet/>
      <dgm:spPr/>
      <dgm:t>
        <a:bodyPr/>
        <a:lstStyle/>
        <a:p>
          <a:endParaRPr lang="ru-RU"/>
        </a:p>
      </dgm:t>
    </dgm:pt>
    <dgm:pt modelId="{CA02E762-BEF8-4ACA-AEE6-0ACB7129305A}" type="sibTrans" cxnId="{A5F41F74-F299-42ED-8D3D-E9DA89077EFE}">
      <dgm:prSet/>
      <dgm:spPr/>
      <dgm:t>
        <a:bodyPr/>
        <a:lstStyle/>
        <a:p>
          <a:endParaRPr lang="ru-RU"/>
        </a:p>
      </dgm:t>
    </dgm:pt>
    <dgm:pt modelId="{514E90AC-F336-4064-AC32-BB0CD54889F3}" type="pres">
      <dgm:prSet presAssocID="{9459E332-6752-49D7-A9FF-D8261C648DBA}" presName="Name0" presStyleCnt="0">
        <dgm:presLayoutVars>
          <dgm:dir/>
          <dgm:resizeHandles val="exact"/>
        </dgm:presLayoutVars>
      </dgm:prSet>
      <dgm:spPr/>
      <dgm:t>
        <a:bodyPr/>
        <a:lstStyle/>
        <a:p>
          <a:endParaRPr lang="ru-RU"/>
        </a:p>
      </dgm:t>
    </dgm:pt>
    <dgm:pt modelId="{BC023E4F-A06C-4480-A3DC-98B2DC45E0AE}" type="pres">
      <dgm:prSet presAssocID="{C8C270D4-5E27-4858-81C3-7897AE4FFF47}" presName="Name5" presStyleLbl="vennNode1" presStyleIdx="0" presStyleCnt="3">
        <dgm:presLayoutVars>
          <dgm:bulletEnabled val="1"/>
        </dgm:presLayoutVars>
      </dgm:prSet>
      <dgm:spPr/>
      <dgm:t>
        <a:bodyPr/>
        <a:lstStyle/>
        <a:p>
          <a:endParaRPr lang="ru-RU"/>
        </a:p>
      </dgm:t>
    </dgm:pt>
    <dgm:pt modelId="{1857576C-F484-4170-990C-7A1432FB46F5}" type="pres">
      <dgm:prSet presAssocID="{BD91DED0-1E32-4C38-BEA7-DD2136FE14A1}" presName="space" presStyleCnt="0"/>
      <dgm:spPr/>
      <dgm:t>
        <a:bodyPr/>
        <a:lstStyle/>
        <a:p>
          <a:endParaRPr lang="ru-RU"/>
        </a:p>
      </dgm:t>
    </dgm:pt>
    <dgm:pt modelId="{F695557A-45B6-40A3-A14E-50098FA3FCDE}" type="pres">
      <dgm:prSet presAssocID="{3A9A079C-6BD5-4FD3-BEEC-02B5597391AC}" presName="Name5" presStyleLbl="vennNode1" presStyleIdx="1" presStyleCnt="3">
        <dgm:presLayoutVars>
          <dgm:bulletEnabled val="1"/>
        </dgm:presLayoutVars>
      </dgm:prSet>
      <dgm:spPr/>
      <dgm:t>
        <a:bodyPr/>
        <a:lstStyle/>
        <a:p>
          <a:endParaRPr lang="ru-RU"/>
        </a:p>
      </dgm:t>
    </dgm:pt>
    <dgm:pt modelId="{2D39DE9C-9575-4CB0-84B3-437E3B11402D}" type="pres">
      <dgm:prSet presAssocID="{535CC83D-88C9-4C7B-8528-AAE65F7329BE}" presName="space" presStyleCnt="0"/>
      <dgm:spPr/>
      <dgm:t>
        <a:bodyPr/>
        <a:lstStyle/>
        <a:p>
          <a:endParaRPr lang="ru-RU"/>
        </a:p>
      </dgm:t>
    </dgm:pt>
    <dgm:pt modelId="{5AF911E6-8264-4316-9C5B-F9D167B4660B}" type="pres">
      <dgm:prSet presAssocID="{151D3341-7658-4F65-BCDD-E965E09700A5}" presName="Name5" presStyleLbl="vennNode1" presStyleIdx="2" presStyleCnt="3">
        <dgm:presLayoutVars>
          <dgm:bulletEnabled val="1"/>
        </dgm:presLayoutVars>
      </dgm:prSet>
      <dgm:spPr/>
      <dgm:t>
        <a:bodyPr/>
        <a:lstStyle/>
        <a:p>
          <a:endParaRPr lang="ru-RU"/>
        </a:p>
      </dgm:t>
    </dgm:pt>
  </dgm:ptLst>
  <dgm:cxnLst>
    <dgm:cxn modelId="{EE139D87-FBB5-4C8A-8F9F-2F91AC33D041}" type="presOf" srcId="{3A9A079C-6BD5-4FD3-BEEC-02B5597391AC}" destId="{F695557A-45B6-40A3-A14E-50098FA3FCDE}" srcOrd="0" destOrd="0" presId="urn:microsoft.com/office/officeart/2005/8/layout/venn3"/>
    <dgm:cxn modelId="{A5F41F74-F299-42ED-8D3D-E9DA89077EFE}" srcId="{9459E332-6752-49D7-A9FF-D8261C648DBA}" destId="{151D3341-7658-4F65-BCDD-E965E09700A5}" srcOrd="2" destOrd="0" parTransId="{F04D9ED1-94F0-4559-A17B-91B943A5F696}" sibTransId="{CA02E762-BEF8-4ACA-AEE6-0ACB7129305A}"/>
    <dgm:cxn modelId="{CC101099-B99F-4B0B-A78A-6094D313AC0D}" type="presOf" srcId="{151D3341-7658-4F65-BCDD-E965E09700A5}" destId="{5AF911E6-8264-4316-9C5B-F9D167B4660B}" srcOrd="0" destOrd="0" presId="urn:microsoft.com/office/officeart/2005/8/layout/venn3"/>
    <dgm:cxn modelId="{2AB37DE3-F5CB-4642-AC5D-9109F9D952BC}" type="presOf" srcId="{C8C270D4-5E27-4858-81C3-7897AE4FFF47}" destId="{BC023E4F-A06C-4480-A3DC-98B2DC45E0AE}" srcOrd="0" destOrd="0" presId="urn:microsoft.com/office/officeart/2005/8/layout/venn3"/>
    <dgm:cxn modelId="{451D73A6-6BD1-4282-8C60-C7A422E3F245}" type="presOf" srcId="{9459E332-6752-49D7-A9FF-D8261C648DBA}" destId="{514E90AC-F336-4064-AC32-BB0CD54889F3}" srcOrd="0" destOrd="0" presId="urn:microsoft.com/office/officeart/2005/8/layout/venn3"/>
    <dgm:cxn modelId="{F6D3AD59-F1C9-49D1-B693-1E9E5A686DE3}" srcId="{9459E332-6752-49D7-A9FF-D8261C648DBA}" destId="{C8C270D4-5E27-4858-81C3-7897AE4FFF47}" srcOrd="0" destOrd="0" parTransId="{F10AC69B-C228-48E6-B9EC-46830901242C}" sibTransId="{BD91DED0-1E32-4C38-BEA7-DD2136FE14A1}"/>
    <dgm:cxn modelId="{7ECF2C1E-63FA-4885-9D38-14342E08CF22}" srcId="{9459E332-6752-49D7-A9FF-D8261C648DBA}" destId="{3A9A079C-6BD5-4FD3-BEEC-02B5597391AC}" srcOrd="1" destOrd="0" parTransId="{90F2B7C8-8F14-4663-A51B-F6755CE0A1CB}" sibTransId="{535CC83D-88C9-4C7B-8528-AAE65F7329BE}"/>
    <dgm:cxn modelId="{4C57DF72-3049-4F9A-A74B-F1A249C21FD0}" type="presParOf" srcId="{514E90AC-F336-4064-AC32-BB0CD54889F3}" destId="{BC023E4F-A06C-4480-A3DC-98B2DC45E0AE}" srcOrd="0" destOrd="0" presId="urn:microsoft.com/office/officeart/2005/8/layout/venn3"/>
    <dgm:cxn modelId="{35FAE08C-F8CD-40A0-B9FB-6C8072EED0C9}" type="presParOf" srcId="{514E90AC-F336-4064-AC32-BB0CD54889F3}" destId="{1857576C-F484-4170-990C-7A1432FB46F5}" srcOrd="1" destOrd="0" presId="urn:microsoft.com/office/officeart/2005/8/layout/venn3"/>
    <dgm:cxn modelId="{19EBA8AE-7DAD-4A50-AD70-B3DB16D8EEAF}" type="presParOf" srcId="{514E90AC-F336-4064-AC32-BB0CD54889F3}" destId="{F695557A-45B6-40A3-A14E-50098FA3FCDE}" srcOrd="2" destOrd="0" presId="urn:microsoft.com/office/officeart/2005/8/layout/venn3"/>
    <dgm:cxn modelId="{03529C88-9A87-48A5-B009-53BA7503FC87}" type="presParOf" srcId="{514E90AC-F336-4064-AC32-BB0CD54889F3}" destId="{2D39DE9C-9575-4CB0-84B3-437E3B11402D}" srcOrd="3" destOrd="0" presId="urn:microsoft.com/office/officeart/2005/8/layout/venn3"/>
    <dgm:cxn modelId="{D91C4172-4C4A-47A4-A149-326C6A9C9BA0}" type="presParOf" srcId="{514E90AC-F336-4064-AC32-BB0CD54889F3}" destId="{5AF911E6-8264-4316-9C5B-F9D167B4660B}" srcOrd="4"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92030A-0B56-4B58-8306-41BCF8E20D8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ru-RU"/>
        </a:p>
      </dgm:t>
    </dgm:pt>
    <dgm:pt modelId="{60263877-9A15-4801-9F58-BAE6BB1BC6B2}">
      <dgm:prSet phldrT="[Текст]" custT="1">
        <dgm:style>
          <a:lnRef idx="1">
            <a:schemeClr val="accent5"/>
          </a:lnRef>
          <a:fillRef idx="2">
            <a:schemeClr val="accent5"/>
          </a:fillRef>
          <a:effectRef idx="1">
            <a:schemeClr val="accent5"/>
          </a:effectRef>
          <a:fontRef idx="minor">
            <a:schemeClr val="dk1"/>
          </a:fontRef>
        </dgm:style>
      </dgm:prSet>
      <dgm:spPr>
        <a:solidFill>
          <a:srgbClr val="92D050"/>
        </a:solidFill>
      </dgm:spPr>
      <dgm:t>
        <a:bodyPr/>
        <a:lstStyle/>
        <a:p>
          <a:r>
            <a:rPr lang="kk-KZ" sz="2000" b="1" dirty="0" smtClean="0">
              <a:solidFill>
                <a:srgbClr val="002060"/>
              </a:solidFill>
              <a:latin typeface="Times New Roman" pitchFamily="18" charset="0"/>
              <a:cs typeface="Times New Roman" pitchFamily="18" charset="0"/>
            </a:rPr>
            <a:t>Әр ойынның тәрбиелік,</a:t>
          </a:r>
        </a:p>
        <a:p>
          <a:r>
            <a:rPr lang="kk-KZ" sz="2000" b="1" dirty="0" smtClean="0">
              <a:solidFill>
                <a:srgbClr val="002060"/>
              </a:solidFill>
              <a:latin typeface="Times New Roman" pitchFamily="18" charset="0"/>
              <a:cs typeface="Times New Roman" pitchFamily="18" charset="0"/>
            </a:rPr>
            <a:t>білімдік, дамытушылық </a:t>
          </a:r>
        </a:p>
        <a:p>
          <a:r>
            <a:rPr lang="kk-KZ" sz="2000" b="1" dirty="0" smtClean="0">
              <a:solidFill>
                <a:srgbClr val="002060"/>
              </a:solidFill>
              <a:latin typeface="Times New Roman" pitchFamily="18" charset="0"/>
              <a:cs typeface="Times New Roman" pitchFamily="18" charset="0"/>
            </a:rPr>
            <a:t>маңызы</a:t>
          </a:r>
          <a:endParaRPr lang="ru-RU" sz="2000" b="1" dirty="0">
            <a:solidFill>
              <a:srgbClr val="002060"/>
            </a:solidFill>
            <a:latin typeface="Times New Roman" pitchFamily="18" charset="0"/>
            <a:cs typeface="Times New Roman" pitchFamily="18" charset="0"/>
          </a:endParaRPr>
        </a:p>
      </dgm:t>
    </dgm:pt>
    <dgm:pt modelId="{414CAB52-AA56-492C-B402-56451D390DE2}" type="parTrans" cxnId="{A0078708-DAC6-475A-829B-9D6BAAB6DFA2}">
      <dgm:prSet/>
      <dgm:spPr/>
      <dgm:t>
        <a:bodyPr/>
        <a:lstStyle/>
        <a:p>
          <a:endParaRPr lang="ru-RU"/>
        </a:p>
      </dgm:t>
    </dgm:pt>
    <dgm:pt modelId="{06D4FC9F-5D82-48C7-A4A9-488BECABF74B}" type="sibTrans" cxnId="{A0078708-DAC6-475A-829B-9D6BAAB6DFA2}">
      <dgm:prSet/>
      <dgm:spPr/>
      <dgm:t>
        <a:bodyPr/>
        <a:lstStyle/>
        <a:p>
          <a:endParaRPr lang="ru-RU"/>
        </a:p>
      </dgm:t>
    </dgm:pt>
    <dgm:pt modelId="{24DA0E66-DEE8-41F5-A0D4-596186D5F392}">
      <dgm:prSet phldrT="[Текст]" custT="1">
        <dgm:style>
          <a:lnRef idx="1">
            <a:schemeClr val="accent5"/>
          </a:lnRef>
          <a:fillRef idx="2">
            <a:schemeClr val="accent5"/>
          </a:fillRef>
          <a:effectRef idx="1">
            <a:schemeClr val="accent5"/>
          </a:effectRef>
          <a:fontRef idx="minor">
            <a:schemeClr val="dk1"/>
          </a:fontRef>
        </dgm:style>
      </dgm:prSet>
      <dgm:spPr>
        <a:solidFill>
          <a:srgbClr val="92D050"/>
        </a:solidFill>
      </dgm:spPr>
      <dgm:t>
        <a:bodyPr/>
        <a:lstStyle/>
        <a:p>
          <a:r>
            <a:rPr lang="kk-KZ" sz="2400" b="1" dirty="0" smtClean="0">
              <a:solidFill>
                <a:srgbClr val="002060"/>
              </a:solidFill>
              <a:latin typeface="Times New Roman" pitchFamily="18" charset="0"/>
              <a:cs typeface="Times New Roman" pitchFamily="18" charset="0"/>
            </a:rPr>
            <a:t>Жас психологиялық </a:t>
          </a:r>
        </a:p>
        <a:p>
          <a:r>
            <a:rPr lang="kk-KZ" sz="2400" b="1" dirty="0" smtClean="0">
              <a:solidFill>
                <a:srgbClr val="002060"/>
              </a:solidFill>
              <a:latin typeface="Times New Roman" pitchFamily="18" charset="0"/>
              <a:cs typeface="Times New Roman" pitchFamily="18" charset="0"/>
            </a:rPr>
            <a:t>ерекшілігі</a:t>
          </a:r>
          <a:endParaRPr lang="ru-RU" sz="2400" b="1" dirty="0">
            <a:solidFill>
              <a:srgbClr val="002060"/>
            </a:solidFill>
            <a:latin typeface="Times New Roman" pitchFamily="18" charset="0"/>
            <a:cs typeface="Times New Roman" pitchFamily="18" charset="0"/>
          </a:endParaRPr>
        </a:p>
      </dgm:t>
    </dgm:pt>
    <dgm:pt modelId="{BB37EDD7-1673-4E4C-A58A-FEB099A2CC82}" type="parTrans" cxnId="{847727CD-C08F-44EA-99CD-20D3D7D83684}">
      <dgm:prSet/>
      <dgm:spPr/>
      <dgm:t>
        <a:bodyPr/>
        <a:lstStyle/>
        <a:p>
          <a:endParaRPr lang="ru-RU"/>
        </a:p>
      </dgm:t>
    </dgm:pt>
    <dgm:pt modelId="{E10D3308-939C-47B0-A28A-BB923FD05873}" type="sibTrans" cxnId="{847727CD-C08F-44EA-99CD-20D3D7D83684}">
      <dgm:prSet/>
      <dgm:spPr/>
      <dgm:t>
        <a:bodyPr/>
        <a:lstStyle/>
        <a:p>
          <a:endParaRPr lang="ru-RU"/>
        </a:p>
      </dgm:t>
    </dgm:pt>
    <dgm:pt modelId="{76CBBF92-7FC8-4F77-9EEB-AE6F6929D4EA}">
      <dgm:prSet phldrT="[Текст]" custT="1">
        <dgm:style>
          <a:lnRef idx="1">
            <a:schemeClr val="accent5"/>
          </a:lnRef>
          <a:fillRef idx="2">
            <a:schemeClr val="accent5"/>
          </a:fillRef>
          <a:effectRef idx="1">
            <a:schemeClr val="accent5"/>
          </a:effectRef>
          <a:fontRef idx="minor">
            <a:schemeClr val="dk1"/>
          </a:fontRef>
        </dgm:style>
      </dgm:prSet>
      <dgm:spPr>
        <a:solidFill>
          <a:srgbClr val="92D050"/>
        </a:solidFill>
      </dgm:spPr>
      <dgm:t>
        <a:bodyPr/>
        <a:lstStyle/>
        <a:p>
          <a:r>
            <a:rPr lang="kk-KZ" sz="2400" b="1" dirty="0" smtClean="0">
              <a:solidFill>
                <a:srgbClr val="002060"/>
              </a:solidFill>
              <a:latin typeface="Times New Roman" pitchFamily="18" charset="0"/>
              <a:cs typeface="Times New Roman" pitchFamily="18" charset="0"/>
            </a:rPr>
            <a:t>Қауіпсіздік</a:t>
          </a:r>
        </a:p>
        <a:p>
          <a:r>
            <a:rPr lang="kk-KZ" sz="2400" b="1" dirty="0" smtClean="0">
              <a:solidFill>
                <a:srgbClr val="002060"/>
              </a:solidFill>
              <a:latin typeface="Times New Roman" pitchFamily="18" charset="0"/>
              <a:cs typeface="Times New Roman" pitchFamily="18" charset="0"/>
            </a:rPr>
            <a:t> техникасы</a:t>
          </a:r>
          <a:endParaRPr lang="ru-RU" sz="2400" b="1" dirty="0">
            <a:solidFill>
              <a:srgbClr val="002060"/>
            </a:solidFill>
            <a:latin typeface="Times New Roman" pitchFamily="18" charset="0"/>
            <a:cs typeface="Times New Roman" pitchFamily="18" charset="0"/>
          </a:endParaRPr>
        </a:p>
      </dgm:t>
    </dgm:pt>
    <dgm:pt modelId="{1255DA41-C999-4FE4-9DCF-DD3A9201771C}" type="parTrans" cxnId="{106A36D7-B7DE-4E22-92B9-57DF644CDA75}">
      <dgm:prSet/>
      <dgm:spPr/>
      <dgm:t>
        <a:bodyPr/>
        <a:lstStyle/>
        <a:p>
          <a:endParaRPr lang="ru-RU"/>
        </a:p>
      </dgm:t>
    </dgm:pt>
    <dgm:pt modelId="{2C0B0BDA-B138-46AE-BB5F-3F25D5477A2C}" type="sibTrans" cxnId="{106A36D7-B7DE-4E22-92B9-57DF644CDA75}">
      <dgm:prSet/>
      <dgm:spPr/>
      <dgm:t>
        <a:bodyPr/>
        <a:lstStyle/>
        <a:p>
          <a:endParaRPr lang="ru-RU"/>
        </a:p>
      </dgm:t>
    </dgm:pt>
    <dgm:pt modelId="{365811C9-5B0D-4E4E-97E8-C29F11B18E49}">
      <dgm:prSet phldrT="[Текст]" custT="1">
        <dgm:style>
          <a:lnRef idx="1">
            <a:schemeClr val="accent5"/>
          </a:lnRef>
          <a:fillRef idx="2">
            <a:schemeClr val="accent5"/>
          </a:fillRef>
          <a:effectRef idx="1">
            <a:schemeClr val="accent5"/>
          </a:effectRef>
          <a:fontRef idx="minor">
            <a:schemeClr val="dk1"/>
          </a:fontRef>
        </dgm:style>
      </dgm:prSet>
      <dgm:spPr>
        <a:solidFill>
          <a:srgbClr val="92D050"/>
        </a:solidFill>
      </dgm:spPr>
      <dgm:t>
        <a:bodyPr/>
        <a:lstStyle/>
        <a:p>
          <a:r>
            <a:rPr lang="kk-KZ" sz="2400" b="1" dirty="0" smtClean="0">
              <a:solidFill>
                <a:srgbClr val="002060"/>
              </a:solidFill>
              <a:latin typeface="Times New Roman" pitchFamily="18" charset="0"/>
              <a:cs typeface="Times New Roman" pitchFamily="18" charset="0"/>
            </a:rPr>
            <a:t>Эстетикалық </a:t>
          </a:r>
        </a:p>
        <a:p>
          <a:r>
            <a:rPr lang="kk-KZ" sz="2400" b="1" dirty="0" smtClean="0">
              <a:solidFill>
                <a:srgbClr val="002060"/>
              </a:solidFill>
              <a:latin typeface="Times New Roman" pitchFamily="18" charset="0"/>
              <a:cs typeface="Times New Roman" pitchFamily="18" charset="0"/>
            </a:rPr>
            <a:t>талап</a:t>
          </a:r>
          <a:endParaRPr lang="ru-RU" sz="2400" b="1" dirty="0">
            <a:solidFill>
              <a:srgbClr val="002060"/>
            </a:solidFill>
            <a:latin typeface="Times New Roman" pitchFamily="18" charset="0"/>
            <a:cs typeface="Times New Roman" pitchFamily="18" charset="0"/>
          </a:endParaRPr>
        </a:p>
      </dgm:t>
    </dgm:pt>
    <dgm:pt modelId="{3473E069-7E08-441E-AFFC-A78A12C4193D}" type="parTrans" cxnId="{10D39F2A-FF38-4EAB-95EA-7932A943DA0B}">
      <dgm:prSet/>
      <dgm:spPr/>
      <dgm:t>
        <a:bodyPr/>
        <a:lstStyle/>
        <a:p>
          <a:endParaRPr lang="ru-RU"/>
        </a:p>
      </dgm:t>
    </dgm:pt>
    <dgm:pt modelId="{43634C6C-9095-4271-AED8-4B7D5CBD8982}" type="sibTrans" cxnId="{10D39F2A-FF38-4EAB-95EA-7932A943DA0B}">
      <dgm:prSet/>
      <dgm:spPr/>
      <dgm:t>
        <a:bodyPr/>
        <a:lstStyle/>
        <a:p>
          <a:endParaRPr lang="ru-RU"/>
        </a:p>
      </dgm:t>
    </dgm:pt>
    <dgm:pt modelId="{3D145078-E5E4-4265-B8F3-C592A8F496E8}" type="pres">
      <dgm:prSet presAssocID="{6592030A-0B56-4B58-8306-41BCF8E20D84}" presName="Name0" presStyleCnt="0">
        <dgm:presLayoutVars>
          <dgm:dir/>
          <dgm:resizeHandles val="exact"/>
        </dgm:presLayoutVars>
      </dgm:prSet>
      <dgm:spPr/>
      <dgm:t>
        <a:bodyPr/>
        <a:lstStyle/>
        <a:p>
          <a:endParaRPr lang="ru-RU"/>
        </a:p>
      </dgm:t>
    </dgm:pt>
    <dgm:pt modelId="{18188679-B2E3-4ACF-BA54-E828C42ADD65}" type="pres">
      <dgm:prSet presAssocID="{6592030A-0B56-4B58-8306-41BCF8E20D84}" presName="cycle" presStyleCnt="0"/>
      <dgm:spPr/>
    </dgm:pt>
    <dgm:pt modelId="{FF0C5419-D15B-495A-B9E5-237830D5B446}" type="pres">
      <dgm:prSet presAssocID="{60263877-9A15-4801-9F58-BAE6BB1BC6B2}" presName="nodeFirstNode" presStyleLbl="node1" presStyleIdx="0" presStyleCnt="4" custScaleX="154486" custRadScaleRad="202228" custRadScaleInc="-74673">
        <dgm:presLayoutVars>
          <dgm:bulletEnabled val="1"/>
        </dgm:presLayoutVars>
      </dgm:prSet>
      <dgm:spPr/>
      <dgm:t>
        <a:bodyPr/>
        <a:lstStyle/>
        <a:p>
          <a:endParaRPr lang="ru-RU"/>
        </a:p>
      </dgm:t>
    </dgm:pt>
    <dgm:pt modelId="{44E5F4A8-20CE-4828-9DD8-D56BEE1CEF32}" type="pres">
      <dgm:prSet presAssocID="{06D4FC9F-5D82-48C7-A4A9-488BECABF74B}" presName="sibTransFirstNode" presStyleLbl="bgShp" presStyleIdx="0" presStyleCnt="1" custFlipHor="1" custScaleX="113463" custScaleY="89503" custLinFactNeighborX="20695" custLinFactNeighborY="28763"/>
      <dgm:spPr/>
      <dgm:t>
        <a:bodyPr/>
        <a:lstStyle/>
        <a:p>
          <a:endParaRPr lang="ru-RU"/>
        </a:p>
      </dgm:t>
    </dgm:pt>
    <dgm:pt modelId="{BC9FFD44-EFAD-43A6-BF02-363D04983A21}" type="pres">
      <dgm:prSet presAssocID="{24DA0E66-DEE8-41F5-A0D4-596186D5F392}" presName="nodeFollowingNodes" presStyleLbl="node1" presStyleIdx="1" presStyleCnt="4" custScaleX="123020" custRadScaleRad="46655" custRadScaleInc="-132578">
        <dgm:presLayoutVars>
          <dgm:bulletEnabled val="1"/>
        </dgm:presLayoutVars>
      </dgm:prSet>
      <dgm:spPr/>
      <dgm:t>
        <a:bodyPr/>
        <a:lstStyle/>
        <a:p>
          <a:endParaRPr lang="ru-RU"/>
        </a:p>
      </dgm:t>
    </dgm:pt>
    <dgm:pt modelId="{74068BBE-FC77-4311-941E-0FD8FBEDA1EE}" type="pres">
      <dgm:prSet presAssocID="{76CBBF92-7FC8-4F77-9EEB-AE6F6929D4EA}" presName="nodeFollowingNodes" presStyleLbl="node1" presStyleIdx="2" presStyleCnt="4" custScaleX="92956" custRadScaleRad="136292" custRadScaleInc="-109339">
        <dgm:presLayoutVars>
          <dgm:bulletEnabled val="1"/>
        </dgm:presLayoutVars>
      </dgm:prSet>
      <dgm:spPr/>
      <dgm:t>
        <a:bodyPr/>
        <a:lstStyle/>
        <a:p>
          <a:endParaRPr lang="ru-RU"/>
        </a:p>
      </dgm:t>
    </dgm:pt>
    <dgm:pt modelId="{06FDFC6E-D8E9-450A-A233-2E831640FF6C}" type="pres">
      <dgm:prSet presAssocID="{365811C9-5B0D-4E4E-97E8-C29F11B18E49}" presName="nodeFollowingNodes" presStyleLbl="node1" presStyleIdx="3" presStyleCnt="4" custScaleX="97209" custRadScaleRad="250586" custRadScaleInc="-210538">
        <dgm:presLayoutVars>
          <dgm:bulletEnabled val="1"/>
        </dgm:presLayoutVars>
      </dgm:prSet>
      <dgm:spPr/>
      <dgm:t>
        <a:bodyPr/>
        <a:lstStyle/>
        <a:p>
          <a:endParaRPr lang="ru-RU"/>
        </a:p>
      </dgm:t>
    </dgm:pt>
  </dgm:ptLst>
  <dgm:cxnLst>
    <dgm:cxn modelId="{5AE93E48-EFB4-42B5-95C2-3A225A93F482}" type="presOf" srcId="{6592030A-0B56-4B58-8306-41BCF8E20D84}" destId="{3D145078-E5E4-4265-B8F3-C592A8F496E8}" srcOrd="0" destOrd="0" presId="urn:microsoft.com/office/officeart/2005/8/layout/cycle3"/>
    <dgm:cxn modelId="{A86F1753-2536-40CA-BCF4-D479CD3FC856}" type="presOf" srcId="{24DA0E66-DEE8-41F5-A0D4-596186D5F392}" destId="{BC9FFD44-EFAD-43A6-BF02-363D04983A21}" srcOrd="0" destOrd="0" presId="urn:microsoft.com/office/officeart/2005/8/layout/cycle3"/>
    <dgm:cxn modelId="{4C2CF8C5-4BCD-41B9-8539-32B81330345B}" type="presOf" srcId="{06D4FC9F-5D82-48C7-A4A9-488BECABF74B}" destId="{44E5F4A8-20CE-4828-9DD8-D56BEE1CEF32}" srcOrd="0" destOrd="0" presId="urn:microsoft.com/office/officeart/2005/8/layout/cycle3"/>
    <dgm:cxn modelId="{433851A8-DF41-4CD6-BCEE-DE267D7A0D57}" type="presOf" srcId="{365811C9-5B0D-4E4E-97E8-C29F11B18E49}" destId="{06FDFC6E-D8E9-450A-A233-2E831640FF6C}" srcOrd="0" destOrd="0" presId="urn:microsoft.com/office/officeart/2005/8/layout/cycle3"/>
    <dgm:cxn modelId="{DC2A574F-DA40-45D4-B35D-8A9E0FCAC211}" type="presOf" srcId="{76CBBF92-7FC8-4F77-9EEB-AE6F6929D4EA}" destId="{74068BBE-FC77-4311-941E-0FD8FBEDA1EE}" srcOrd="0" destOrd="0" presId="urn:microsoft.com/office/officeart/2005/8/layout/cycle3"/>
    <dgm:cxn modelId="{A0078708-DAC6-475A-829B-9D6BAAB6DFA2}" srcId="{6592030A-0B56-4B58-8306-41BCF8E20D84}" destId="{60263877-9A15-4801-9F58-BAE6BB1BC6B2}" srcOrd="0" destOrd="0" parTransId="{414CAB52-AA56-492C-B402-56451D390DE2}" sibTransId="{06D4FC9F-5D82-48C7-A4A9-488BECABF74B}"/>
    <dgm:cxn modelId="{847727CD-C08F-44EA-99CD-20D3D7D83684}" srcId="{6592030A-0B56-4B58-8306-41BCF8E20D84}" destId="{24DA0E66-DEE8-41F5-A0D4-596186D5F392}" srcOrd="1" destOrd="0" parTransId="{BB37EDD7-1673-4E4C-A58A-FEB099A2CC82}" sibTransId="{E10D3308-939C-47B0-A28A-BB923FD05873}"/>
    <dgm:cxn modelId="{74BF3300-CFB9-420E-B46B-03511E740190}" type="presOf" srcId="{60263877-9A15-4801-9F58-BAE6BB1BC6B2}" destId="{FF0C5419-D15B-495A-B9E5-237830D5B446}" srcOrd="0" destOrd="0" presId="urn:microsoft.com/office/officeart/2005/8/layout/cycle3"/>
    <dgm:cxn modelId="{106A36D7-B7DE-4E22-92B9-57DF644CDA75}" srcId="{6592030A-0B56-4B58-8306-41BCF8E20D84}" destId="{76CBBF92-7FC8-4F77-9EEB-AE6F6929D4EA}" srcOrd="2" destOrd="0" parTransId="{1255DA41-C999-4FE4-9DCF-DD3A9201771C}" sibTransId="{2C0B0BDA-B138-46AE-BB5F-3F25D5477A2C}"/>
    <dgm:cxn modelId="{10D39F2A-FF38-4EAB-95EA-7932A943DA0B}" srcId="{6592030A-0B56-4B58-8306-41BCF8E20D84}" destId="{365811C9-5B0D-4E4E-97E8-C29F11B18E49}" srcOrd="3" destOrd="0" parTransId="{3473E069-7E08-441E-AFFC-A78A12C4193D}" sibTransId="{43634C6C-9095-4271-AED8-4B7D5CBD8982}"/>
    <dgm:cxn modelId="{A51FB9A4-065F-4D9F-ADEE-73DA4ACE4871}" type="presParOf" srcId="{3D145078-E5E4-4265-B8F3-C592A8F496E8}" destId="{18188679-B2E3-4ACF-BA54-E828C42ADD65}" srcOrd="0" destOrd="0" presId="urn:microsoft.com/office/officeart/2005/8/layout/cycle3"/>
    <dgm:cxn modelId="{2E868A19-984B-4327-A151-2BB41407DA6C}" type="presParOf" srcId="{18188679-B2E3-4ACF-BA54-E828C42ADD65}" destId="{FF0C5419-D15B-495A-B9E5-237830D5B446}" srcOrd="0" destOrd="0" presId="urn:microsoft.com/office/officeart/2005/8/layout/cycle3"/>
    <dgm:cxn modelId="{D9F108EB-EE7B-4ED7-9837-760E385DE967}" type="presParOf" srcId="{18188679-B2E3-4ACF-BA54-E828C42ADD65}" destId="{44E5F4A8-20CE-4828-9DD8-D56BEE1CEF32}" srcOrd="1" destOrd="0" presId="urn:microsoft.com/office/officeart/2005/8/layout/cycle3"/>
    <dgm:cxn modelId="{3F1D4B33-1623-41A2-90C0-4CDB9AB05BA1}" type="presParOf" srcId="{18188679-B2E3-4ACF-BA54-E828C42ADD65}" destId="{BC9FFD44-EFAD-43A6-BF02-363D04983A21}" srcOrd="2" destOrd="0" presId="urn:microsoft.com/office/officeart/2005/8/layout/cycle3"/>
    <dgm:cxn modelId="{A1F2AB85-0E87-4F62-872A-C78CD3F7DFE6}" type="presParOf" srcId="{18188679-B2E3-4ACF-BA54-E828C42ADD65}" destId="{74068BBE-FC77-4311-941E-0FD8FBEDA1EE}" srcOrd="3" destOrd="0" presId="urn:microsoft.com/office/officeart/2005/8/layout/cycle3"/>
    <dgm:cxn modelId="{CB2B0ABF-0A24-455A-A7AF-C472C99D9DB7}" type="presParOf" srcId="{18188679-B2E3-4ACF-BA54-E828C42ADD65}" destId="{06FDFC6E-D8E9-450A-A233-2E831640FF6C}" srcOrd="4" destOrd="0" presId="urn:microsoft.com/office/officeart/2005/8/layout/cycle3"/>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023E4F-A06C-4480-A3DC-98B2DC45E0AE}">
      <dsp:nvSpPr>
        <dsp:cNvPr id="0" name=""/>
        <dsp:cNvSpPr/>
      </dsp:nvSpPr>
      <dsp:spPr>
        <a:xfrm>
          <a:off x="3390" y="875045"/>
          <a:ext cx="2964816" cy="2964816"/>
        </a:xfrm>
        <a:prstGeom prst="ellipse">
          <a:avLst/>
        </a:prstGeom>
        <a:solidFill>
          <a:schemeClr val="accent5">
            <a:shade val="80000"/>
            <a:alpha val="50000"/>
            <a:hueOff val="0"/>
            <a:satOff val="0"/>
            <a:lumOff val="0"/>
            <a:alphaOff val="0"/>
          </a:schemeClr>
        </a:solidFill>
        <a:ln w="25400" cap="flat" cmpd="sng" algn="ctr">
          <a:solidFill>
            <a:srgbClr val="B15FAB"/>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3164" tIns="20320" rIns="163164" bIns="20320" numCol="1" spcCol="1270" anchor="ctr" anchorCtr="0">
          <a:noAutofit/>
        </a:bodyPr>
        <a:lstStyle/>
        <a:p>
          <a:pPr lvl="0" algn="ctr" defTabSz="711200" rtl="0">
            <a:lnSpc>
              <a:spcPct val="90000"/>
            </a:lnSpc>
            <a:spcBef>
              <a:spcPct val="0"/>
            </a:spcBef>
            <a:spcAft>
              <a:spcPct val="35000"/>
            </a:spcAft>
          </a:pPr>
          <a:r>
            <a:rPr lang="kk-KZ" sz="1600" b="1" i="1" kern="1200" dirty="0" smtClean="0">
              <a:solidFill>
                <a:srgbClr val="002060"/>
              </a:solidFill>
              <a:latin typeface="Times New Roman" pitchFamily="18" charset="0"/>
              <a:cs typeface="Times New Roman" pitchFamily="18" charset="0"/>
            </a:rPr>
            <a:t>Ойын сабақтың басында – өткен сабақты еске түсіреді. (Проблемалық ахуал жасау)</a:t>
          </a:r>
          <a:endParaRPr lang="ru-RU" sz="1600" b="1" i="1" kern="1200" dirty="0">
            <a:solidFill>
              <a:srgbClr val="002060"/>
            </a:solidFill>
            <a:latin typeface="Times New Roman" pitchFamily="18" charset="0"/>
            <a:cs typeface="Times New Roman" pitchFamily="18" charset="0"/>
          </a:endParaRPr>
        </a:p>
      </dsp:txBody>
      <dsp:txXfrm>
        <a:off x="3390" y="875045"/>
        <a:ext cx="2964816" cy="2964816"/>
      </dsp:txXfrm>
    </dsp:sp>
    <dsp:sp modelId="{F695557A-45B6-40A3-A14E-50098FA3FCDE}">
      <dsp:nvSpPr>
        <dsp:cNvPr id="0" name=""/>
        <dsp:cNvSpPr/>
      </dsp:nvSpPr>
      <dsp:spPr>
        <a:xfrm>
          <a:off x="2375243" y="875045"/>
          <a:ext cx="2964816" cy="2964816"/>
        </a:xfrm>
        <a:prstGeom prst="ellipse">
          <a:avLst/>
        </a:prstGeom>
        <a:solidFill>
          <a:schemeClr val="accent5">
            <a:shade val="80000"/>
            <a:alpha val="50000"/>
            <a:hueOff val="-16"/>
            <a:satOff val="3194"/>
            <a:lumOff val="2620"/>
            <a:alphaOff val="-15000"/>
          </a:schemeClr>
        </a:solidFill>
        <a:ln w="25400" cap="flat" cmpd="sng" algn="ctr">
          <a:solidFill>
            <a:srgbClr val="9933FF"/>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3164" tIns="20320" rIns="163164" bIns="20320" numCol="1" spcCol="1270" anchor="ctr" anchorCtr="0">
          <a:noAutofit/>
        </a:bodyPr>
        <a:lstStyle/>
        <a:p>
          <a:pPr lvl="0" algn="ctr" defTabSz="711200" rtl="0">
            <a:lnSpc>
              <a:spcPct val="90000"/>
            </a:lnSpc>
            <a:spcBef>
              <a:spcPct val="0"/>
            </a:spcBef>
            <a:spcAft>
              <a:spcPct val="35000"/>
            </a:spcAft>
          </a:pPr>
          <a:r>
            <a:rPr lang="kk-KZ" sz="1600" b="1" kern="1200" dirty="0" smtClean="0">
              <a:solidFill>
                <a:srgbClr val="002060"/>
              </a:solidFill>
              <a:latin typeface="Times New Roman" pitchFamily="18" charset="0"/>
              <a:cs typeface="Times New Roman" pitchFamily="18" charset="0"/>
            </a:rPr>
            <a:t>Сабақтың ортасында – көңіл-күйін сергітеді, ерік-жігерін дамытады, сабаққа ынтасын арттырады. (Ойын барысы)</a:t>
          </a:r>
          <a:endParaRPr lang="ru-RU" sz="1600" b="1" kern="1200" dirty="0">
            <a:solidFill>
              <a:srgbClr val="002060"/>
            </a:solidFill>
            <a:latin typeface="Times New Roman" pitchFamily="18" charset="0"/>
            <a:cs typeface="Times New Roman" pitchFamily="18" charset="0"/>
          </a:endParaRPr>
        </a:p>
      </dsp:txBody>
      <dsp:txXfrm>
        <a:off x="2375243" y="875045"/>
        <a:ext cx="2964816" cy="2964816"/>
      </dsp:txXfrm>
    </dsp:sp>
    <dsp:sp modelId="{5AF911E6-8264-4316-9C5B-F9D167B4660B}">
      <dsp:nvSpPr>
        <dsp:cNvPr id="0" name=""/>
        <dsp:cNvSpPr/>
      </dsp:nvSpPr>
      <dsp:spPr>
        <a:xfrm>
          <a:off x="4747096" y="875045"/>
          <a:ext cx="2964816" cy="2964816"/>
        </a:xfrm>
        <a:prstGeom prst="ellipse">
          <a:avLst/>
        </a:prstGeom>
        <a:solidFill>
          <a:schemeClr val="accent5">
            <a:shade val="80000"/>
            <a:alpha val="50000"/>
            <a:hueOff val="-32"/>
            <a:satOff val="6389"/>
            <a:lumOff val="5240"/>
            <a:alphaOff val="-30000"/>
          </a:schemeClr>
        </a:solidFill>
        <a:ln w="25400" cap="flat" cmpd="sng" algn="ctr">
          <a:solidFill>
            <a:srgbClr val="B15FAB"/>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3164" tIns="20320" rIns="163164" bIns="20320" numCol="1" spcCol="1270" anchor="ctr" anchorCtr="0">
          <a:noAutofit/>
        </a:bodyPr>
        <a:lstStyle/>
        <a:p>
          <a:pPr lvl="0" algn="ctr" defTabSz="711200" rtl="0">
            <a:lnSpc>
              <a:spcPct val="90000"/>
            </a:lnSpc>
            <a:spcBef>
              <a:spcPct val="0"/>
            </a:spcBef>
            <a:spcAft>
              <a:spcPct val="35000"/>
            </a:spcAft>
          </a:pPr>
          <a:r>
            <a:rPr lang="kk-KZ" sz="1600" b="1" kern="1200" dirty="0" smtClean="0">
              <a:solidFill>
                <a:srgbClr val="002060"/>
              </a:solidFill>
              <a:latin typeface="Times New Roman" pitchFamily="18" charset="0"/>
              <a:cs typeface="Times New Roman" pitchFamily="18" charset="0"/>
            </a:rPr>
            <a:t>Сабақтың соңында – тақырыпты бекіту, сабақта алған білімді жинақтау мақсатын көздейді.(Ойын нәтижелерін қорытындылау)</a:t>
          </a:r>
          <a:endParaRPr lang="kk-KZ" sz="1600" b="1" kern="1200" dirty="0">
            <a:solidFill>
              <a:srgbClr val="002060"/>
            </a:solidFill>
            <a:latin typeface="Times New Roman" pitchFamily="18" charset="0"/>
            <a:cs typeface="Times New Roman" pitchFamily="18" charset="0"/>
          </a:endParaRPr>
        </a:p>
      </dsp:txBody>
      <dsp:txXfrm>
        <a:off x="4747096" y="875045"/>
        <a:ext cx="2964816" cy="296481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E5F4A8-20CE-4828-9DD8-D56BEE1CEF32}">
      <dsp:nvSpPr>
        <dsp:cNvPr id="0" name=""/>
        <dsp:cNvSpPr/>
      </dsp:nvSpPr>
      <dsp:spPr>
        <a:xfrm flipH="1">
          <a:off x="532019" y="-47853"/>
          <a:ext cx="4559350" cy="3596551"/>
        </a:xfrm>
        <a:prstGeom prst="leftCircularArrow">
          <a:avLst>
            <a:gd name="adj1" fmla="val 4199"/>
            <a:gd name="adj2" fmla="val 242899"/>
            <a:gd name="adj3" fmla="val 10213326"/>
            <a:gd name="adj4" fmla="val -1375099"/>
            <a:gd name="adj5" fmla="val 436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0C5419-D15B-495A-B9E5-237830D5B446}">
      <dsp:nvSpPr>
        <dsp:cNvPr id="0" name=""/>
        <dsp:cNvSpPr/>
      </dsp:nvSpPr>
      <dsp:spPr>
        <a:xfrm>
          <a:off x="142880" y="0"/>
          <a:ext cx="3674430" cy="1189243"/>
        </a:xfrm>
        <a:prstGeom prst="roundRect">
          <a:avLst/>
        </a:prstGeom>
        <a:solidFill>
          <a:srgbClr val="92D050"/>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solidFill>
                <a:srgbClr val="002060"/>
              </a:solidFill>
              <a:latin typeface="Times New Roman" pitchFamily="18" charset="0"/>
              <a:cs typeface="Times New Roman" pitchFamily="18" charset="0"/>
            </a:rPr>
            <a:t>Әр ойынның тәрбиелік,</a:t>
          </a:r>
        </a:p>
        <a:p>
          <a:pPr lvl="0" algn="ctr" defTabSz="889000">
            <a:lnSpc>
              <a:spcPct val="90000"/>
            </a:lnSpc>
            <a:spcBef>
              <a:spcPct val="0"/>
            </a:spcBef>
            <a:spcAft>
              <a:spcPct val="35000"/>
            </a:spcAft>
          </a:pPr>
          <a:r>
            <a:rPr lang="kk-KZ" sz="2000" b="1" kern="1200" dirty="0" smtClean="0">
              <a:solidFill>
                <a:srgbClr val="002060"/>
              </a:solidFill>
              <a:latin typeface="Times New Roman" pitchFamily="18" charset="0"/>
              <a:cs typeface="Times New Roman" pitchFamily="18" charset="0"/>
            </a:rPr>
            <a:t>білімдік, дамытушылық </a:t>
          </a:r>
        </a:p>
        <a:p>
          <a:pPr lvl="0" algn="ctr" defTabSz="889000">
            <a:lnSpc>
              <a:spcPct val="90000"/>
            </a:lnSpc>
            <a:spcBef>
              <a:spcPct val="0"/>
            </a:spcBef>
            <a:spcAft>
              <a:spcPct val="35000"/>
            </a:spcAft>
          </a:pPr>
          <a:r>
            <a:rPr lang="kk-KZ" sz="2000" b="1" kern="1200" dirty="0" smtClean="0">
              <a:solidFill>
                <a:srgbClr val="002060"/>
              </a:solidFill>
              <a:latin typeface="Times New Roman" pitchFamily="18" charset="0"/>
              <a:cs typeface="Times New Roman" pitchFamily="18" charset="0"/>
            </a:rPr>
            <a:t>маңызы</a:t>
          </a:r>
          <a:endParaRPr lang="ru-RU" sz="2000" b="1" kern="1200" dirty="0">
            <a:solidFill>
              <a:srgbClr val="002060"/>
            </a:solidFill>
            <a:latin typeface="Times New Roman" pitchFamily="18" charset="0"/>
            <a:cs typeface="Times New Roman" pitchFamily="18" charset="0"/>
          </a:endParaRPr>
        </a:p>
      </dsp:txBody>
      <dsp:txXfrm>
        <a:off x="142880" y="0"/>
        <a:ext cx="3674430" cy="1189243"/>
      </dsp:txXfrm>
    </dsp:sp>
    <dsp:sp modelId="{BC9FFD44-EFAD-43A6-BF02-363D04983A21}">
      <dsp:nvSpPr>
        <dsp:cNvPr id="0" name=""/>
        <dsp:cNvSpPr/>
      </dsp:nvSpPr>
      <dsp:spPr>
        <a:xfrm>
          <a:off x="2576501" y="695720"/>
          <a:ext cx="2926015" cy="1189243"/>
        </a:xfrm>
        <a:prstGeom prst="roundRect">
          <a:avLst/>
        </a:prstGeom>
        <a:solidFill>
          <a:srgbClr val="92D050"/>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b="1" kern="1200" dirty="0" smtClean="0">
              <a:solidFill>
                <a:srgbClr val="002060"/>
              </a:solidFill>
              <a:latin typeface="Times New Roman" pitchFamily="18" charset="0"/>
              <a:cs typeface="Times New Roman" pitchFamily="18" charset="0"/>
            </a:rPr>
            <a:t>Жас психологиялық </a:t>
          </a:r>
        </a:p>
        <a:p>
          <a:pPr lvl="0" algn="ctr" defTabSz="1066800">
            <a:lnSpc>
              <a:spcPct val="90000"/>
            </a:lnSpc>
            <a:spcBef>
              <a:spcPct val="0"/>
            </a:spcBef>
            <a:spcAft>
              <a:spcPct val="35000"/>
            </a:spcAft>
          </a:pPr>
          <a:r>
            <a:rPr lang="kk-KZ" sz="2400" b="1" kern="1200" dirty="0" smtClean="0">
              <a:solidFill>
                <a:srgbClr val="002060"/>
              </a:solidFill>
              <a:latin typeface="Times New Roman" pitchFamily="18" charset="0"/>
              <a:cs typeface="Times New Roman" pitchFamily="18" charset="0"/>
            </a:rPr>
            <a:t>ерекшілігі</a:t>
          </a:r>
          <a:endParaRPr lang="ru-RU" sz="2400" b="1" kern="1200" dirty="0">
            <a:solidFill>
              <a:srgbClr val="002060"/>
            </a:solidFill>
            <a:latin typeface="Times New Roman" pitchFamily="18" charset="0"/>
            <a:cs typeface="Times New Roman" pitchFamily="18" charset="0"/>
          </a:endParaRPr>
        </a:p>
      </dsp:txBody>
      <dsp:txXfrm>
        <a:off x="2576501" y="695720"/>
        <a:ext cx="2926015" cy="1189243"/>
      </dsp:txXfrm>
    </dsp:sp>
    <dsp:sp modelId="{74068BBE-FC77-4311-941E-0FD8FBEDA1EE}">
      <dsp:nvSpPr>
        <dsp:cNvPr id="0" name=""/>
        <dsp:cNvSpPr/>
      </dsp:nvSpPr>
      <dsp:spPr>
        <a:xfrm>
          <a:off x="4726319" y="1644356"/>
          <a:ext cx="2210947" cy="1189243"/>
        </a:xfrm>
        <a:prstGeom prst="roundRect">
          <a:avLst/>
        </a:prstGeom>
        <a:solidFill>
          <a:srgbClr val="92D050"/>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b="1" kern="1200" dirty="0" smtClean="0">
              <a:solidFill>
                <a:srgbClr val="002060"/>
              </a:solidFill>
              <a:latin typeface="Times New Roman" pitchFamily="18" charset="0"/>
              <a:cs typeface="Times New Roman" pitchFamily="18" charset="0"/>
            </a:rPr>
            <a:t>Қауіпсіздік</a:t>
          </a:r>
        </a:p>
        <a:p>
          <a:pPr lvl="0" algn="ctr" defTabSz="1066800">
            <a:lnSpc>
              <a:spcPct val="90000"/>
            </a:lnSpc>
            <a:spcBef>
              <a:spcPct val="0"/>
            </a:spcBef>
            <a:spcAft>
              <a:spcPct val="35000"/>
            </a:spcAft>
          </a:pPr>
          <a:r>
            <a:rPr lang="kk-KZ" sz="2400" b="1" kern="1200" dirty="0" smtClean="0">
              <a:solidFill>
                <a:srgbClr val="002060"/>
              </a:solidFill>
              <a:latin typeface="Times New Roman" pitchFamily="18" charset="0"/>
              <a:cs typeface="Times New Roman" pitchFamily="18" charset="0"/>
            </a:rPr>
            <a:t> техникасы</a:t>
          </a:r>
          <a:endParaRPr lang="ru-RU" sz="2400" b="1" kern="1200" dirty="0">
            <a:solidFill>
              <a:srgbClr val="002060"/>
            </a:solidFill>
            <a:latin typeface="Times New Roman" pitchFamily="18" charset="0"/>
            <a:cs typeface="Times New Roman" pitchFamily="18" charset="0"/>
          </a:endParaRPr>
        </a:p>
      </dsp:txBody>
      <dsp:txXfrm>
        <a:off x="4726319" y="1644356"/>
        <a:ext cx="2210947" cy="1189243"/>
      </dsp:txXfrm>
    </dsp:sp>
    <dsp:sp modelId="{06FDFC6E-D8E9-450A-A233-2E831640FF6C}">
      <dsp:nvSpPr>
        <dsp:cNvPr id="0" name=""/>
        <dsp:cNvSpPr/>
      </dsp:nvSpPr>
      <dsp:spPr>
        <a:xfrm>
          <a:off x="5801490" y="2596970"/>
          <a:ext cx="2312104" cy="1189243"/>
        </a:xfrm>
        <a:prstGeom prst="roundRect">
          <a:avLst/>
        </a:prstGeom>
        <a:solidFill>
          <a:srgbClr val="92D050"/>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b="1" kern="1200" dirty="0" smtClean="0">
              <a:solidFill>
                <a:srgbClr val="002060"/>
              </a:solidFill>
              <a:latin typeface="Times New Roman" pitchFamily="18" charset="0"/>
              <a:cs typeface="Times New Roman" pitchFamily="18" charset="0"/>
            </a:rPr>
            <a:t>Эстетикалық </a:t>
          </a:r>
        </a:p>
        <a:p>
          <a:pPr lvl="0" algn="ctr" defTabSz="1066800">
            <a:lnSpc>
              <a:spcPct val="90000"/>
            </a:lnSpc>
            <a:spcBef>
              <a:spcPct val="0"/>
            </a:spcBef>
            <a:spcAft>
              <a:spcPct val="35000"/>
            </a:spcAft>
          </a:pPr>
          <a:r>
            <a:rPr lang="kk-KZ" sz="2400" b="1" kern="1200" dirty="0" smtClean="0">
              <a:solidFill>
                <a:srgbClr val="002060"/>
              </a:solidFill>
              <a:latin typeface="Times New Roman" pitchFamily="18" charset="0"/>
              <a:cs typeface="Times New Roman" pitchFamily="18" charset="0"/>
            </a:rPr>
            <a:t>талап</a:t>
          </a:r>
          <a:endParaRPr lang="ru-RU" sz="2400" b="1" kern="1200" dirty="0">
            <a:solidFill>
              <a:srgbClr val="002060"/>
            </a:solidFill>
            <a:latin typeface="Times New Roman" pitchFamily="18" charset="0"/>
            <a:cs typeface="Times New Roman" pitchFamily="18" charset="0"/>
          </a:endParaRPr>
        </a:p>
      </dsp:txBody>
      <dsp:txXfrm>
        <a:off x="5801490" y="2596970"/>
        <a:ext cx="2312104" cy="118924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7CB50-45C4-484A-A535-73E7282F4233}" type="datetimeFigureOut">
              <a:rPr lang="ru-RU" smtClean="0"/>
              <a:pPr/>
              <a:t>23.02.2017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2501E9-8304-45D5-8EE4-A9DDDE43111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358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61C199-4A32-465D-BCE6-7B1D08E865E0}" type="slidenum">
              <a:rPr lang="ru-RU" smtClean="0"/>
              <a:pPr/>
              <a:t>2</a:t>
            </a:fld>
            <a:endParaRPr 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5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CC76B7A-0810-4F82-BFB0-5075B57F032C}" type="slidenum">
              <a:rPr lang="ru-RU" smtClean="0">
                <a:ea typeface="MS Gothic" pitchFamily="49" charset="-128"/>
              </a:rPr>
              <a:pPr/>
              <a:t>13</a:t>
            </a:fld>
            <a:endParaRPr lang="ru-RU" smtClean="0">
              <a:ea typeface="MS Gothic" pitchFamily="49" charset="-128"/>
            </a:endParaRPr>
          </a:p>
        </p:txBody>
      </p:sp>
      <p:sp>
        <p:nvSpPr>
          <p:cNvPr id="39939" name="Text Box 1"/>
          <p:cNvSpPr txBox="1">
            <a:spLocks noChangeArrowheads="1"/>
          </p:cNvSpPr>
          <p:nvPr/>
        </p:nvSpPr>
        <p:spPr bwMode="auto">
          <a:xfrm>
            <a:off x="1143000" y="685800"/>
            <a:ext cx="4562475" cy="3419475"/>
          </a:xfrm>
          <a:prstGeom prst="rect">
            <a:avLst/>
          </a:prstGeom>
          <a:solidFill>
            <a:srgbClr val="FFFFFF"/>
          </a:solidFill>
          <a:ln w="9360">
            <a:solidFill>
              <a:srgbClr val="000000"/>
            </a:solidFill>
            <a:miter lim="800000"/>
            <a:headEnd/>
            <a:tailEnd/>
          </a:ln>
        </p:spPr>
        <p:txBody>
          <a:bodyPr wrap="none" anchor="ctr"/>
          <a:lstStyle/>
          <a:p>
            <a:endParaRPr lang="ru-RU"/>
          </a:p>
        </p:txBody>
      </p:sp>
      <p:sp>
        <p:nvSpPr>
          <p:cNvPr id="39940" name="Rectangle 2"/>
          <p:cNvSpPr>
            <a:spLocks noGrp="1" noChangeArrowheads="1"/>
          </p:cNvSpPr>
          <p:nvPr>
            <p:ph type="body"/>
          </p:nvPr>
        </p:nvSpPr>
        <p:spPr bwMode="auto">
          <a:xfrm>
            <a:off x="685800" y="4343400"/>
            <a:ext cx="5405438" cy="4033838"/>
          </a:xfrm>
          <a:noFill/>
        </p:spPr>
        <p:txBody>
          <a:bodyPr wrap="none" numCol="1" anchor="ctr" anchorCtr="0" compatLnSpc="1">
            <a:prstTxWarp prst="textNoShape">
              <a:avLst/>
            </a:prstTxWarp>
          </a:bodyP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5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3B732D5-0D0A-4613-8AB7-5A8DB60331CA}" type="slidenum">
              <a:rPr lang="ru-RU" smtClean="0">
                <a:ea typeface="MS Gothic" pitchFamily="49" charset="-128"/>
              </a:rPr>
              <a:pPr/>
              <a:t>16</a:t>
            </a:fld>
            <a:endParaRPr lang="ru-RU" dirty="0" smtClean="0">
              <a:ea typeface="MS Gothic" pitchFamily="49" charset="-128"/>
            </a:endParaRPr>
          </a:p>
        </p:txBody>
      </p:sp>
      <p:sp>
        <p:nvSpPr>
          <p:cNvPr id="38915" name="Text Box 1"/>
          <p:cNvSpPr txBox="1">
            <a:spLocks noChangeArrowheads="1"/>
          </p:cNvSpPr>
          <p:nvPr/>
        </p:nvSpPr>
        <p:spPr bwMode="auto">
          <a:xfrm>
            <a:off x="1143000" y="685800"/>
            <a:ext cx="4541838" cy="3398838"/>
          </a:xfrm>
          <a:prstGeom prst="rect">
            <a:avLst/>
          </a:prstGeom>
          <a:solidFill>
            <a:srgbClr val="FFFFFF"/>
          </a:solidFill>
          <a:ln w="9360">
            <a:solidFill>
              <a:srgbClr val="000000"/>
            </a:solidFill>
            <a:miter lim="800000"/>
            <a:headEnd/>
            <a:tailEnd/>
          </a:ln>
        </p:spPr>
        <p:txBody>
          <a:bodyPr wrap="none" anchor="ctr"/>
          <a:lstStyle/>
          <a:p>
            <a:endParaRPr lang="ru-RU" dirty="0"/>
          </a:p>
        </p:txBody>
      </p:sp>
      <p:sp>
        <p:nvSpPr>
          <p:cNvPr id="38916" name="Rectangle 2"/>
          <p:cNvSpPr>
            <a:spLocks noGrp="1" noChangeArrowheads="1"/>
          </p:cNvSpPr>
          <p:nvPr>
            <p:ph type="body"/>
          </p:nvPr>
        </p:nvSpPr>
        <p:spPr bwMode="auto">
          <a:xfrm>
            <a:off x="685800" y="4343400"/>
            <a:ext cx="5405438" cy="4033838"/>
          </a:xfrm>
          <a:noFill/>
        </p:spPr>
        <p:txBody>
          <a:bodyPr wrap="none" numCol="1" anchor="ctr" anchorCtr="0" compatLnSpc="1">
            <a:prstTxWarp prst="textNoShape">
              <a:avLst/>
            </a:prstTxWarp>
          </a:bodyPr>
          <a:lstStyle/>
          <a:p>
            <a:endParaRPr lang="ru-R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CFE0448-2BC5-4311-8C14-DA8C5C3FB813}" type="datetimeFigureOut">
              <a:rPr lang="ru-RU" smtClean="0"/>
              <a:pPr/>
              <a:t>23.02.2017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43E138-827D-4743-BC99-478FA42B3E1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FE0448-2BC5-4311-8C14-DA8C5C3FB813}" type="datetimeFigureOut">
              <a:rPr lang="ru-RU" smtClean="0"/>
              <a:pPr/>
              <a:t>23.02.2017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43E138-827D-4743-BC99-478FA42B3E1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FE0448-2BC5-4311-8C14-DA8C5C3FB813}" type="datetimeFigureOut">
              <a:rPr lang="ru-RU" smtClean="0"/>
              <a:pPr/>
              <a:t>23.02.2017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43E138-827D-4743-BC99-478FA42B3E1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FE0448-2BC5-4311-8C14-DA8C5C3FB813}" type="datetimeFigureOut">
              <a:rPr lang="ru-RU" smtClean="0"/>
              <a:pPr/>
              <a:t>23.02.2017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43E138-827D-4743-BC99-478FA42B3E1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CFE0448-2BC5-4311-8C14-DA8C5C3FB813}" type="datetimeFigureOut">
              <a:rPr lang="ru-RU" smtClean="0"/>
              <a:pPr/>
              <a:t>23.02.2017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43E138-827D-4743-BC99-478FA42B3E1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CFE0448-2BC5-4311-8C14-DA8C5C3FB813}" type="datetimeFigureOut">
              <a:rPr lang="ru-RU" smtClean="0"/>
              <a:pPr/>
              <a:t>23.02.2017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43E138-827D-4743-BC99-478FA42B3E1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CFE0448-2BC5-4311-8C14-DA8C5C3FB813}" type="datetimeFigureOut">
              <a:rPr lang="ru-RU" smtClean="0"/>
              <a:pPr/>
              <a:t>23.02.2017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843E138-827D-4743-BC99-478FA42B3E1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CFE0448-2BC5-4311-8C14-DA8C5C3FB813}" type="datetimeFigureOut">
              <a:rPr lang="ru-RU" smtClean="0"/>
              <a:pPr/>
              <a:t>23.02.2017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843E138-827D-4743-BC99-478FA42B3E1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CFE0448-2BC5-4311-8C14-DA8C5C3FB813}" type="datetimeFigureOut">
              <a:rPr lang="ru-RU" smtClean="0"/>
              <a:pPr/>
              <a:t>23.02.2017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843E138-827D-4743-BC99-478FA42B3E1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CFE0448-2BC5-4311-8C14-DA8C5C3FB813}" type="datetimeFigureOut">
              <a:rPr lang="ru-RU" smtClean="0"/>
              <a:pPr/>
              <a:t>23.02.2017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43E138-827D-4743-BC99-478FA42B3E1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CFE0448-2BC5-4311-8C14-DA8C5C3FB813}" type="datetimeFigureOut">
              <a:rPr lang="ru-RU" smtClean="0"/>
              <a:pPr/>
              <a:t>23.02.2017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43E138-827D-4743-BC99-478FA42B3E1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E0448-2BC5-4311-8C14-DA8C5C3FB813}" type="datetimeFigureOut">
              <a:rPr lang="ru-RU" smtClean="0"/>
              <a:pPr/>
              <a:t>23.02.2017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3E138-827D-4743-BC99-478FA42B3E1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nagram.poncy.r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bezbukv.ru/anagram" TargetMode="External"/><Relationship Id="rId4" Type="http://schemas.openxmlformats.org/officeDocument/2006/relationships/hyperlink" Target="http://poiskslova.com/anagramm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agul.com/"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www.imagechef.com/" TargetMode="External"/><Relationship Id="rId4" Type="http://schemas.openxmlformats.org/officeDocument/2006/relationships/hyperlink" Target="http://www.wordle.n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rebus1.co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learningapps.or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1052;&#1091;&#1079;&#1040;&#1056;&#1058;%20-%20&#1178;&#1072;&#1088;&#1090;%20&#1089;&#1257;&#1079;&#1110;%20(&#1080;&#1079;%20&#1092;&#1080;&#1083;&#1100;&#1084;&#1072;%20&#1053;&#1077;&#1073;&#1086;%20&#1084;&#1086;&#1077;&#1075;&#1086;%20&#1076;&#1077;&#1090;&#1089;&#1090;&#1074;&#1072;).mp4"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bwMode="auto">
          <a:xfrm>
            <a:off x="7620000" y="685800"/>
            <a:ext cx="8229600" cy="5654675"/>
          </a:xfrm>
          <a:prstGeom prst="rect">
            <a:avLst/>
          </a:prstGeom>
          <a:noFill/>
          <a:ln w="9525">
            <a:noFill/>
            <a:miter lim="800000"/>
            <a:headEnd/>
            <a:tailEnd/>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r" eaLnBrk="0" hangingPunct="0">
              <a:defRPr/>
            </a:pPr>
            <a:endParaRPr lang="ru-RU" sz="5400" b="1" dirty="0">
              <a:solidFill>
                <a:schemeClr val="tx2">
                  <a:lumMod val="50000"/>
                </a:schemeClr>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5" name="Прямоугольник 4"/>
          <p:cNvSpPr/>
          <p:nvPr/>
        </p:nvSpPr>
        <p:spPr>
          <a:xfrm>
            <a:off x="1143000" y="1752600"/>
            <a:ext cx="7858125" cy="1200329"/>
          </a:xfrm>
          <a:prstGeom prst="rect">
            <a:avLst/>
          </a:prstGeom>
        </p:spPr>
        <p:txBody>
          <a:bodyPr>
            <a:spAutoFit/>
          </a:bodyPr>
          <a:lstStyle/>
          <a:p>
            <a:pPr algn="ctr" fontAlgn="auto">
              <a:spcBef>
                <a:spcPts val="0"/>
              </a:spcBef>
              <a:spcAft>
                <a:spcPts val="0"/>
              </a:spcAft>
              <a:defRPr/>
            </a:pPr>
            <a:r>
              <a:rPr lang="kk-KZ"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ОЙЫН ТЕХНОЛОГИЯЛАРЫ ИНФОРМАТИКА САБАҒЫНДА</a:t>
            </a:r>
            <a:endParaRPr lang="ru-RU" sz="3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5105400" y="4495800"/>
            <a:ext cx="3174652" cy="923330"/>
          </a:xfrm>
          <a:prstGeom prst="rect">
            <a:avLst/>
          </a:prstGeom>
          <a:noFill/>
        </p:spPr>
        <p:txBody>
          <a:bodyPr wrap="none" rtlCol="0">
            <a:spAutoFit/>
          </a:bodyPr>
          <a:lstStyle/>
          <a:p>
            <a:r>
              <a:rPr lang="kk-KZ" dirty="0" smtClean="0">
                <a:solidFill>
                  <a:srgbClr val="002060"/>
                </a:solidFill>
                <a:latin typeface="Times New Roman" pitchFamily="18" charset="0"/>
                <a:cs typeface="Times New Roman" pitchFamily="18" charset="0"/>
              </a:rPr>
              <a:t>Кенежанова Н.А.</a:t>
            </a:r>
          </a:p>
          <a:p>
            <a:r>
              <a:rPr lang="kk-KZ" dirty="0" smtClean="0">
                <a:solidFill>
                  <a:srgbClr val="002060"/>
                </a:solidFill>
                <a:latin typeface="Times New Roman" pitchFamily="18" charset="0"/>
                <a:cs typeface="Times New Roman" pitchFamily="18" charset="0"/>
              </a:rPr>
              <a:t>информатика пәнінің мұғалімі</a:t>
            </a:r>
          </a:p>
          <a:p>
            <a:r>
              <a:rPr lang="kk-KZ" dirty="0" smtClean="0">
                <a:solidFill>
                  <a:srgbClr val="002060"/>
                </a:solidFill>
                <a:latin typeface="Times New Roman" pitchFamily="18" charset="0"/>
                <a:cs typeface="Times New Roman" pitchFamily="18" charset="0"/>
              </a:rPr>
              <a:t>№74 ЖББ ОМ</a:t>
            </a:r>
            <a:endParaRPr lang="ru-RU"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57200" y="533400"/>
            <a:ext cx="8229600" cy="666750"/>
          </a:xfrm>
        </p:spPr>
        <p:txBody>
          <a:bodyPr/>
          <a:lstStyle/>
          <a:p>
            <a:pPr algn="ctr"/>
            <a:r>
              <a:rPr lang="kk-KZ" sz="3200" dirty="0" smtClean="0">
                <a:solidFill>
                  <a:srgbClr val="002060"/>
                </a:solidFill>
                <a:latin typeface="Times New Roman" pitchFamily="18" charset="0"/>
                <a:cs typeface="Times New Roman" pitchFamily="18" charset="0"/>
              </a:rPr>
              <a:t>Ойынға 4 қасиет тән:</a:t>
            </a:r>
            <a:endParaRPr lang="ru-RU" sz="3200" dirty="0" smtClean="0">
              <a:solidFill>
                <a:srgbClr val="002060"/>
              </a:solidFill>
              <a:latin typeface="Times New Roman" pitchFamily="18" charset="0"/>
              <a:cs typeface="Times New Roman" pitchFamily="18" charset="0"/>
            </a:endParaRPr>
          </a:p>
        </p:txBody>
      </p:sp>
      <p:sp>
        <p:nvSpPr>
          <p:cNvPr id="16387" name="Содержимое 2"/>
          <p:cNvSpPr>
            <a:spLocks noGrp="1"/>
          </p:cNvSpPr>
          <p:nvPr>
            <p:ph idx="1"/>
          </p:nvPr>
        </p:nvSpPr>
        <p:spPr>
          <a:xfrm>
            <a:off x="457200" y="1371600"/>
            <a:ext cx="8229600" cy="4800600"/>
          </a:xfrm>
        </p:spPr>
        <p:txBody>
          <a:bodyPr/>
          <a:lstStyle/>
          <a:p>
            <a:r>
              <a:rPr lang="kk-KZ" sz="2400" dirty="0" smtClean="0">
                <a:solidFill>
                  <a:srgbClr val="002060"/>
                </a:solidFill>
                <a:latin typeface="Times New Roman" pitchFamily="18" charset="0"/>
                <a:cs typeface="Times New Roman" pitchFamily="18" charset="0"/>
              </a:rPr>
              <a:t>Оқушының таңдауы бойынша ғана қабылданатын, қызмет үрдісінің өзінен жақсы әсер алуға мүмкіндік беретін (нәтижеге байланысты емес) еркін дамытушы қызмет;</a:t>
            </a:r>
            <a:endParaRPr lang="ru-RU" sz="2400" dirty="0" smtClean="0">
              <a:solidFill>
                <a:srgbClr val="002060"/>
              </a:solidFill>
              <a:latin typeface="Times New Roman" pitchFamily="18" charset="0"/>
              <a:cs typeface="Times New Roman" pitchFamily="18" charset="0"/>
            </a:endParaRPr>
          </a:p>
          <a:p>
            <a:r>
              <a:rPr lang="kk-KZ" sz="2400" dirty="0" smtClean="0">
                <a:solidFill>
                  <a:srgbClr val="002060"/>
                </a:solidFill>
                <a:latin typeface="Times New Roman" pitchFamily="18" charset="0"/>
                <a:cs typeface="Times New Roman" pitchFamily="18" charset="0"/>
              </a:rPr>
              <a:t>Қызықты фактілерді, қосымша ақпараттарды өз бетінше іздеуге бағытталған қызметтің белсенді, шығармашылық түрі;</a:t>
            </a:r>
            <a:endParaRPr lang="ru-RU" sz="2400" dirty="0" smtClean="0">
              <a:solidFill>
                <a:srgbClr val="002060"/>
              </a:solidFill>
              <a:latin typeface="Times New Roman" pitchFamily="18" charset="0"/>
              <a:cs typeface="Times New Roman" pitchFamily="18" charset="0"/>
            </a:endParaRPr>
          </a:p>
          <a:p>
            <a:r>
              <a:rPr lang="kk-KZ" sz="2400" dirty="0" smtClean="0">
                <a:solidFill>
                  <a:srgbClr val="002060"/>
                </a:solidFill>
                <a:latin typeface="Times New Roman" pitchFamily="18" charset="0"/>
                <a:cs typeface="Times New Roman" pitchFamily="18" charset="0"/>
              </a:rPr>
              <a:t>Жарысу, бәсекелестік, жеңіске жету талабы мен нәтижені жақсартуға деген талпыныс, эмоционалды қызмет; </a:t>
            </a:r>
            <a:endParaRPr lang="ru-RU" sz="2400" dirty="0" smtClean="0">
              <a:solidFill>
                <a:srgbClr val="002060"/>
              </a:solidFill>
              <a:latin typeface="Times New Roman" pitchFamily="18" charset="0"/>
              <a:cs typeface="Times New Roman" pitchFamily="18" charset="0"/>
            </a:endParaRPr>
          </a:p>
          <a:p>
            <a:r>
              <a:rPr lang="kk-KZ" sz="2400" dirty="0" smtClean="0">
                <a:solidFill>
                  <a:srgbClr val="002060"/>
                </a:solidFill>
                <a:latin typeface="Times New Roman" pitchFamily="18" charset="0"/>
                <a:cs typeface="Times New Roman" pitchFamily="18" charset="0"/>
              </a:rPr>
              <a:t>Ойын мазмұны мен оның барысының логикалық бірізділігін көрсететін ережелердің болуы.</a:t>
            </a:r>
            <a:endParaRPr lang="ru-RU" sz="2400"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685800" y="1066800"/>
          <a:ext cx="7715304"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524000" y="685800"/>
            <a:ext cx="6243638" cy="523875"/>
          </a:xfrm>
          <a:prstGeom prst="rect">
            <a:avLst/>
          </a:prstGeom>
          <a:noFill/>
        </p:spPr>
        <p:txBody>
          <a:bodyPr wrap="none">
            <a:spAutoFit/>
          </a:bodyPr>
          <a:lstStyle/>
          <a:p>
            <a:pPr algn="ctr">
              <a:defRPr/>
            </a:pPr>
            <a:r>
              <a:rPr lang="kk-KZ"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Ойын негізіндегі оқу үрдісі құрылымы:</a:t>
            </a:r>
            <a:endParaRPr lang="ru-RU"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dirty="0"/>
          </a:p>
        </p:txBody>
      </p:sp>
      <p:grpSp>
        <p:nvGrpSpPr>
          <p:cNvPr id="2" name="Group 1"/>
          <p:cNvGrpSpPr>
            <a:grpSpLocks noChangeAspect="1"/>
          </p:cNvGrpSpPr>
          <p:nvPr/>
        </p:nvGrpSpPr>
        <p:grpSpPr bwMode="auto">
          <a:xfrm>
            <a:off x="1000151" y="533400"/>
            <a:ext cx="7229449" cy="4876800"/>
            <a:chOff x="2075" y="1062"/>
            <a:chExt cx="7376" cy="2090"/>
          </a:xfrm>
        </p:grpSpPr>
        <p:sp>
          <p:nvSpPr>
            <p:cNvPr id="18436" name="AutoShape 11"/>
            <p:cNvSpPr>
              <a:spLocks noChangeAspect="1" noChangeArrowheads="1" noTextEdit="1"/>
            </p:cNvSpPr>
            <p:nvPr/>
          </p:nvSpPr>
          <p:spPr bwMode="auto">
            <a:xfrm>
              <a:off x="2143" y="1062"/>
              <a:ext cx="7308" cy="2090"/>
            </a:xfrm>
            <a:prstGeom prst="rect">
              <a:avLst/>
            </a:prstGeom>
            <a:noFill/>
            <a:ln w="9525">
              <a:noFill/>
              <a:miter lim="800000"/>
              <a:headEnd/>
              <a:tailEnd/>
            </a:ln>
          </p:spPr>
          <p:txBody>
            <a:bodyPr/>
            <a:lstStyle/>
            <a:p>
              <a:endParaRPr lang="ru-RU" sz="3200" dirty="0">
                <a:solidFill>
                  <a:srgbClr val="002060"/>
                </a:solidFill>
                <a:latin typeface="Times New Roman" pitchFamily="18" charset="0"/>
                <a:cs typeface="Times New Roman" pitchFamily="18" charset="0"/>
              </a:endParaRPr>
            </a:p>
          </p:txBody>
        </p:sp>
        <p:sp>
          <p:nvSpPr>
            <p:cNvPr id="18437" name="Rectangle 10"/>
            <p:cNvSpPr>
              <a:spLocks noChangeArrowheads="1"/>
            </p:cNvSpPr>
            <p:nvPr/>
          </p:nvSpPr>
          <p:spPr bwMode="auto">
            <a:xfrm>
              <a:off x="2877" y="1062"/>
              <a:ext cx="5831" cy="33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eaLnBrk="0" hangingPunct="0"/>
              <a:r>
                <a:rPr lang="kk-KZ" sz="2800">
                  <a:solidFill>
                    <a:schemeClr val="tx1"/>
                  </a:solidFill>
                  <a:latin typeface="Times New Roman" pitchFamily="18" charset="0"/>
                  <a:cs typeface="Times New Roman" pitchFamily="18" charset="0"/>
                </a:rPr>
                <a:t>Информатика сабақтарындағы ойын технологиялары</a:t>
              </a:r>
            </a:p>
          </p:txBody>
        </p:sp>
        <p:sp>
          <p:nvSpPr>
            <p:cNvPr id="18438" name="Rectangle 9"/>
            <p:cNvSpPr>
              <a:spLocks noChangeArrowheads="1"/>
            </p:cNvSpPr>
            <p:nvPr/>
          </p:nvSpPr>
          <p:spPr bwMode="auto">
            <a:xfrm>
              <a:off x="3385" y="1643"/>
              <a:ext cx="4814" cy="31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eaLnBrk="0" hangingPunct="0"/>
              <a:r>
                <a:rPr lang="kk-KZ" sz="2400">
                  <a:solidFill>
                    <a:schemeClr val="tx1"/>
                  </a:solidFill>
                  <a:latin typeface="Times New Roman" pitchFamily="18" charset="0"/>
                  <a:cs typeface="Times New Roman" pitchFamily="18" charset="0"/>
                </a:rPr>
                <a:t>Дамытушылық ойындар</a:t>
              </a:r>
            </a:p>
          </p:txBody>
        </p:sp>
        <p:sp>
          <p:nvSpPr>
            <p:cNvPr id="18439" name="Rectangle 8"/>
            <p:cNvSpPr>
              <a:spLocks noChangeArrowheads="1"/>
            </p:cNvSpPr>
            <p:nvPr/>
          </p:nvSpPr>
          <p:spPr bwMode="auto">
            <a:xfrm>
              <a:off x="2075" y="2377"/>
              <a:ext cx="2659" cy="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eaLnBrk="0" hangingPunct="0"/>
              <a:r>
                <a:rPr lang="kk-KZ" sz="2400">
                  <a:solidFill>
                    <a:schemeClr val="tx1"/>
                  </a:solidFill>
                  <a:latin typeface="Times New Roman" pitchFamily="18" charset="0"/>
                  <a:cs typeface="Times New Roman" pitchFamily="18" charset="0"/>
                </a:rPr>
                <a:t>Топтық жұмыс формаларын қолданылатын интеллектуалдық ойындар</a:t>
              </a:r>
            </a:p>
          </p:txBody>
        </p:sp>
        <p:sp>
          <p:nvSpPr>
            <p:cNvPr id="18440" name="Rectangle 7"/>
            <p:cNvSpPr>
              <a:spLocks noChangeArrowheads="1"/>
            </p:cNvSpPr>
            <p:nvPr/>
          </p:nvSpPr>
          <p:spPr bwMode="auto">
            <a:xfrm>
              <a:off x="4828" y="2377"/>
              <a:ext cx="2203" cy="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eaLnBrk="0" hangingPunct="0"/>
              <a:r>
                <a:rPr lang="kk-KZ" sz="2400" dirty="0" smtClean="0">
                  <a:solidFill>
                    <a:schemeClr val="tx1"/>
                  </a:solidFill>
                  <a:latin typeface="Times New Roman" pitchFamily="18" charset="0"/>
                  <a:cs typeface="Times New Roman" pitchFamily="18" charset="0"/>
                </a:rPr>
                <a:t>Пәндік </a:t>
              </a:r>
              <a:r>
                <a:rPr lang="kk-KZ" sz="2400" dirty="0">
                  <a:solidFill>
                    <a:schemeClr val="tx1"/>
                  </a:solidFill>
                  <a:latin typeface="Times New Roman" pitchFamily="18" charset="0"/>
                  <a:cs typeface="Times New Roman" pitchFamily="18" charset="0"/>
                </a:rPr>
                <a:t>интеллектуалды ойындар</a:t>
              </a:r>
            </a:p>
          </p:txBody>
        </p:sp>
        <p:sp>
          <p:nvSpPr>
            <p:cNvPr id="18441" name="Rectangle 6"/>
            <p:cNvSpPr>
              <a:spLocks noChangeArrowheads="1"/>
            </p:cNvSpPr>
            <p:nvPr/>
          </p:nvSpPr>
          <p:spPr bwMode="auto">
            <a:xfrm>
              <a:off x="7080" y="2377"/>
              <a:ext cx="2284" cy="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eaLnBrk="0" hangingPunct="0"/>
              <a:r>
                <a:rPr lang="kk-KZ" sz="2400">
                  <a:solidFill>
                    <a:schemeClr val="tx1"/>
                  </a:solidFill>
                  <a:latin typeface="Times New Roman" pitchFamily="18" charset="0"/>
                  <a:cs typeface="Times New Roman" pitchFamily="18" charset="0"/>
                </a:rPr>
                <a:t>Медиаресурстарын қолданатын ойындар</a:t>
              </a:r>
            </a:p>
          </p:txBody>
        </p:sp>
        <p:cxnSp>
          <p:nvCxnSpPr>
            <p:cNvPr id="18442" name="AutoShape 5"/>
            <p:cNvCxnSpPr>
              <a:cxnSpLocks noChangeShapeType="1"/>
            </p:cNvCxnSpPr>
            <p:nvPr/>
          </p:nvCxnSpPr>
          <p:spPr bwMode="auto">
            <a:xfrm>
              <a:off x="5792" y="1395"/>
              <a:ext cx="18" cy="248"/>
            </a:xfrm>
            <a:prstGeom prst="straightConnector1">
              <a:avLst/>
            </a:prstGeom>
            <a:noFill/>
            <a:ln w="9525">
              <a:solidFill>
                <a:srgbClr val="000000"/>
              </a:solidFill>
              <a:round/>
              <a:headEnd/>
              <a:tailEnd type="triangle" w="med" len="med"/>
            </a:ln>
          </p:spPr>
        </p:cxnSp>
        <p:cxnSp>
          <p:nvCxnSpPr>
            <p:cNvPr id="18443" name="AutoShape 4"/>
            <p:cNvCxnSpPr>
              <a:cxnSpLocks noChangeShapeType="1"/>
            </p:cNvCxnSpPr>
            <p:nvPr/>
          </p:nvCxnSpPr>
          <p:spPr bwMode="auto">
            <a:xfrm flipH="1">
              <a:off x="3690" y="1962"/>
              <a:ext cx="2120" cy="415"/>
            </a:xfrm>
            <a:prstGeom prst="straightConnector1">
              <a:avLst/>
            </a:prstGeom>
            <a:noFill/>
            <a:ln w="9525">
              <a:solidFill>
                <a:srgbClr val="000000"/>
              </a:solidFill>
              <a:round/>
              <a:headEnd/>
              <a:tailEnd type="triangle" w="med" len="med"/>
            </a:ln>
          </p:spPr>
        </p:cxnSp>
        <p:cxnSp>
          <p:nvCxnSpPr>
            <p:cNvPr id="18444" name="AutoShape 3"/>
            <p:cNvCxnSpPr>
              <a:cxnSpLocks noChangeShapeType="1"/>
            </p:cNvCxnSpPr>
            <p:nvPr/>
          </p:nvCxnSpPr>
          <p:spPr bwMode="auto">
            <a:xfrm>
              <a:off x="5792" y="1962"/>
              <a:ext cx="1" cy="415"/>
            </a:xfrm>
            <a:prstGeom prst="straightConnector1">
              <a:avLst/>
            </a:prstGeom>
            <a:noFill/>
            <a:ln w="9525">
              <a:solidFill>
                <a:srgbClr val="000000"/>
              </a:solidFill>
              <a:round/>
              <a:headEnd/>
              <a:tailEnd type="triangle" w="med" len="med"/>
            </a:ln>
          </p:spPr>
        </p:cxnSp>
        <p:cxnSp>
          <p:nvCxnSpPr>
            <p:cNvPr id="18445" name="AutoShape 2"/>
            <p:cNvCxnSpPr>
              <a:cxnSpLocks noChangeShapeType="1"/>
            </p:cNvCxnSpPr>
            <p:nvPr/>
          </p:nvCxnSpPr>
          <p:spPr bwMode="auto">
            <a:xfrm>
              <a:off x="5792" y="1962"/>
              <a:ext cx="2198" cy="415"/>
            </a:xfrm>
            <a:prstGeom prst="straightConnector1">
              <a:avLst/>
            </a:prstGeom>
            <a:noFill/>
            <a:ln w="9525">
              <a:solidFill>
                <a:srgbClr val="000000"/>
              </a:solidFill>
              <a:round/>
              <a:headEnd/>
              <a:tailEnd type="triangle" w="med" len="med"/>
            </a:ln>
          </p:spPr>
        </p:cxn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2"/>
          <p:cNvSpPr txBox="1">
            <a:spLocks noChangeArrowheads="1"/>
          </p:cNvSpPr>
          <p:nvPr/>
        </p:nvSpPr>
        <p:spPr bwMode="auto">
          <a:xfrm>
            <a:off x="4857752" y="2071678"/>
            <a:ext cx="3624263" cy="2857520"/>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i="1" dirty="0" err="1" smtClean="0">
                <a:solidFill>
                  <a:srgbClr val="002060"/>
                </a:solidFill>
                <a:latin typeface="Times New Roman" pitchFamily="18" charset="0"/>
              </a:rPr>
              <a:t>псэлил</a:t>
            </a:r>
            <a:r>
              <a:rPr lang="ru-RU" sz="4400" b="1" i="1" dirty="0" smtClean="0">
                <a:solidFill>
                  <a:srgbClr val="002060"/>
                </a:solidFill>
                <a:latin typeface="Times New Roman" pitchFamily="18" charset="0"/>
              </a:rPr>
              <a:t> </a:t>
            </a:r>
            <a:endParaRPr lang="ru-RU" sz="4400" b="1" i="1" dirty="0">
              <a:solidFill>
                <a:srgbClr val="002060"/>
              </a:solidFill>
              <a:latin typeface="Times New Roman" pitchFamily="18"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i="1" dirty="0" err="1">
                <a:solidFill>
                  <a:srgbClr val="002060"/>
                </a:solidFill>
                <a:latin typeface="Times New Roman" pitchFamily="18" charset="0"/>
              </a:rPr>
              <a:t>рөшгіші</a:t>
            </a:r>
            <a:endParaRPr lang="ru-RU" sz="4400" b="1" i="1" dirty="0">
              <a:solidFill>
                <a:srgbClr val="002060"/>
              </a:solidFill>
              <a:latin typeface="Times New Roman" pitchFamily="18"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i="1" dirty="0" err="1" smtClean="0">
                <a:solidFill>
                  <a:srgbClr val="002060"/>
                </a:solidFill>
                <a:latin typeface="Times New Roman" pitchFamily="18" charset="0"/>
              </a:rPr>
              <a:t>лақамлық</a:t>
            </a:r>
            <a:endParaRPr lang="ru-RU" sz="4400" b="1" i="1" dirty="0">
              <a:solidFill>
                <a:srgbClr val="002060"/>
              </a:solidFill>
              <a:latin typeface="Times New Roman" pitchFamily="18"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i="1" dirty="0" err="1" smtClean="0">
                <a:solidFill>
                  <a:srgbClr val="002060"/>
                </a:solidFill>
                <a:latin typeface="Times New Roman" pitchFamily="18" charset="0"/>
              </a:rPr>
              <a:t>самбатш</a:t>
            </a:r>
            <a:endParaRPr lang="ru-RU" sz="4400" b="1" i="1" dirty="0">
              <a:solidFill>
                <a:srgbClr val="002060"/>
              </a:solidFill>
              <a:latin typeface="Times New Roman" pitchFamily="18"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i="1" dirty="0" smtClean="0">
                <a:solidFill>
                  <a:srgbClr val="002060"/>
                </a:solidFill>
                <a:latin typeface="Times New Roman" pitchFamily="18" charset="0"/>
              </a:rPr>
              <a:t>                          </a:t>
            </a:r>
            <a:endParaRPr lang="ru-RU" sz="4400" b="1" i="1" dirty="0">
              <a:solidFill>
                <a:srgbClr val="002060"/>
              </a:solidFill>
              <a:latin typeface="Times New Roman" pitchFamily="18" charset="0"/>
            </a:endParaRPr>
          </a:p>
        </p:txBody>
      </p:sp>
      <p:sp>
        <p:nvSpPr>
          <p:cNvPr id="5" name="Text Box 2"/>
          <p:cNvSpPr txBox="1">
            <a:spLocks noChangeArrowheads="1"/>
          </p:cNvSpPr>
          <p:nvPr/>
        </p:nvSpPr>
        <p:spPr bwMode="auto">
          <a:xfrm>
            <a:off x="4857752" y="2071678"/>
            <a:ext cx="3624263" cy="2857520"/>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i="1" dirty="0" err="1" smtClean="0">
                <a:solidFill>
                  <a:srgbClr val="002060"/>
                </a:solidFill>
                <a:latin typeface="Times New Roman" pitchFamily="18" charset="0"/>
              </a:rPr>
              <a:t>элепис</a:t>
            </a:r>
            <a:r>
              <a:rPr lang="ru-RU" sz="4400" b="1" i="1" dirty="0" smtClean="0">
                <a:solidFill>
                  <a:srgbClr val="002060"/>
                </a:solidFill>
                <a:latin typeface="Times New Roman" pitchFamily="18" charset="0"/>
              </a:rPr>
              <a:t> </a:t>
            </a:r>
            <a:endParaRPr lang="ru-RU" sz="4400" b="1" i="1" dirty="0">
              <a:solidFill>
                <a:srgbClr val="002060"/>
              </a:solidFill>
              <a:latin typeface="Times New Roman" pitchFamily="18"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i="1" dirty="0" err="1" smtClean="0">
                <a:solidFill>
                  <a:srgbClr val="002060"/>
                </a:solidFill>
                <a:latin typeface="Times New Roman" pitchFamily="18" charset="0"/>
              </a:rPr>
              <a:t>өшіргіш</a:t>
            </a:r>
            <a:endParaRPr lang="ru-RU" sz="4400" b="1" i="1" dirty="0">
              <a:solidFill>
                <a:srgbClr val="002060"/>
              </a:solidFill>
              <a:latin typeface="Times New Roman" pitchFamily="18"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i="1" dirty="0" err="1" smtClean="0">
                <a:solidFill>
                  <a:srgbClr val="002060"/>
                </a:solidFill>
                <a:latin typeface="Times New Roman" pitchFamily="18" charset="0"/>
              </a:rPr>
              <a:t>қылқалам</a:t>
            </a:r>
            <a:endParaRPr lang="ru-RU" sz="4400" b="1" i="1" dirty="0">
              <a:solidFill>
                <a:srgbClr val="002060"/>
              </a:solidFill>
              <a:latin typeface="Times New Roman" pitchFamily="18"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i="1" dirty="0" smtClean="0">
                <a:solidFill>
                  <a:srgbClr val="002060"/>
                </a:solidFill>
                <a:latin typeface="Times New Roman" pitchFamily="18" charset="0"/>
              </a:rPr>
              <a:t>масштаб</a:t>
            </a:r>
            <a:endParaRPr lang="ru-RU" sz="4400" b="1" i="1" dirty="0">
              <a:solidFill>
                <a:srgbClr val="002060"/>
              </a:solidFill>
              <a:latin typeface="Times New Roman" pitchFamily="18"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i="1" dirty="0" smtClean="0">
                <a:solidFill>
                  <a:srgbClr val="002060"/>
                </a:solidFill>
                <a:latin typeface="Times New Roman" pitchFamily="18" charset="0"/>
              </a:rPr>
              <a:t>                       </a:t>
            </a:r>
            <a:endParaRPr lang="ru-RU" sz="4400" b="1" i="1" dirty="0">
              <a:solidFill>
                <a:srgbClr val="002060"/>
              </a:solidFill>
              <a:latin typeface="Times New Roman" pitchFamily="18" charset="0"/>
            </a:endParaRPr>
          </a:p>
        </p:txBody>
      </p:sp>
      <p:sp>
        <p:nvSpPr>
          <p:cNvPr id="6" name="TextBox 5"/>
          <p:cNvSpPr txBox="1"/>
          <p:nvPr/>
        </p:nvSpPr>
        <p:spPr>
          <a:xfrm>
            <a:off x="571472" y="642919"/>
            <a:ext cx="4286280" cy="523220"/>
          </a:xfrm>
          <a:prstGeom prst="rect">
            <a:avLst/>
          </a:prstGeom>
          <a:noFill/>
        </p:spPr>
        <p:txBody>
          <a:bodyPr wrap="square" rtlCol="0">
            <a:spAutoFit/>
          </a:bodyPr>
          <a:lstStyle/>
          <a:p>
            <a:r>
              <a:rPr lang="kk-KZ" sz="2800" b="1" dirty="0" smtClean="0">
                <a:solidFill>
                  <a:srgbClr val="002060"/>
                </a:solidFill>
                <a:latin typeface="Times New Roman" pitchFamily="18" charset="0"/>
                <a:cs typeface="Times New Roman" pitchFamily="18" charset="0"/>
              </a:rPr>
              <a:t>Сабақтың тақырыбы:</a:t>
            </a:r>
            <a:endParaRPr lang="ru-RU" sz="2800" b="1" dirty="0">
              <a:solidFill>
                <a:srgbClr val="002060"/>
              </a:solidFill>
              <a:latin typeface="Times New Roman" pitchFamily="18" charset="0"/>
              <a:cs typeface="Times New Roman" pitchFamily="18" charset="0"/>
            </a:endParaRPr>
          </a:p>
        </p:txBody>
      </p:sp>
      <p:sp>
        <p:nvSpPr>
          <p:cNvPr id="7" name="TextBox 6"/>
          <p:cNvSpPr txBox="1"/>
          <p:nvPr/>
        </p:nvSpPr>
        <p:spPr>
          <a:xfrm>
            <a:off x="571472" y="1643050"/>
            <a:ext cx="4286280" cy="523220"/>
          </a:xfrm>
          <a:prstGeom prst="rect">
            <a:avLst/>
          </a:prstGeom>
          <a:noFill/>
        </p:spPr>
        <p:txBody>
          <a:bodyPr wrap="square" rtlCol="0">
            <a:spAutoFit/>
          </a:bodyPr>
          <a:lstStyle/>
          <a:p>
            <a:r>
              <a:rPr lang="kk-KZ" sz="2800" b="1" dirty="0" smtClean="0">
                <a:solidFill>
                  <a:srgbClr val="002060"/>
                </a:solidFill>
                <a:latin typeface="Times New Roman" pitchFamily="18" charset="0"/>
                <a:cs typeface="Times New Roman" pitchFamily="18" charset="0"/>
              </a:rPr>
              <a:t>БЛОКНОТ</a:t>
            </a:r>
            <a:endParaRPr lang="ru-RU" sz="2800" b="1" dirty="0">
              <a:solidFill>
                <a:srgbClr val="002060"/>
              </a:solidFill>
              <a:latin typeface="Times New Roman" pitchFamily="18" charset="0"/>
              <a:cs typeface="Times New Roman" pitchFamily="18" charset="0"/>
            </a:endParaRPr>
          </a:p>
        </p:txBody>
      </p:sp>
      <p:sp>
        <p:nvSpPr>
          <p:cNvPr id="8" name="TextBox 7"/>
          <p:cNvSpPr txBox="1"/>
          <p:nvPr/>
        </p:nvSpPr>
        <p:spPr>
          <a:xfrm>
            <a:off x="571472" y="1643050"/>
            <a:ext cx="4286280" cy="523220"/>
          </a:xfrm>
          <a:prstGeom prst="rect">
            <a:avLst/>
          </a:prstGeom>
          <a:noFill/>
        </p:spPr>
        <p:txBody>
          <a:bodyPr wrap="square" rtlCol="0">
            <a:spAutoFit/>
          </a:bodyPr>
          <a:lstStyle/>
          <a:p>
            <a:r>
              <a:rPr lang="kk-KZ" sz="2800" b="1" dirty="0" smtClean="0">
                <a:solidFill>
                  <a:srgbClr val="002060"/>
                </a:solidFill>
                <a:latin typeface="Times New Roman" pitchFamily="18" charset="0"/>
                <a:cs typeface="Times New Roman" pitchFamily="18" charset="0"/>
              </a:rPr>
              <a:t>ОБЛТОКН</a:t>
            </a:r>
            <a:endParaRPr lang="ru-RU" sz="2800" b="1" dirty="0">
              <a:solidFill>
                <a:srgbClr val="002060"/>
              </a:solidFill>
              <a:latin typeface="Times New Roman" pitchFamily="18" charset="0"/>
              <a:cs typeface="Times New Roman" pitchFamily="18" charset="0"/>
            </a:endParaRPr>
          </a:p>
        </p:txBody>
      </p:sp>
      <p:sp>
        <p:nvSpPr>
          <p:cNvPr id="9" name="TextBox 8"/>
          <p:cNvSpPr txBox="1"/>
          <p:nvPr/>
        </p:nvSpPr>
        <p:spPr>
          <a:xfrm>
            <a:off x="5214942" y="1285860"/>
            <a:ext cx="3214710" cy="523220"/>
          </a:xfrm>
          <a:prstGeom prst="rect">
            <a:avLst/>
          </a:prstGeom>
          <a:noFill/>
        </p:spPr>
        <p:txBody>
          <a:bodyPr wrap="square" rtlCol="0">
            <a:spAutoFit/>
          </a:bodyPr>
          <a:lstStyle/>
          <a:p>
            <a:r>
              <a:rPr lang="kk-KZ" sz="2800" b="1" dirty="0" smtClean="0">
                <a:solidFill>
                  <a:srgbClr val="002060"/>
                </a:solidFill>
                <a:latin typeface="Times New Roman" pitchFamily="18" charset="0"/>
                <a:cs typeface="Times New Roman" pitchFamily="18" charset="0"/>
              </a:rPr>
              <a:t>Жаңа сөздер:</a:t>
            </a:r>
            <a:endParaRPr lang="ru-RU" sz="2800" b="1" dirty="0">
              <a:solidFill>
                <a:srgbClr val="002060"/>
              </a:solidFill>
              <a:latin typeface="Times New Roman" pitchFamily="18" charset="0"/>
              <a:cs typeface="Times New Roman" pitchFamily="18" charset="0"/>
            </a:endParaRPr>
          </a:p>
        </p:txBody>
      </p:sp>
      <p:sp>
        <p:nvSpPr>
          <p:cNvPr id="11" name="Прямоугольник 10"/>
          <p:cNvSpPr/>
          <p:nvPr/>
        </p:nvSpPr>
        <p:spPr>
          <a:xfrm>
            <a:off x="642910" y="3714752"/>
            <a:ext cx="4286280" cy="369332"/>
          </a:xfrm>
          <a:prstGeom prst="rect">
            <a:avLst/>
          </a:prstGeom>
        </p:spPr>
        <p:txBody>
          <a:bodyPr wrap="square">
            <a:spAutoFit/>
          </a:bodyPr>
          <a:lstStyle/>
          <a:p>
            <a:r>
              <a:rPr lang="en-US" dirty="0" err="1" smtClean="0">
                <a:hlinkClick r:id="rId3"/>
              </a:rPr>
              <a:t>https://anagram.poncy.ru</a:t>
            </a:r>
            <a:r>
              <a:rPr lang="kk-KZ" dirty="0" smtClean="0"/>
              <a:t> </a:t>
            </a:r>
            <a:endParaRPr lang="ru-RU" dirty="0"/>
          </a:p>
        </p:txBody>
      </p:sp>
      <p:sp>
        <p:nvSpPr>
          <p:cNvPr id="12" name="Прямоугольник 11"/>
          <p:cNvSpPr/>
          <p:nvPr/>
        </p:nvSpPr>
        <p:spPr>
          <a:xfrm>
            <a:off x="642910" y="4429132"/>
            <a:ext cx="3120278" cy="338554"/>
          </a:xfrm>
          <a:prstGeom prst="rect">
            <a:avLst/>
          </a:prstGeom>
        </p:spPr>
        <p:txBody>
          <a:bodyPr wrap="none">
            <a:spAutoFit/>
          </a:bodyPr>
          <a:lstStyle/>
          <a:p>
            <a:r>
              <a:rPr lang="en-US" sz="1600" dirty="0" err="1" smtClean="0">
                <a:hlinkClick r:id="rId4"/>
              </a:rPr>
              <a:t>http://poiskslova.com/anagramma</a:t>
            </a:r>
            <a:r>
              <a:rPr lang="kk-KZ" sz="1600" dirty="0" smtClean="0"/>
              <a:t> </a:t>
            </a:r>
            <a:endParaRPr lang="ru-RU" sz="1600" dirty="0"/>
          </a:p>
        </p:txBody>
      </p:sp>
      <p:sp>
        <p:nvSpPr>
          <p:cNvPr id="13" name="Прямоугольник 12"/>
          <p:cNvSpPr/>
          <p:nvPr/>
        </p:nvSpPr>
        <p:spPr>
          <a:xfrm>
            <a:off x="714348" y="3214686"/>
            <a:ext cx="2498248" cy="338554"/>
          </a:xfrm>
          <a:prstGeom prst="rect">
            <a:avLst/>
          </a:prstGeom>
        </p:spPr>
        <p:txBody>
          <a:bodyPr wrap="none">
            <a:spAutoFit/>
          </a:bodyPr>
          <a:lstStyle/>
          <a:p>
            <a:r>
              <a:rPr lang="en-US" sz="1600" dirty="0" err="1" smtClean="0">
                <a:hlinkClick r:id="rId5"/>
              </a:rPr>
              <a:t>http://bezbukv.ru/anagram</a:t>
            </a:r>
            <a:r>
              <a:rPr lang="kk-KZ" sz="1600" dirty="0" smtClean="0"/>
              <a:t> </a:t>
            </a:r>
            <a:endParaRPr lang="ru-RU" sz="1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4579"/>
                                        </p:tgtEl>
                                        <p:attrNameLst>
                                          <p:attrName>ppt_x</p:attrName>
                                        </p:attrNameLst>
                                      </p:cBhvr>
                                      <p:tavLst>
                                        <p:tav tm="0">
                                          <p:val>
                                            <p:strVal val="ppt_x"/>
                                          </p:val>
                                        </p:tav>
                                        <p:tav tm="100000">
                                          <p:val>
                                            <p:strVal val="ppt_x"/>
                                          </p:val>
                                        </p:tav>
                                      </p:tavLst>
                                    </p:anim>
                                    <p:anim calcmode="lin" valueType="num">
                                      <p:cBhvr additive="base">
                                        <p:cTn id="21" dur="500"/>
                                        <p:tgtEl>
                                          <p:spTgt spid="24579"/>
                                        </p:tgtEl>
                                        <p:attrNameLst>
                                          <p:attrName>ppt_y</p:attrName>
                                        </p:attrNameLst>
                                      </p:cBhvr>
                                      <p:tavLst>
                                        <p:tav tm="0">
                                          <p:val>
                                            <p:strVal val="ppt_y"/>
                                          </p:val>
                                        </p:tav>
                                        <p:tav tm="100000">
                                          <p:val>
                                            <p:strVal val="1+ppt_h/2"/>
                                          </p:val>
                                        </p:tav>
                                      </p:tavLst>
                                    </p:anim>
                                    <p:set>
                                      <p:cBhvr>
                                        <p:cTn id="22" dur="1" fill="hold">
                                          <p:stCondLst>
                                            <p:cond delay="499"/>
                                          </p:stCondLst>
                                        </p:cTn>
                                        <p:tgtEl>
                                          <p:spTgt spid="2457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8" dur="2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9" dur="2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30"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70" decel="100000"/>
                                        <p:tgtEl>
                                          <p:spTgt spid="11"/>
                                        </p:tgtEl>
                                      </p:cBhvr>
                                    </p:animEffect>
                                    <p:animScale>
                                      <p:cBhvr>
                                        <p:cTn id="36" dur="770" decel="100000"/>
                                        <p:tgtEl>
                                          <p:spTgt spid="11"/>
                                        </p:tgtEl>
                                      </p:cBhvr>
                                      <p:from x="10000" y="10000"/>
                                      <p:to x="200000" y="450000"/>
                                    </p:animScale>
                                    <p:animScale>
                                      <p:cBhvr>
                                        <p:cTn id="37" dur="1230" accel="100000" fill="hold">
                                          <p:stCondLst>
                                            <p:cond delay="770"/>
                                          </p:stCondLst>
                                        </p:cTn>
                                        <p:tgtEl>
                                          <p:spTgt spid="11"/>
                                        </p:tgtEl>
                                      </p:cBhvr>
                                      <p:from x="200000" y="450000"/>
                                      <p:to x="100000" y="100000"/>
                                    </p:animScale>
                                    <p:set>
                                      <p:cBhvr>
                                        <p:cTn id="38" dur="770" fill="hold"/>
                                        <p:tgtEl>
                                          <p:spTgt spid="11"/>
                                        </p:tgtEl>
                                        <p:attrNameLst>
                                          <p:attrName>ppt_x</p:attrName>
                                        </p:attrNameLst>
                                      </p:cBhvr>
                                      <p:to>
                                        <p:strVal val="(0.5)"/>
                                      </p:to>
                                    </p:set>
                                    <p:anim from="(0.5)" to="(#ppt_x)" calcmode="lin" valueType="num">
                                      <p:cBhvr>
                                        <p:cTn id="39" dur="1230" accel="100000" fill="hold">
                                          <p:stCondLst>
                                            <p:cond delay="770"/>
                                          </p:stCondLst>
                                        </p:cTn>
                                        <p:tgtEl>
                                          <p:spTgt spid="11"/>
                                        </p:tgtEl>
                                        <p:attrNameLst>
                                          <p:attrName>ppt_x</p:attrName>
                                        </p:attrNameLst>
                                      </p:cBhvr>
                                    </p:anim>
                                    <p:set>
                                      <p:cBhvr>
                                        <p:cTn id="40" dur="770" fill="hold"/>
                                        <p:tgtEl>
                                          <p:spTgt spid="11"/>
                                        </p:tgtEl>
                                        <p:attrNameLst>
                                          <p:attrName>ppt_y</p:attrName>
                                        </p:attrNameLst>
                                      </p:cBhvr>
                                      <p:to>
                                        <p:strVal val="(#ppt_y+0.4)"/>
                                      </p:to>
                                    </p:set>
                                    <p:anim from="(#ppt_y+0.4)" to="(#ppt_y)" calcmode="lin" valueType="num">
                                      <p:cBhvr>
                                        <p:cTn id="41" dur="1230" accel="100000" fill="hold">
                                          <p:stCondLst>
                                            <p:cond delay="770"/>
                                          </p:stCondLst>
                                        </p:cTn>
                                        <p:tgtEl>
                                          <p:spTgt spid="11"/>
                                        </p:tgtEl>
                                        <p:attrNameLst>
                                          <p:attrName>ppt_y</p:attrName>
                                        </p:attrNameLst>
                                      </p:cBhvr>
                                    </p:anim>
                                  </p:childTnLst>
                                </p:cTn>
                              </p:par>
                              <p:par>
                                <p:cTn id="42" presetID="51"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770" decel="100000"/>
                                        <p:tgtEl>
                                          <p:spTgt spid="12"/>
                                        </p:tgtEl>
                                      </p:cBhvr>
                                    </p:animEffect>
                                    <p:animScale>
                                      <p:cBhvr>
                                        <p:cTn id="45" dur="770" decel="100000"/>
                                        <p:tgtEl>
                                          <p:spTgt spid="12"/>
                                        </p:tgtEl>
                                      </p:cBhvr>
                                      <p:from x="10000" y="10000"/>
                                      <p:to x="200000" y="450000"/>
                                    </p:animScale>
                                    <p:animScale>
                                      <p:cBhvr>
                                        <p:cTn id="46" dur="1230" accel="100000" fill="hold">
                                          <p:stCondLst>
                                            <p:cond delay="770"/>
                                          </p:stCondLst>
                                        </p:cTn>
                                        <p:tgtEl>
                                          <p:spTgt spid="12"/>
                                        </p:tgtEl>
                                      </p:cBhvr>
                                      <p:from x="200000" y="450000"/>
                                      <p:to x="100000" y="100000"/>
                                    </p:animScale>
                                    <p:set>
                                      <p:cBhvr>
                                        <p:cTn id="47" dur="770" fill="hold"/>
                                        <p:tgtEl>
                                          <p:spTgt spid="12"/>
                                        </p:tgtEl>
                                        <p:attrNameLst>
                                          <p:attrName>ppt_x</p:attrName>
                                        </p:attrNameLst>
                                      </p:cBhvr>
                                      <p:to>
                                        <p:strVal val="(0.5)"/>
                                      </p:to>
                                    </p:set>
                                    <p:anim from="(0.5)" to="(#ppt_x)" calcmode="lin" valueType="num">
                                      <p:cBhvr>
                                        <p:cTn id="48" dur="1230" accel="100000" fill="hold">
                                          <p:stCondLst>
                                            <p:cond delay="770"/>
                                          </p:stCondLst>
                                        </p:cTn>
                                        <p:tgtEl>
                                          <p:spTgt spid="12"/>
                                        </p:tgtEl>
                                        <p:attrNameLst>
                                          <p:attrName>ppt_x</p:attrName>
                                        </p:attrNameLst>
                                      </p:cBhvr>
                                    </p:anim>
                                    <p:set>
                                      <p:cBhvr>
                                        <p:cTn id="49" dur="770" fill="hold"/>
                                        <p:tgtEl>
                                          <p:spTgt spid="12"/>
                                        </p:tgtEl>
                                        <p:attrNameLst>
                                          <p:attrName>ppt_y</p:attrName>
                                        </p:attrNameLst>
                                      </p:cBhvr>
                                      <p:to>
                                        <p:strVal val="(#ppt_y+0.4)"/>
                                      </p:to>
                                    </p:set>
                                    <p:anim from="(#ppt_y+0.4)" to="(#ppt_y)" calcmode="lin" valueType="num">
                                      <p:cBhvr>
                                        <p:cTn id="50" dur="1230" accel="100000" fill="hold">
                                          <p:stCondLst>
                                            <p:cond delay="770"/>
                                          </p:stCondLst>
                                        </p:cTn>
                                        <p:tgtEl>
                                          <p:spTgt spid="12"/>
                                        </p:tgtEl>
                                        <p:attrNameLst>
                                          <p:attrName>ppt_y</p:attrName>
                                        </p:attrNameLst>
                                      </p:cBhvr>
                                    </p:anim>
                                  </p:childTnLst>
                                </p:cTn>
                              </p:par>
                              <p:par>
                                <p:cTn id="51" presetID="4"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ox(in)">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5" grpId="0"/>
      <p:bldP spid="7" grpId="0"/>
      <p:bldP spid="8"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облако слов"/>
          <p:cNvPicPr>
            <a:picLocks noChangeAspect="1" noChangeArrowheads="1"/>
          </p:cNvPicPr>
          <p:nvPr/>
        </p:nvPicPr>
        <p:blipFill>
          <a:blip r:embed="rId2" cstate="print"/>
          <a:srcRect/>
          <a:stretch>
            <a:fillRect/>
          </a:stretch>
        </p:blipFill>
        <p:spPr bwMode="auto">
          <a:xfrm>
            <a:off x="1285852" y="928670"/>
            <a:ext cx="6788511" cy="3414703"/>
          </a:xfrm>
          <a:prstGeom prst="rect">
            <a:avLst/>
          </a:prstGeom>
          <a:noFill/>
        </p:spPr>
      </p:pic>
      <p:sp>
        <p:nvSpPr>
          <p:cNvPr id="3" name="Прямоугольник 2"/>
          <p:cNvSpPr/>
          <p:nvPr/>
        </p:nvSpPr>
        <p:spPr>
          <a:xfrm>
            <a:off x="785786" y="4071942"/>
            <a:ext cx="1888594" cy="369332"/>
          </a:xfrm>
          <a:prstGeom prst="rect">
            <a:avLst/>
          </a:prstGeom>
        </p:spPr>
        <p:txBody>
          <a:bodyPr wrap="none">
            <a:spAutoFit/>
          </a:bodyPr>
          <a:lstStyle/>
          <a:p>
            <a:r>
              <a:rPr lang="en-US" dirty="0" err="1" smtClean="0">
                <a:hlinkClick r:id="rId3"/>
              </a:rPr>
              <a:t>https://tagul.com</a:t>
            </a:r>
            <a:r>
              <a:rPr lang="kk-KZ" dirty="0" smtClean="0"/>
              <a:t> </a:t>
            </a:r>
            <a:endParaRPr lang="ru-RU" dirty="0"/>
          </a:p>
        </p:txBody>
      </p:sp>
      <p:sp>
        <p:nvSpPr>
          <p:cNvPr id="4" name="Прямоугольник 3"/>
          <p:cNvSpPr/>
          <p:nvPr/>
        </p:nvSpPr>
        <p:spPr>
          <a:xfrm>
            <a:off x="857224" y="4643446"/>
            <a:ext cx="2463688" cy="369332"/>
          </a:xfrm>
          <a:prstGeom prst="rect">
            <a:avLst/>
          </a:prstGeom>
        </p:spPr>
        <p:txBody>
          <a:bodyPr wrap="none">
            <a:spAutoFit/>
          </a:bodyPr>
          <a:lstStyle/>
          <a:p>
            <a:r>
              <a:rPr lang="en-US" dirty="0" err="1" smtClean="0">
                <a:hlinkClick r:id="rId4"/>
              </a:rPr>
              <a:t>http://www.wordle.net</a:t>
            </a:r>
            <a:r>
              <a:rPr lang="kk-KZ" dirty="0" smtClean="0"/>
              <a:t> </a:t>
            </a:r>
            <a:endParaRPr lang="ru-RU" dirty="0"/>
          </a:p>
        </p:txBody>
      </p:sp>
      <p:sp>
        <p:nvSpPr>
          <p:cNvPr id="5" name="Прямоугольник 4"/>
          <p:cNvSpPr/>
          <p:nvPr/>
        </p:nvSpPr>
        <p:spPr>
          <a:xfrm>
            <a:off x="928662" y="5143512"/>
            <a:ext cx="2830134" cy="369332"/>
          </a:xfrm>
          <a:prstGeom prst="rect">
            <a:avLst/>
          </a:prstGeom>
        </p:spPr>
        <p:txBody>
          <a:bodyPr wrap="none">
            <a:spAutoFit/>
          </a:bodyPr>
          <a:lstStyle/>
          <a:p>
            <a:r>
              <a:rPr lang="en-US" dirty="0" err="1" smtClean="0">
                <a:hlinkClick r:id="rId5"/>
              </a:rPr>
              <a:t>http://www.imagechef.com</a:t>
            </a:r>
            <a:r>
              <a:rPr lang="kk-KZ" dirty="0" smtClean="0"/>
              <a:t> </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28662" y="5214950"/>
            <a:ext cx="1974515" cy="369332"/>
          </a:xfrm>
          <a:prstGeom prst="rect">
            <a:avLst/>
          </a:prstGeom>
        </p:spPr>
        <p:txBody>
          <a:bodyPr wrap="none">
            <a:spAutoFit/>
          </a:bodyPr>
          <a:lstStyle/>
          <a:p>
            <a:r>
              <a:rPr lang="en-US" dirty="0" err="1" smtClean="0">
                <a:hlinkClick r:id="rId2"/>
              </a:rPr>
              <a:t>http://rebus1.com</a:t>
            </a:r>
            <a:r>
              <a:rPr lang="kk-KZ" dirty="0" smtClean="0"/>
              <a:t> </a:t>
            </a:r>
            <a:endParaRPr lang="ru-RU" dirty="0"/>
          </a:p>
        </p:txBody>
      </p:sp>
      <p:sp>
        <p:nvSpPr>
          <p:cNvPr id="11266" name="AutoShape 2" descr="hello_html_m6c43b292.png"/>
          <p:cNvSpPr>
            <a:spLocks noChangeAspect="1" noChangeArrowheads="1"/>
          </p:cNvSpPr>
          <p:nvPr/>
        </p:nvSpPr>
        <p:spPr bwMode="auto">
          <a:xfrm>
            <a:off x="155575" y="-639763"/>
            <a:ext cx="2047875" cy="134302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68" name="AutoShape 4" descr="hello_html_m6c43b292.png"/>
          <p:cNvSpPr>
            <a:spLocks noChangeAspect="1" noChangeArrowheads="1"/>
          </p:cNvSpPr>
          <p:nvPr/>
        </p:nvSpPr>
        <p:spPr bwMode="auto">
          <a:xfrm>
            <a:off x="155575" y="-639763"/>
            <a:ext cx="2047875" cy="134302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0" name="AutoShape 6" descr="https://ds03.infourok.ru/uploads/ex/005d/00008914-2b4e0ed9/1/hello_html_m6c43b29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271" name="Picture 7" descr="C:\Documents and Settings\Admin\Мои документы\hello_html_m6c43b292.png"/>
          <p:cNvPicPr>
            <a:picLocks noChangeAspect="1" noChangeArrowheads="1"/>
          </p:cNvPicPr>
          <p:nvPr/>
        </p:nvPicPr>
        <p:blipFill>
          <a:blip r:embed="rId3" cstate="print"/>
          <a:srcRect/>
          <a:stretch>
            <a:fillRect/>
          </a:stretch>
        </p:blipFill>
        <p:spPr bwMode="auto">
          <a:xfrm>
            <a:off x="755576" y="332656"/>
            <a:ext cx="7132637" cy="4392488"/>
          </a:xfrm>
          <a:prstGeom prst="rect">
            <a:avLst/>
          </a:prstGeom>
          <a:noFill/>
        </p:spPr>
      </p:pic>
      <p:sp>
        <p:nvSpPr>
          <p:cNvPr id="7" name="TextBox 6"/>
          <p:cNvSpPr txBox="1"/>
          <p:nvPr/>
        </p:nvSpPr>
        <p:spPr>
          <a:xfrm>
            <a:off x="4932040" y="5085184"/>
            <a:ext cx="2320315" cy="369332"/>
          </a:xfrm>
          <a:prstGeom prst="rect">
            <a:avLst/>
          </a:prstGeom>
          <a:noFill/>
        </p:spPr>
        <p:txBody>
          <a:bodyPr wrap="none" rtlCol="0">
            <a:spAutoFit/>
          </a:bodyPr>
          <a:lstStyle/>
          <a:p>
            <a:r>
              <a:rPr lang="kk-KZ" dirty="0" smtClean="0">
                <a:latin typeface="Times New Roman" pitchFamily="18" charset="0"/>
                <a:cs typeface="Times New Roman" pitchFamily="18" charset="0"/>
              </a:rPr>
              <a:t>Графикалық редактор</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idx="4294967295"/>
          </p:nvPr>
        </p:nvSpPr>
        <p:spPr>
          <a:xfrm>
            <a:off x="571472" y="0"/>
            <a:ext cx="8199438" cy="1084247"/>
          </a:xfrm>
        </p:spPr>
        <p:txBody>
          <a:bodyPr anchorCtr="1">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sz="4000" b="1" i="1" dirty="0" smtClean="0">
                <a:solidFill>
                  <a:srgbClr val="002060"/>
                </a:solidFill>
                <a:latin typeface="Times New Roman" pitchFamily="18" charset="0"/>
                <a:cs typeface="Times New Roman" pitchFamily="18" charset="0"/>
              </a:rPr>
              <a:t>“Жұбын тап”</a:t>
            </a:r>
            <a:r>
              <a:rPr lang="kk-KZ" sz="3200" dirty="0" smtClean="0">
                <a:solidFill>
                  <a:srgbClr val="002060"/>
                </a:solidFill>
                <a:latin typeface="Times New Roman" pitchFamily="18" charset="0"/>
                <a:cs typeface="Times New Roman" pitchFamily="18" charset="0"/>
              </a:rPr>
              <a:t> </a:t>
            </a:r>
          </a:p>
        </p:txBody>
      </p:sp>
      <p:sp>
        <p:nvSpPr>
          <p:cNvPr id="47106" name="Rectangle 2"/>
          <p:cNvSpPr>
            <a:spLocks noGrp="1" noChangeArrowheads="1"/>
          </p:cNvSpPr>
          <p:nvPr>
            <p:ph type="body" idx="4294967295"/>
          </p:nvPr>
        </p:nvSpPr>
        <p:spPr>
          <a:xfrm>
            <a:off x="642910" y="1142984"/>
            <a:ext cx="7972425" cy="4500563"/>
          </a:xfrm>
        </p:spPr>
        <p:txBody>
          <a:bodyPr/>
          <a:lstStyle/>
          <a:p>
            <a:pPr>
              <a:lnSpc>
                <a:spcPct val="90000"/>
              </a:lnSpc>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b="1" i="1" dirty="0" smtClean="0">
                <a:solidFill>
                  <a:srgbClr val="002060"/>
                </a:solidFill>
              </a:rPr>
              <a:t>Сурет                        шығару</a:t>
            </a:r>
          </a:p>
          <a:p>
            <a:pPr>
              <a:lnSpc>
                <a:spcPct val="90000"/>
              </a:lnSpc>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i="1" dirty="0" smtClean="0">
                <a:solidFill>
                  <a:srgbClr val="002060"/>
                </a:solidFill>
              </a:rPr>
              <a:t>Paint</a:t>
            </a:r>
            <a:r>
              <a:rPr lang="kk-KZ" b="1" i="1" dirty="0" smtClean="0">
                <a:solidFill>
                  <a:srgbClr val="002060"/>
                </a:solidFill>
              </a:rPr>
              <a:t>                         құралдары</a:t>
            </a:r>
          </a:p>
          <a:p>
            <a:pPr>
              <a:lnSpc>
                <a:spcPct val="90000"/>
              </a:lnSpc>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b="1" i="1" dirty="0" smtClean="0">
                <a:solidFill>
                  <a:srgbClr val="002060"/>
                </a:solidFill>
              </a:rPr>
              <a:t>Түрлі түсті               салу</a:t>
            </a:r>
          </a:p>
          <a:p>
            <a:pPr>
              <a:lnSpc>
                <a:spcPct val="90000"/>
              </a:lnSpc>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b="1" i="1" dirty="0" smtClean="0">
                <a:solidFill>
                  <a:srgbClr val="002060"/>
                </a:solidFill>
              </a:rPr>
              <a:t>Фон</a:t>
            </a:r>
            <a:r>
              <a:rPr lang="kk-KZ" i="1" dirty="0" smtClean="0">
                <a:solidFill>
                  <a:srgbClr val="002060"/>
                </a:solidFill>
              </a:rPr>
              <a:t>                          </a:t>
            </a:r>
            <a:r>
              <a:rPr lang="kk-KZ" b="1" i="1" dirty="0" smtClean="0">
                <a:solidFill>
                  <a:srgbClr val="002060"/>
                </a:solidFill>
              </a:rPr>
              <a:t>өшіргіш</a:t>
            </a:r>
          </a:p>
          <a:p>
            <a:pPr>
              <a:lnSpc>
                <a:spcPct val="90000"/>
              </a:lnSpc>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b="1" i="1" dirty="0" smtClean="0">
                <a:solidFill>
                  <a:srgbClr val="002060"/>
                </a:solidFill>
              </a:rPr>
              <a:t>Редактор                 палитрасы</a:t>
            </a:r>
          </a:p>
          <a:p>
            <a:pPr>
              <a:lnSpc>
                <a:spcPct val="90000"/>
              </a:lnSpc>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b="1" i="1" dirty="0" smtClean="0">
                <a:solidFill>
                  <a:srgbClr val="002060"/>
                </a:solidFill>
              </a:rPr>
              <a:t>Үзіндіні                   редакторы </a:t>
            </a:r>
          </a:p>
          <a:p>
            <a:pPr>
              <a:lnSpc>
                <a:spcPct val="90000"/>
              </a:lnSpc>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b="1" i="1" dirty="0" smtClean="0">
                <a:solidFill>
                  <a:srgbClr val="002060"/>
                </a:solidFill>
              </a:rPr>
              <a:t>Басып                        түсі</a:t>
            </a:r>
          </a:p>
          <a:p>
            <a:pPr>
              <a:lnSpc>
                <a:spcPct val="90000"/>
              </a:lnSpc>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b="1" i="1" dirty="0" smtClean="0">
                <a:solidFill>
                  <a:srgbClr val="002060"/>
                </a:solidFill>
              </a:rPr>
              <a:t>Түстер                     жылжыту</a:t>
            </a:r>
          </a:p>
        </p:txBody>
      </p:sp>
      <p:sp>
        <p:nvSpPr>
          <p:cNvPr id="4" name="Rectangle 2"/>
          <p:cNvSpPr txBox="1">
            <a:spLocks noChangeArrowheads="1"/>
          </p:cNvSpPr>
          <p:nvPr/>
        </p:nvSpPr>
        <p:spPr>
          <a:xfrm>
            <a:off x="571472" y="1214422"/>
            <a:ext cx="7972425" cy="45005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kk-KZ" sz="3200" b="1" i="1" u="none" strike="noStrike" kern="1200" cap="none" spc="0" normalizeH="0" baseline="0" noProof="0" dirty="0" smtClean="0">
                <a:ln>
                  <a:noFill/>
                </a:ln>
                <a:solidFill>
                  <a:srgbClr val="002060"/>
                </a:solidFill>
                <a:effectLst/>
                <a:uLnTx/>
                <a:uFillTx/>
                <a:latin typeface="+mn-lt"/>
                <a:ea typeface="+mn-ea"/>
                <a:cs typeface="+mn-cs"/>
              </a:rPr>
              <a:t>Сурет                          салу</a:t>
            </a:r>
          </a:p>
          <a:p>
            <a:pPr marL="342900" lvl="0" indent="-342900">
              <a:lnSpc>
                <a:spcPct val="90000"/>
              </a:lnSpc>
              <a:spcBef>
                <a:spcPct val="200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3200" b="1" i="1" u="none" strike="noStrike" kern="1200" cap="none" spc="0" normalizeH="0" baseline="0" noProof="0" dirty="0" smtClean="0">
                <a:ln>
                  <a:noFill/>
                </a:ln>
                <a:solidFill>
                  <a:srgbClr val="002060"/>
                </a:solidFill>
                <a:effectLst/>
                <a:uLnTx/>
                <a:uFillTx/>
                <a:latin typeface="+mn-lt"/>
                <a:ea typeface="+mn-ea"/>
                <a:cs typeface="+mn-cs"/>
              </a:rPr>
              <a:t>Paint</a:t>
            </a:r>
            <a:r>
              <a:rPr kumimoji="0" lang="kk-KZ" sz="3200" b="1" i="1" u="none" strike="noStrike" kern="1200" cap="none" spc="0" normalizeH="0" baseline="0" noProof="0" dirty="0" smtClean="0">
                <a:ln>
                  <a:noFill/>
                </a:ln>
                <a:solidFill>
                  <a:srgbClr val="002060"/>
                </a:solidFill>
                <a:effectLst/>
                <a:uLnTx/>
                <a:uFillTx/>
                <a:latin typeface="+mn-lt"/>
                <a:ea typeface="+mn-ea"/>
                <a:cs typeface="+mn-cs"/>
              </a:rPr>
              <a:t>                      </a:t>
            </a:r>
            <a:r>
              <a:rPr lang="kk-KZ" sz="3200" b="1" i="1" dirty="0" smtClean="0">
                <a:solidFill>
                  <a:srgbClr val="002060"/>
                </a:solidFill>
              </a:rPr>
              <a:t> редакторы </a:t>
            </a:r>
            <a:endParaRPr kumimoji="0" lang="kk-KZ" sz="3200" b="1" i="1" u="none" strike="noStrike" kern="1200" cap="none" spc="0" normalizeH="0" baseline="0" noProof="0" dirty="0" smtClean="0">
              <a:ln>
                <a:noFill/>
              </a:ln>
              <a:solidFill>
                <a:srgbClr val="002060"/>
              </a:solidFill>
              <a:effectLst/>
              <a:uLnTx/>
              <a:uFillTx/>
              <a:latin typeface="+mn-lt"/>
              <a:ea typeface="+mn-ea"/>
              <a:cs typeface="+mn-cs"/>
            </a:endParaRPr>
          </a:p>
          <a:p>
            <a:pPr marL="342900" lvl="0" indent="-342900">
              <a:lnSpc>
                <a:spcPct val="90000"/>
              </a:lnSpc>
              <a:spcBef>
                <a:spcPct val="200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k-KZ" sz="3200" b="1" i="1" u="none" strike="noStrike" kern="1200" cap="none" spc="0" normalizeH="0" baseline="0" noProof="0" dirty="0" smtClean="0">
                <a:ln>
                  <a:noFill/>
                </a:ln>
                <a:solidFill>
                  <a:srgbClr val="002060"/>
                </a:solidFill>
                <a:effectLst/>
                <a:uLnTx/>
                <a:uFillTx/>
                <a:latin typeface="+mn-lt"/>
                <a:ea typeface="+mn-ea"/>
                <a:cs typeface="+mn-cs"/>
              </a:rPr>
              <a:t>Түрлі </a:t>
            </a:r>
            <a:r>
              <a:rPr lang="kk-KZ" sz="3200" b="1" i="1" dirty="0" smtClean="0">
                <a:solidFill>
                  <a:srgbClr val="002060"/>
                </a:solidFill>
              </a:rPr>
              <a:t>түсті              өшіргіш</a:t>
            </a:r>
            <a:endParaRPr kumimoji="0" lang="kk-KZ" sz="3200" b="1" i="1" u="none" strike="noStrike" kern="1200" cap="none" spc="0" normalizeH="0" baseline="0" noProof="0" dirty="0" smtClean="0">
              <a:ln>
                <a:noFill/>
              </a:ln>
              <a:solidFill>
                <a:srgbClr val="002060"/>
              </a:solidFill>
              <a:effectLst/>
              <a:uLnTx/>
              <a:uFillTx/>
              <a:latin typeface="+mn-lt"/>
              <a:ea typeface="+mn-ea"/>
              <a:cs typeface="+mn-cs"/>
            </a:endParaRPr>
          </a:p>
          <a:p>
            <a:pPr marL="342900" lvl="0" indent="-342900">
              <a:lnSpc>
                <a:spcPct val="90000"/>
              </a:lnSpc>
              <a:spcBef>
                <a:spcPct val="200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k-KZ" sz="3200" b="1" i="1" u="none" strike="noStrike" kern="1200" cap="none" spc="0" normalizeH="0" baseline="0" noProof="0" dirty="0" smtClean="0">
                <a:ln>
                  <a:noFill/>
                </a:ln>
                <a:solidFill>
                  <a:srgbClr val="002060"/>
                </a:solidFill>
                <a:effectLst/>
                <a:uLnTx/>
                <a:uFillTx/>
                <a:latin typeface="+mn-lt"/>
                <a:ea typeface="+mn-ea"/>
                <a:cs typeface="+mn-cs"/>
              </a:rPr>
              <a:t>Фон</a:t>
            </a:r>
            <a:r>
              <a:rPr kumimoji="0" lang="kk-KZ" sz="3200" b="0" i="1" u="none" strike="noStrike" kern="1200" cap="none" spc="0" normalizeH="0" baseline="0" noProof="0" dirty="0" smtClean="0">
                <a:ln>
                  <a:noFill/>
                </a:ln>
                <a:solidFill>
                  <a:srgbClr val="002060"/>
                </a:solidFill>
                <a:effectLst/>
                <a:uLnTx/>
                <a:uFillTx/>
                <a:latin typeface="+mn-lt"/>
                <a:ea typeface="+mn-ea"/>
                <a:cs typeface="+mn-cs"/>
              </a:rPr>
              <a:t>                                 </a:t>
            </a:r>
            <a:r>
              <a:rPr lang="kk-KZ" sz="3200" b="1" i="1" dirty="0" smtClean="0">
                <a:solidFill>
                  <a:srgbClr val="002060"/>
                </a:solidFill>
              </a:rPr>
              <a:t>түсі</a:t>
            </a:r>
            <a:endParaRPr kumimoji="0" lang="kk-KZ" sz="3200" b="1" i="1" u="none" strike="noStrike" kern="1200" cap="none" spc="0" normalizeH="0" baseline="0" noProof="0" dirty="0" smtClean="0">
              <a:ln>
                <a:noFill/>
              </a:ln>
              <a:solidFill>
                <a:srgbClr val="002060"/>
              </a:solidFill>
              <a:effectLst/>
              <a:uLnTx/>
              <a:uFillTx/>
              <a:latin typeface="+mn-lt"/>
              <a:ea typeface="+mn-ea"/>
              <a:cs typeface="+mn-cs"/>
            </a:endParaRPr>
          </a:p>
          <a:p>
            <a:pPr marL="342900" lvl="0" indent="-342900">
              <a:lnSpc>
                <a:spcPct val="90000"/>
              </a:lnSpc>
              <a:spcBef>
                <a:spcPct val="200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k-KZ" sz="3200" b="1" i="1" u="none" strike="noStrike" kern="1200" cap="none" spc="0" normalizeH="0" baseline="0" noProof="0" dirty="0" smtClean="0">
                <a:ln>
                  <a:noFill/>
                </a:ln>
                <a:solidFill>
                  <a:srgbClr val="002060"/>
                </a:solidFill>
                <a:effectLst/>
                <a:uLnTx/>
                <a:uFillTx/>
                <a:latin typeface="+mn-lt"/>
                <a:ea typeface="+mn-ea"/>
                <a:cs typeface="+mn-cs"/>
              </a:rPr>
              <a:t>Редактор</a:t>
            </a:r>
            <a:r>
              <a:rPr lang="kk-KZ" sz="3200" b="1" i="1" dirty="0" smtClean="0">
                <a:solidFill>
                  <a:srgbClr val="002060"/>
                </a:solidFill>
              </a:rPr>
              <a:t>                құралдары</a:t>
            </a:r>
            <a:endParaRPr kumimoji="0" lang="kk-KZ" sz="3200" b="1" i="1" u="none" strike="noStrike" kern="1200" cap="none" spc="0" normalizeH="0" baseline="0" noProof="0" dirty="0" smtClean="0">
              <a:ln>
                <a:noFill/>
              </a:ln>
              <a:solidFill>
                <a:srgbClr val="002060"/>
              </a:solidFill>
              <a:effectLst/>
              <a:uLnTx/>
              <a:uFillTx/>
              <a:latin typeface="+mn-lt"/>
              <a:ea typeface="+mn-ea"/>
              <a:cs typeface="+mn-cs"/>
            </a:endParaRPr>
          </a:p>
          <a:p>
            <a:pPr marL="342900" lvl="0" indent="-342900">
              <a:lnSpc>
                <a:spcPct val="90000"/>
              </a:lnSpc>
              <a:spcBef>
                <a:spcPct val="200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sz="3200" b="1" i="1" dirty="0" smtClean="0">
                <a:solidFill>
                  <a:srgbClr val="002060"/>
                </a:solidFill>
              </a:rPr>
              <a:t>Үзіндіні                  жылжыту</a:t>
            </a:r>
            <a:endParaRPr kumimoji="0" lang="kk-KZ" sz="3200" b="1" i="1" u="none" strike="noStrike" kern="1200" cap="none" spc="0" normalizeH="0" baseline="0" noProof="0" dirty="0" smtClean="0">
              <a:ln>
                <a:noFill/>
              </a:ln>
              <a:solidFill>
                <a:srgbClr val="002060"/>
              </a:solidFill>
              <a:effectLst/>
              <a:uLnTx/>
              <a:uFillTx/>
              <a:latin typeface="+mn-lt"/>
              <a:ea typeface="+mn-ea"/>
              <a:cs typeface="+mn-cs"/>
            </a:endParaRPr>
          </a:p>
          <a:p>
            <a:pPr marL="342900" lvl="0" indent="-342900">
              <a:lnSpc>
                <a:spcPct val="90000"/>
              </a:lnSpc>
              <a:spcBef>
                <a:spcPct val="200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k-KZ" sz="3200" b="1" i="1" u="none" strike="noStrike" kern="1200" cap="none" spc="0" normalizeH="0" baseline="0" noProof="0" dirty="0" smtClean="0">
                <a:ln>
                  <a:noFill/>
                </a:ln>
                <a:solidFill>
                  <a:srgbClr val="002060"/>
                </a:solidFill>
                <a:effectLst/>
                <a:uLnTx/>
                <a:uFillTx/>
                <a:latin typeface="+mn-lt"/>
                <a:ea typeface="+mn-ea"/>
                <a:cs typeface="+mn-cs"/>
              </a:rPr>
              <a:t>Басып                      </a:t>
            </a:r>
            <a:r>
              <a:rPr lang="kk-KZ" sz="3200" b="1" i="1" dirty="0" smtClean="0">
                <a:solidFill>
                  <a:srgbClr val="002060"/>
                </a:solidFill>
              </a:rPr>
              <a:t>шығару</a:t>
            </a:r>
            <a:endParaRPr kumimoji="0" lang="kk-KZ" sz="3200" b="1" i="1" u="none" strike="noStrike" kern="1200" cap="none" spc="0" normalizeH="0" baseline="0" noProof="0" dirty="0" smtClean="0">
              <a:ln>
                <a:noFill/>
              </a:ln>
              <a:solidFill>
                <a:srgbClr val="002060"/>
              </a:solidFill>
              <a:effectLst/>
              <a:uLnTx/>
              <a:uFillTx/>
              <a:latin typeface="+mn-lt"/>
              <a:ea typeface="+mn-ea"/>
              <a:cs typeface="+mn-cs"/>
            </a:endParaRPr>
          </a:p>
          <a:p>
            <a:pPr marL="342900" lvl="0" indent="-342900">
              <a:lnSpc>
                <a:spcPct val="90000"/>
              </a:lnSpc>
              <a:spcBef>
                <a:spcPct val="200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k-KZ" sz="3200" b="1" i="1" u="none" strike="noStrike" kern="1200" cap="none" spc="0" normalizeH="0" baseline="0" noProof="0" dirty="0" smtClean="0">
                <a:ln>
                  <a:noFill/>
                </a:ln>
                <a:solidFill>
                  <a:srgbClr val="002060"/>
                </a:solidFill>
                <a:effectLst/>
                <a:uLnTx/>
                <a:uFillTx/>
                <a:latin typeface="+mn-lt"/>
                <a:ea typeface="+mn-ea"/>
                <a:cs typeface="+mn-cs"/>
              </a:rPr>
              <a:t>Түстер                   </a:t>
            </a:r>
            <a:r>
              <a:rPr lang="kk-KZ" sz="3200" b="1" i="1" dirty="0" smtClean="0">
                <a:solidFill>
                  <a:srgbClr val="002060"/>
                </a:solidFill>
              </a:rPr>
              <a:t>палитрасы</a:t>
            </a:r>
            <a:endParaRPr kumimoji="0" lang="kk-KZ" sz="3200" b="1" i="1"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fade">
                                      <p:cBhvr>
                                        <p:cTn id="7" dur="1000"/>
                                        <p:tgtEl>
                                          <p:spTgt spid="47106">
                                            <p:txEl>
                                              <p:pRg st="0" end="0"/>
                                            </p:txEl>
                                          </p:spTgt>
                                        </p:tgtEl>
                                      </p:cBhvr>
                                    </p:animEffect>
                                    <p:anim calcmode="lin" valueType="num">
                                      <p:cBhvr>
                                        <p:cTn id="8" dur="1000" fill="hold"/>
                                        <p:tgtEl>
                                          <p:spTgt spid="471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10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Effect transition="in" filter="fade">
                                      <p:cBhvr>
                                        <p:cTn id="12" dur="1000"/>
                                        <p:tgtEl>
                                          <p:spTgt spid="47106">
                                            <p:txEl>
                                              <p:pRg st="1" end="1"/>
                                            </p:txEl>
                                          </p:spTgt>
                                        </p:tgtEl>
                                      </p:cBhvr>
                                    </p:animEffect>
                                    <p:anim calcmode="lin" valueType="num">
                                      <p:cBhvr>
                                        <p:cTn id="13" dur="1000" fill="hold"/>
                                        <p:tgtEl>
                                          <p:spTgt spid="4710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7106">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7106">
                                            <p:txEl>
                                              <p:pRg st="2" end="2"/>
                                            </p:txEl>
                                          </p:spTgt>
                                        </p:tgtEl>
                                        <p:attrNameLst>
                                          <p:attrName>style.visibility</p:attrName>
                                        </p:attrNameLst>
                                      </p:cBhvr>
                                      <p:to>
                                        <p:strVal val="visible"/>
                                      </p:to>
                                    </p:set>
                                    <p:animEffect transition="in" filter="fade">
                                      <p:cBhvr>
                                        <p:cTn id="17" dur="1000"/>
                                        <p:tgtEl>
                                          <p:spTgt spid="47106">
                                            <p:txEl>
                                              <p:pRg st="2" end="2"/>
                                            </p:txEl>
                                          </p:spTgt>
                                        </p:tgtEl>
                                      </p:cBhvr>
                                    </p:animEffect>
                                    <p:anim calcmode="lin" valueType="num">
                                      <p:cBhvr>
                                        <p:cTn id="18" dur="1000" fill="hold"/>
                                        <p:tgtEl>
                                          <p:spTgt spid="4710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7106">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7106">
                                            <p:txEl>
                                              <p:pRg st="3" end="3"/>
                                            </p:txEl>
                                          </p:spTgt>
                                        </p:tgtEl>
                                        <p:attrNameLst>
                                          <p:attrName>style.visibility</p:attrName>
                                        </p:attrNameLst>
                                      </p:cBhvr>
                                      <p:to>
                                        <p:strVal val="visible"/>
                                      </p:to>
                                    </p:set>
                                    <p:animEffect transition="in" filter="fade">
                                      <p:cBhvr>
                                        <p:cTn id="22" dur="1000"/>
                                        <p:tgtEl>
                                          <p:spTgt spid="47106">
                                            <p:txEl>
                                              <p:pRg st="3" end="3"/>
                                            </p:txEl>
                                          </p:spTgt>
                                        </p:tgtEl>
                                      </p:cBhvr>
                                    </p:animEffect>
                                    <p:anim calcmode="lin" valueType="num">
                                      <p:cBhvr>
                                        <p:cTn id="23" dur="1000" fill="hold"/>
                                        <p:tgtEl>
                                          <p:spTgt spid="4710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7106">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7106">
                                            <p:txEl>
                                              <p:pRg st="4" end="4"/>
                                            </p:txEl>
                                          </p:spTgt>
                                        </p:tgtEl>
                                        <p:attrNameLst>
                                          <p:attrName>style.visibility</p:attrName>
                                        </p:attrNameLst>
                                      </p:cBhvr>
                                      <p:to>
                                        <p:strVal val="visible"/>
                                      </p:to>
                                    </p:set>
                                    <p:animEffect transition="in" filter="fade">
                                      <p:cBhvr>
                                        <p:cTn id="27" dur="1000"/>
                                        <p:tgtEl>
                                          <p:spTgt spid="47106">
                                            <p:txEl>
                                              <p:pRg st="4" end="4"/>
                                            </p:txEl>
                                          </p:spTgt>
                                        </p:tgtEl>
                                      </p:cBhvr>
                                    </p:animEffect>
                                    <p:anim calcmode="lin" valueType="num">
                                      <p:cBhvr>
                                        <p:cTn id="28" dur="1000" fill="hold"/>
                                        <p:tgtEl>
                                          <p:spTgt spid="4710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7106">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7106">
                                            <p:txEl>
                                              <p:pRg st="5" end="5"/>
                                            </p:txEl>
                                          </p:spTgt>
                                        </p:tgtEl>
                                        <p:attrNameLst>
                                          <p:attrName>style.visibility</p:attrName>
                                        </p:attrNameLst>
                                      </p:cBhvr>
                                      <p:to>
                                        <p:strVal val="visible"/>
                                      </p:to>
                                    </p:set>
                                    <p:animEffect transition="in" filter="fade">
                                      <p:cBhvr>
                                        <p:cTn id="32" dur="1000"/>
                                        <p:tgtEl>
                                          <p:spTgt spid="47106">
                                            <p:txEl>
                                              <p:pRg st="5" end="5"/>
                                            </p:txEl>
                                          </p:spTgt>
                                        </p:tgtEl>
                                      </p:cBhvr>
                                    </p:animEffect>
                                    <p:anim calcmode="lin" valueType="num">
                                      <p:cBhvr>
                                        <p:cTn id="33" dur="1000" fill="hold"/>
                                        <p:tgtEl>
                                          <p:spTgt spid="4710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7106">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7106">
                                            <p:txEl>
                                              <p:pRg st="6" end="6"/>
                                            </p:txEl>
                                          </p:spTgt>
                                        </p:tgtEl>
                                        <p:attrNameLst>
                                          <p:attrName>style.visibility</p:attrName>
                                        </p:attrNameLst>
                                      </p:cBhvr>
                                      <p:to>
                                        <p:strVal val="visible"/>
                                      </p:to>
                                    </p:set>
                                    <p:animEffect transition="in" filter="fade">
                                      <p:cBhvr>
                                        <p:cTn id="37" dur="1000"/>
                                        <p:tgtEl>
                                          <p:spTgt spid="47106">
                                            <p:txEl>
                                              <p:pRg st="6" end="6"/>
                                            </p:txEl>
                                          </p:spTgt>
                                        </p:tgtEl>
                                      </p:cBhvr>
                                    </p:animEffect>
                                    <p:anim calcmode="lin" valueType="num">
                                      <p:cBhvr>
                                        <p:cTn id="38" dur="1000" fill="hold"/>
                                        <p:tgtEl>
                                          <p:spTgt spid="47106">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7106">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7106">
                                            <p:txEl>
                                              <p:pRg st="7" end="7"/>
                                            </p:txEl>
                                          </p:spTgt>
                                        </p:tgtEl>
                                        <p:attrNameLst>
                                          <p:attrName>style.visibility</p:attrName>
                                        </p:attrNameLst>
                                      </p:cBhvr>
                                      <p:to>
                                        <p:strVal val="visible"/>
                                      </p:to>
                                    </p:set>
                                    <p:animEffect transition="in" filter="fade">
                                      <p:cBhvr>
                                        <p:cTn id="42" dur="1000"/>
                                        <p:tgtEl>
                                          <p:spTgt spid="47106">
                                            <p:txEl>
                                              <p:pRg st="7" end="7"/>
                                            </p:txEl>
                                          </p:spTgt>
                                        </p:tgtEl>
                                      </p:cBhvr>
                                    </p:animEffect>
                                    <p:anim calcmode="lin" valueType="num">
                                      <p:cBhvr>
                                        <p:cTn id="43" dur="1000" fill="hold"/>
                                        <p:tgtEl>
                                          <p:spTgt spid="4710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710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47106">
                                            <p:txEl>
                                              <p:pRg st="0" end="0"/>
                                            </p:txEl>
                                          </p:spTgt>
                                        </p:tgtEl>
                                        <p:attrNameLst>
                                          <p:attrName>ppt_x</p:attrName>
                                        </p:attrNameLst>
                                      </p:cBhvr>
                                      <p:tavLst>
                                        <p:tav tm="0">
                                          <p:val>
                                            <p:strVal val="ppt_x"/>
                                          </p:val>
                                        </p:tav>
                                        <p:tav tm="100000">
                                          <p:val>
                                            <p:strVal val="ppt_x"/>
                                          </p:val>
                                        </p:tav>
                                      </p:tavLst>
                                    </p:anim>
                                    <p:anim calcmode="lin" valueType="num">
                                      <p:cBhvr additive="base">
                                        <p:cTn id="49" dur="500"/>
                                        <p:tgtEl>
                                          <p:spTgt spid="47106">
                                            <p:txEl>
                                              <p:pRg st="0" end="0"/>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47106">
                                            <p:txEl>
                                              <p:pRg st="0" end="0"/>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47106">
                                            <p:txEl>
                                              <p:pRg st="1" end="1"/>
                                            </p:txEl>
                                          </p:spTgt>
                                        </p:tgtEl>
                                        <p:attrNameLst>
                                          <p:attrName>ppt_x</p:attrName>
                                        </p:attrNameLst>
                                      </p:cBhvr>
                                      <p:tavLst>
                                        <p:tav tm="0">
                                          <p:val>
                                            <p:strVal val="ppt_x"/>
                                          </p:val>
                                        </p:tav>
                                        <p:tav tm="100000">
                                          <p:val>
                                            <p:strVal val="ppt_x"/>
                                          </p:val>
                                        </p:tav>
                                      </p:tavLst>
                                    </p:anim>
                                    <p:anim calcmode="lin" valueType="num">
                                      <p:cBhvr additive="base">
                                        <p:cTn id="55" dur="500"/>
                                        <p:tgtEl>
                                          <p:spTgt spid="47106">
                                            <p:txEl>
                                              <p:pRg st="1" end="1"/>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47106">
                                            <p:txEl>
                                              <p:pRg st="1" end="1"/>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47106">
                                            <p:txEl>
                                              <p:pRg st="2" end="2"/>
                                            </p:txEl>
                                          </p:spTgt>
                                        </p:tgtEl>
                                        <p:attrNameLst>
                                          <p:attrName>ppt_x</p:attrName>
                                        </p:attrNameLst>
                                      </p:cBhvr>
                                      <p:tavLst>
                                        <p:tav tm="0">
                                          <p:val>
                                            <p:strVal val="ppt_x"/>
                                          </p:val>
                                        </p:tav>
                                        <p:tav tm="100000">
                                          <p:val>
                                            <p:strVal val="ppt_x"/>
                                          </p:val>
                                        </p:tav>
                                      </p:tavLst>
                                    </p:anim>
                                    <p:anim calcmode="lin" valueType="num">
                                      <p:cBhvr additive="base">
                                        <p:cTn id="61" dur="500"/>
                                        <p:tgtEl>
                                          <p:spTgt spid="47106">
                                            <p:txEl>
                                              <p:pRg st="2" end="2"/>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47106">
                                            <p:txEl>
                                              <p:pRg st="2" end="2"/>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47106">
                                            <p:txEl>
                                              <p:pRg st="3" end="3"/>
                                            </p:txEl>
                                          </p:spTgt>
                                        </p:tgtEl>
                                        <p:attrNameLst>
                                          <p:attrName>ppt_x</p:attrName>
                                        </p:attrNameLst>
                                      </p:cBhvr>
                                      <p:tavLst>
                                        <p:tav tm="0">
                                          <p:val>
                                            <p:strVal val="ppt_x"/>
                                          </p:val>
                                        </p:tav>
                                        <p:tav tm="100000">
                                          <p:val>
                                            <p:strVal val="ppt_x"/>
                                          </p:val>
                                        </p:tav>
                                      </p:tavLst>
                                    </p:anim>
                                    <p:anim calcmode="lin" valueType="num">
                                      <p:cBhvr additive="base">
                                        <p:cTn id="67" dur="500"/>
                                        <p:tgtEl>
                                          <p:spTgt spid="47106">
                                            <p:txEl>
                                              <p:pRg st="3" end="3"/>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47106">
                                            <p:txEl>
                                              <p:pRg st="3" end="3"/>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47106">
                                            <p:txEl>
                                              <p:pRg st="4" end="4"/>
                                            </p:txEl>
                                          </p:spTgt>
                                        </p:tgtEl>
                                        <p:attrNameLst>
                                          <p:attrName>ppt_x</p:attrName>
                                        </p:attrNameLst>
                                      </p:cBhvr>
                                      <p:tavLst>
                                        <p:tav tm="0">
                                          <p:val>
                                            <p:strVal val="ppt_x"/>
                                          </p:val>
                                        </p:tav>
                                        <p:tav tm="100000">
                                          <p:val>
                                            <p:strVal val="ppt_x"/>
                                          </p:val>
                                        </p:tav>
                                      </p:tavLst>
                                    </p:anim>
                                    <p:anim calcmode="lin" valueType="num">
                                      <p:cBhvr additive="base">
                                        <p:cTn id="73" dur="500"/>
                                        <p:tgtEl>
                                          <p:spTgt spid="47106">
                                            <p:txEl>
                                              <p:pRg st="4" end="4"/>
                                            </p:txEl>
                                          </p:spTgt>
                                        </p:tgtEl>
                                        <p:attrNameLst>
                                          <p:attrName>ppt_y</p:attrName>
                                        </p:attrNameLst>
                                      </p:cBhvr>
                                      <p:tavLst>
                                        <p:tav tm="0">
                                          <p:val>
                                            <p:strVal val="ppt_y"/>
                                          </p:val>
                                        </p:tav>
                                        <p:tav tm="100000">
                                          <p:val>
                                            <p:strVal val="1+ppt_h/2"/>
                                          </p:val>
                                        </p:tav>
                                      </p:tavLst>
                                    </p:anim>
                                    <p:set>
                                      <p:cBhvr>
                                        <p:cTn id="74" dur="1" fill="hold">
                                          <p:stCondLst>
                                            <p:cond delay="499"/>
                                          </p:stCondLst>
                                        </p:cTn>
                                        <p:tgtEl>
                                          <p:spTgt spid="47106">
                                            <p:txEl>
                                              <p:pRg st="4" end="4"/>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47106">
                                            <p:txEl>
                                              <p:pRg st="5" end="5"/>
                                            </p:txEl>
                                          </p:spTgt>
                                        </p:tgtEl>
                                        <p:attrNameLst>
                                          <p:attrName>ppt_x</p:attrName>
                                        </p:attrNameLst>
                                      </p:cBhvr>
                                      <p:tavLst>
                                        <p:tav tm="0">
                                          <p:val>
                                            <p:strVal val="ppt_x"/>
                                          </p:val>
                                        </p:tav>
                                        <p:tav tm="100000">
                                          <p:val>
                                            <p:strVal val="ppt_x"/>
                                          </p:val>
                                        </p:tav>
                                      </p:tavLst>
                                    </p:anim>
                                    <p:anim calcmode="lin" valueType="num">
                                      <p:cBhvr additive="base">
                                        <p:cTn id="79" dur="500"/>
                                        <p:tgtEl>
                                          <p:spTgt spid="47106">
                                            <p:txEl>
                                              <p:pRg st="5" end="5"/>
                                            </p:txEl>
                                          </p:spTgt>
                                        </p:tgtEl>
                                        <p:attrNameLst>
                                          <p:attrName>ppt_y</p:attrName>
                                        </p:attrNameLst>
                                      </p:cBhvr>
                                      <p:tavLst>
                                        <p:tav tm="0">
                                          <p:val>
                                            <p:strVal val="ppt_y"/>
                                          </p:val>
                                        </p:tav>
                                        <p:tav tm="100000">
                                          <p:val>
                                            <p:strVal val="1+ppt_h/2"/>
                                          </p:val>
                                        </p:tav>
                                      </p:tavLst>
                                    </p:anim>
                                    <p:set>
                                      <p:cBhvr>
                                        <p:cTn id="80" dur="1" fill="hold">
                                          <p:stCondLst>
                                            <p:cond delay="499"/>
                                          </p:stCondLst>
                                        </p:cTn>
                                        <p:tgtEl>
                                          <p:spTgt spid="47106">
                                            <p:txEl>
                                              <p:pRg st="5" end="5"/>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47106">
                                            <p:txEl>
                                              <p:pRg st="6" end="6"/>
                                            </p:txEl>
                                          </p:spTgt>
                                        </p:tgtEl>
                                        <p:attrNameLst>
                                          <p:attrName>ppt_x</p:attrName>
                                        </p:attrNameLst>
                                      </p:cBhvr>
                                      <p:tavLst>
                                        <p:tav tm="0">
                                          <p:val>
                                            <p:strVal val="ppt_x"/>
                                          </p:val>
                                        </p:tav>
                                        <p:tav tm="100000">
                                          <p:val>
                                            <p:strVal val="ppt_x"/>
                                          </p:val>
                                        </p:tav>
                                      </p:tavLst>
                                    </p:anim>
                                    <p:anim calcmode="lin" valueType="num">
                                      <p:cBhvr additive="base">
                                        <p:cTn id="85" dur="500"/>
                                        <p:tgtEl>
                                          <p:spTgt spid="47106">
                                            <p:txEl>
                                              <p:pRg st="6" end="6"/>
                                            </p:txEl>
                                          </p:spTgt>
                                        </p:tgtEl>
                                        <p:attrNameLst>
                                          <p:attrName>ppt_y</p:attrName>
                                        </p:attrNameLst>
                                      </p:cBhvr>
                                      <p:tavLst>
                                        <p:tav tm="0">
                                          <p:val>
                                            <p:strVal val="ppt_y"/>
                                          </p:val>
                                        </p:tav>
                                        <p:tav tm="100000">
                                          <p:val>
                                            <p:strVal val="1+ppt_h/2"/>
                                          </p:val>
                                        </p:tav>
                                      </p:tavLst>
                                    </p:anim>
                                    <p:set>
                                      <p:cBhvr>
                                        <p:cTn id="86" dur="1" fill="hold">
                                          <p:stCondLst>
                                            <p:cond delay="499"/>
                                          </p:stCondLst>
                                        </p:cTn>
                                        <p:tgtEl>
                                          <p:spTgt spid="47106">
                                            <p:txEl>
                                              <p:pRg st="6" end="6"/>
                                            </p:txEl>
                                          </p:spTgt>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500"/>
                                        <p:tgtEl>
                                          <p:spTgt spid="47106">
                                            <p:txEl>
                                              <p:pRg st="7" end="7"/>
                                            </p:txEl>
                                          </p:spTgt>
                                        </p:tgtEl>
                                        <p:attrNameLst>
                                          <p:attrName>ppt_x</p:attrName>
                                        </p:attrNameLst>
                                      </p:cBhvr>
                                      <p:tavLst>
                                        <p:tav tm="0">
                                          <p:val>
                                            <p:strVal val="ppt_x"/>
                                          </p:val>
                                        </p:tav>
                                        <p:tav tm="100000">
                                          <p:val>
                                            <p:strVal val="ppt_x"/>
                                          </p:val>
                                        </p:tav>
                                      </p:tavLst>
                                    </p:anim>
                                    <p:anim calcmode="lin" valueType="num">
                                      <p:cBhvr additive="base">
                                        <p:cTn id="91" dur="500"/>
                                        <p:tgtEl>
                                          <p:spTgt spid="47106">
                                            <p:txEl>
                                              <p:pRg st="7" end="7"/>
                                            </p:txEl>
                                          </p:spTgt>
                                        </p:tgtEl>
                                        <p:attrNameLst>
                                          <p:attrName>ppt_y</p:attrName>
                                        </p:attrNameLst>
                                      </p:cBhvr>
                                      <p:tavLst>
                                        <p:tav tm="0">
                                          <p:val>
                                            <p:strVal val="ppt_y"/>
                                          </p:val>
                                        </p:tav>
                                        <p:tav tm="100000">
                                          <p:val>
                                            <p:strVal val="1+ppt_h/2"/>
                                          </p:val>
                                        </p:tav>
                                      </p:tavLst>
                                    </p:anim>
                                    <p:set>
                                      <p:cBhvr>
                                        <p:cTn id="92" dur="1" fill="hold">
                                          <p:stCondLst>
                                            <p:cond delay="499"/>
                                          </p:stCondLst>
                                        </p:cTn>
                                        <p:tgtEl>
                                          <p:spTgt spid="47106">
                                            <p:txEl>
                                              <p:pRg st="7" end="7"/>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1000"/>
                                        <p:tgtEl>
                                          <p:spTgt spid="4"/>
                                        </p:tgtEl>
                                      </p:cBhvr>
                                    </p:animEffect>
                                    <p:anim calcmode="lin" valueType="num">
                                      <p:cBhvr>
                                        <p:cTn id="98" dur="1000" fill="hold"/>
                                        <p:tgtEl>
                                          <p:spTgt spid="4"/>
                                        </p:tgtEl>
                                        <p:attrNameLst>
                                          <p:attrName>ppt_x</p:attrName>
                                        </p:attrNameLst>
                                      </p:cBhvr>
                                      <p:tavLst>
                                        <p:tav tm="0">
                                          <p:val>
                                            <p:strVal val="#ppt_x"/>
                                          </p:val>
                                        </p:tav>
                                        <p:tav tm="100000">
                                          <p:val>
                                            <p:strVal val="#ppt_x"/>
                                          </p:val>
                                        </p:tav>
                                      </p:tavLst>
                                    </p:anim>
                                    <p:anim calcmode="lin" valueType="num">
                                      <p:cBhvr>
                                        <p:cTn id="9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uiExpand="1" build="p"/>
      <p:bldP spid="47106" grpI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rmAutofit fontScale="90000"/>
          </a:bodyPr>
          <a:lstStyle/>
          <a:p>
            <a:r>
              <a:rPr lang="en-US" dirty="0" err="1" smtClean="0">
                <a:latin typeface="Book Antiqua" pitchFamily="18" charset="0"/>
              </a:rPr>
              <a:t>Kahoot.it</a:t>
            </a:r>
            <a:r>
              <a:rPr lang="en-US" dirty="0" smtClean="0">
                <a:latin typeface="Book Antiqua" pitchFamily="18" charset="0"/>
              </a:rPr>
              <a:t> – </a:t>
            </a:r>
            <a:r>
              <a:rPr lang="kk-KZ" dirty="0" smtClean="0">
                <a:latin typeface="Book Antiqua" pitchFamily="18" charset="0"/>
              </a:rPr>
              <a:t>ойнау үшін</a:t>
            </a:r>
            <a:br>
              <a:rPr lang="kk-KZ" dirty="0" smtClean="0">
                <a:latin typeface="Book Antiqua" pitchFamily="18" charset="0"/>
              </a:rPr>
            </a:br>
            <a:r>
              <a:rPr lang="en-US" dirty="0" smtClean="0">
                <a:latin typeface="Book Antiqua" pitchFamily="18" charset="0"/>
              </a:rPr>
              <a:t>getkahoot.com – </a:t>
            </a:r>
            <a:r>
              <a:rPr lang="kk-KZ" dirty="0" smtClean="0">
                <a:latin typeface="Book Antiqua" pitchFamily="18" charset="0"/>
              </a:rPr>
              <a:t>ойынды құрастыру үшін</a:t>
            </a:r>
            <a:endParaRPr lang="ru-RU" dirty="0">
              <a:latin typeface="Book Antiqua" pitchFamily="18" charset="0"/>
            </a:endParaRPr>
          </a:p>
        </p:txBody>
      </p:sp>
      <p:pic>
        <p:nvPicPr>
          <p:cNvPr id="43010" name="Picture 2"/>
          <p:cNvPicPr>
            <a:picLocks noChangeAspect="1" noChangeArrowheads="1"/>
          </p:cNvPicPr>
          <p:nvPr/>
        </p:nvPicPr>
        <p:blipFill>
          <a:blip r:embed="rId2" cstate="print"/>
          <a:srcRect t="10793" r="1076" b="4306"/>
          <a:stretch>
            <a:fillRect/>
          </a:stretch>
        </p:blipFill>
        <p:spPr bwMode="auto">
          <a:xfrm>
            <a:off x="827584" y="2996952"/>
            <a:ext cx="7272808"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428604"/>
            <a:ext cx="8229600" cy="714396"/>
          </a:xfrm>
        </p:spPr>
        <p:txBody>
          <a:bodyPr>
            <a:normAutofit fontScale="90000"/>
          </a:bodyPr>
          <a:lstStyle/>
          <a:p>
            <a:r>
              <a:rPr lang="kk-KZ" dirty="0" smtClean="0"/>
              <a:t>“пазл”-сөздерді ықшамдау </a:t>
            </a:r>
            <a:endParaRPr lang="ru-RU" dirty="0"/>
          </a:p>
        </p:txBody>
      </p:sp>
      <p:pic>
        <p:nvPicPr>
          <p:cNvPr id="2050" name="Picture 2"/>
          <p:cNvPicPr>
            <a:picLocks noChangeAspect="1" noChangeArrowheads="1"/>
          </p:cNvPicPr>
          <p:nvPr/>
        </p:nvPicPr>
        <p:blipFill>
          <a:blip r:embed="rId2" cstate="print"/>
          <a:srcRect l="22754" t="20337" r="21875" b="40112"/>
          <a:stretch>
            <a:fillRect/>
          </a:stretch>
        </p:blipFill>
        <p:spPr bwMode="auto">
          <a:xfrm>
            <a:off x="785786" y="1071546"/>
            <a:ext cx="7286676" cy="4163815"/>
          </a:xfrm>
          <a:prstGeom prst="rect">
            <a:avLst/>
          </a:prstGeom>
          <a:noFill/>
          <a:ln w="9525">
            <a:noFill/>
            <a:miter lim="800000"/>
            <a:headEnd/>
            <a:tailEnd/>
          </a:ln>
          <a:effectLst/>
        </p:spPr>
      </p:pic>
      <p:sp>
        <p:nvSpPr>
          <p:cNvPr id="6" name="Прямоугольник 5"/>
          <p:cNvSpPr/>
          <p:nvPr/>
        </p:nvSpPr>
        <p:spPr>
          <a:xfrm>
            <a:off x="1142976" y="4929198"/>
            <a:ext cx="6572296" cy="369332"/>
          </a:xfrm>
          <a:prstGeom prst="rect">
            <a:avLst/>
          </a:prstGeom>
        </p:spPr>
        <p:txBody>
          <a:bodyPr wrap="square">
            <a:spAutoFit/>
          </a:bodyPr>
          <a:lstStyle/>
          <a:p>
            <a:pPr algn="ctr"/>
            <a:r>
              <a:rPr lang="en-US" dirty="0" err="1" smtClean="0">
                <a:solidFill>
                  <a:srgbClr val="002060"/>
                </a:solidFill>
                <a:latin typeface="Times New Roman" pitchFamily="18" charset="0"/>
                <a:cs typeface="Times New Roman" pitchFamily="18" charset="0"/>
                <a:hlinkClick r:id="rId3"/>
              </a:rPr>
              <a:t>http://LearningApps.org</a:t>
            </a:r>
            <a:r>
              <a:rPr lang="kk-KZ" dirty="0" smtClean="0">
                <a:solidFill>
                  <a:srgbClr val="002060"/>
                </a:solidFill>
                <a:latin typeface="Times New Roman" pitchFamily="18" charset="0"/>
                <a:cs typeface="Times New Roman" pitchFamily="18" charset="0"/>
              </a:rPr>
              <a:t> </a:t>
            </a:r>
            <a:endParaRPr lang="ru-RU"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14400"/>
            <a:ext cx="6012904" cy="954107"/>
          </a:xfrm>
          <a:prstGeom prst="rect">
            <a:avLst/>
          </a:prstGeom>
          <a:noFill/>
        </p:spPr>
        <p:txBody>
          <a:bodyPr wrap="square">
            <a:spAutoFit/>
          </a:bodyPr>
          <a:lstStyle/>
          <a:p>
            <a:pPr algn="ctr">
              <a:defRPr/>
            </a:pPr>
            <a:r>
              <a:rPr lang="kk-KZ" sz="2800" dirty="0">
                <a:latin typeface="Times New Roman" pitchFamily="18" charset="0"/>
                <a:cs typeface="Times New Roman" pitchFamily="18" charset="0"/>
              </a:rPr>
              <a:t>Интеллектуальды ойын элементтерін қолдану</a:t>
            </a:r>
            <a:endParaRPr lang="ru-RU" sz="2800" dirty="0">
              <a:latin typeface="Times New Roman" pitchFamily="18" charset="0"/>
              <a:cs typeface="Times New Roman" pitchFamily="18" charset="0"/>
            </a:endParaRPr>
          </a:p>
        </p:txBody>
      </p:sp>
      <p:sp>
        <p:nvSpPr>
          <p:cNvPr id="3" name="TextBox 2"/>
          <p:cNvSpPr txBox="1"/>
          <p:nvPr/>
        </p:nvSpPr>
        <p:spPr>
          <a:xfrm>
            <a:off x="914400" y="1752600"/>
            <a:ext cx="7206845" cy="3170099"/>
          </a:xfrm>
          <a:prstGeom prst="rect">
            <a:avLst/>
          </a:prstGeom>
          <a:noFill/>
        </p:spPr>
        <p:txBody>
          <a:bodyPr wrap="none">
            <a:spAutoFit/>
          </a:bodyPr>
          <a:lstStyle/>
          <a:p>
            <a:pPr>
              <a:defRPr/>
            </a:pPr>
            <a:r>
              <a:rPr lang="kk-KZ" sz="2000" dirty="0">
                <a:latin typeface="Times New Roman" pitchFamily="18" charset="0"/>
                <a:cs typeface="Times New Roman" pitchFamily="18" charset="0"/>
              </a:rPr>
              <a:t>Ойын түрлері:</a:t>
            </a:r>
          </a:p>
          <a:p>
            <a:pPr>
              <a:defRPr/>
            </a:pPr>
            <a:endParaRPr lang="kk-KZ" sz="2000" dirty="0">
              <a:latin typeface="Times New Roman" pitchFamily="18" charset="0"/>
              <a:cs typeface="Times New Roman" pitchFamily="18" charset="0"/>
            </a:endParaRPr>
          </a:p>
          <a:p>
            <a:pPr>
              <a:defRPr/>
            </a:pPr>
            <a:r>
              <a:rPr lang="kk-KZ" sz="2000" dirty="0">
                <a:latin typeface="Times New Roman" pitchFamily="18" charset="0"/>
                <a:cs typeface="Times New Roman" pitchFamily="18" charset="0"/>
              </a:rPr>
              <a:t>1. </a:t>
            </a:r>
            <a:r>
              <a:rPr lang="kk-KZ" sz="2000" dirty="0" smtClean="0">
                <a:latin typeface="Times New Roman" pitchFamily="18" charset="0"/>
                <a:cs typeface="Times New Roman" pitchFamily="18" charset="0"/>
              </a:rPr>
              <a:t> </a:t>
            </a:r>
            <a:r>
              <a:rPr lang="kk-KZ" sz="2000" dirty="0">
                <a:latin typeface="Times New Roman" pitchFamily="18" charset="0"/>
                <a:cs typeface="Times New Roman" pitchFamily="18" charset="0"/>
              </a:rPr>
              <a:t>“Құрылғының атын айт”.</a:t>
            </a:r>
          </a:p>
          <a:p>
            <a:pPr>
              <a:defRPr/>
            </a:pPr>
            <a:endParaRPr lang="kk-KZ" sz="2000" dirty="0">
              <a:latin typeface="Times New Roman" pitchFamily="18" charset="0"/>
              <a:cs typeface="Times New Roman" pitchFamily="18" charset="0"/>
            </a:endParaRPr>
          </a:p>
          <a:p>
            <a:pPr>
              <a:defRPr/>
            </a:pPr>
            <a:r>
              <a:rPr lang="kk-KZ" sz="2000" dirty="0">
                <a:latin typeface="Times New Roman" pitchFamily="18" charset="0"/>
                <a:cs typeface="Times New Roman" pitchFamily="18" charset="0"/>
              </a:rPr>
              <a:t>2. </a:t>
            </a:r>
            <a:r>
              <a:rPr lang="kk-KZ" sz="2000" dirty="0" smtClean="0">
                <a:latin typeface="Times New Roman" pitchFamily="18" charset="0"/>
                <a:cs typeface="Times New Roman" pitchFamily="18" charset="0"/>
              </a:rPr>
              <a:t> </a:t>
            </a:r>
            <a:r>
              <a:rPr lang="kk-KZ" sz="2000" dirty="0">
                <a:latin typeface="Times New Roman" pitchFamily="18" charset="0"/>
                <a:cs typeface="Times New Roman" pitchFamily="18" charset="0"/>
              </a:rPr>
              <a:t>“Кім жылдам?” ойыны.</a:t>
            </a:r>
          </a:p>
          <a:p>
            <a:pPr>
              <a:defRPr/>
            </a:pPr>
            <a:endParaRPr lang="kk-KZ" sz="2000" dirty="0">
              <a:latin typeface="Times New Roman" pitchFamily="18" charset="0"/>
              <a:cs typeface="Times New Roman" pitchFamily="18" charset="0"/>
            </a:endParaRPr>
          </a:p>
          <a:p>
            <a:pPr>
              <a:defRPr/>
            </a:pPr>
            <a:r>
              <a:rPr lang="kk-KZ" sz="2000" dirty="0" smtClean="0">
                <a:latin typeface="Times New Roman" pitchFamily="18" charset="0"/>
                <a:cs typeface="Times New Roman" pitchFamily="18" charset="0"/>
              </a:rPr>
              <a:t>3. “Жұбын тап” ойыны және т.б.</a:t>
            </a:r>
          </a:p>
          <a:p>
            <a:pPr>
              <a:defRPr/>
            </a:pPr>
            <a:r>
              <a:rPr lang="kk-KZ" sz="2000" dirty="0" smtClean="0">
                <a:latin typeface="Times New Roman" pitchFamily="18" charset="0"/>
                <a:cs typeface="Times New Roman" pitchFamily="18" charset="0"/>
              </a:rPr>
              <a:t>Бұл </a:t>
            </a:r>
            <a:r>
              <a:rPr lang="kk-KZ" sz="2000" dirty="0">
                <a:latin typeface="Times New Roman" pitchFamily="18" charset="0"/>
                <a:cs typeface="Times New Roman" pitchFamily="18" charset="0"/>
              </a:rPr>
              <a:t>ойындарды топтық жұмыс негізінде ұйымдастыра отырып, </a:t>
            </a:r>
          </a:p>
          <a:p>
            <a:pPr>
              <a:defRPr/>
            </a:pPr>
            <a:r>
              <a:rPr lang="kk-KZ" sz="2000" dirty="0">
                <a:latin typeface="Times New Roman" pitchFamily="18" charset="0"/>
                <a:cs typeface="Times New Roman" pitchFamily="18" charset="0"/>
              </a:rPr>
              <a:t>оқушылардың ойын, таным қабілеттерін дамыту.</a:t>
            </a:r>
          </a:p>
          <a:p>
            <a:pPr>
              <a:defRPr/>
            </a:pPr>
            <a:endParaRPr lang="ru-RU"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4"/>
          <p:cNvSpPr>
            <a:spLocks noChangeArrowheads="1"/>
          </p:cNvSpPr>
          <p:nvPr/>
        </p:nvSpPr>
        <p:spPr bwMode="auto">
          <a:xfrm>
            <a:off x="3505200" y="152400"/>
            <a:ext cx="2420663" cy="769441"/>
          </a:xfrm>
          <a:prstGeom prst="rect">
            <a:avLst/>
          </a:prstGeom>
          <a:noFill/>
          <a:ln w="9525">
            <a:noFill/>
            <a:miter lim="800000"/>
            <a:headEnd/>
            <a:tailEnd/>
          </a:ln>
        </p:spPr>
        <p:txBody>
          <a:bodyPr wrap="none">
            <a:spAutoFit/>
          </a:bodyPr>
          <a:lstStyle/>
          <a:p>
            <a:pPr>
              <a:defRPr/>
            </a:pPr>
            <a:r>
              <a:rPr lang="kk-KZ" sz="4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Жоспары</a:t>
            </a:r>
            <a:endParaRPr lang="ru-RU" sz="4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195" name="Rectangle 3"/>
          <p:cNvSpPr>
            <a:spLocks noChangeArrowheads="1"/>
          </p:cNvSpPr>
          <p:nvPr/>
        </p:nvSpPr>
        <p:spPr bwMode="auto">
          <a:xfrm>
            <a:off x="571472" y="1066800"/>
            <a:ext cx="8039128" cy="3108543"/>
          </a:xfrm>
          <a:prstGeom prst="rect">
            <a:avLst/>
          </a:prstGeom>
          <a:noFill/>
          <a:ln w="9525">
            <a:noFill/>
            <a:miter lim="800000"/>
            <a:headEnd/>
            <a:tailEnd/>
          </a:ln>
        </p:spPr>
        <p:txBody>
          <a:bodyPr wrap="square" anchor="ctr">
            <a:spAutoFit/>
          </a:bodyPr>
          <a:lstStyle/>
          <a:p>
            <a:pPr eaLnBrk="0" hangingPunct="0"/>
            <a:r>
              <a:rPr lang="kk-KZ" sz="2800" b="1" i="1" dirty="0">
                <a:solidFill>
                  <a:srgbClr val="002060"/>
                </a:solidFill>
                <a:latin typeface="Times New Roman" pitchFamily="18" charset="0"/>
                <a:cs typeface="Times New Roman" pitchFamily="18" charset="0"/>
              </a:rPr>
              <a:t>І.Кіріспе </a:t>
            </a:r>
            <a:endParaRPr lang="kk-KZ" sz="2800" b="1" i="1" dirty="0" smtClean="0">
              <a:solidFill>
                <a:srgbClr val="002060"/>
              </a:solidFill>
              <a:latin typeface="Times New Roman" pitchFamily="18" charset="0"/>
              <a:cs typeface="Times New Roman" pitchFamily="18" charset="0"/>
            </a:endParaRPr>
          </a:p>
          <a:p>
            <a:pPr eaLnBrk="0" hangingPunct="0"/>
            <a:r>
              <a:rPr lang="kk-KZ" sz="2800" b="1" i="1" dirty="0" smtClean="0">
                <a:solidFill>
                  <a:srgbClr val="002060"/>
                </a:solidFill>
                <a:latin typeface="Times New Roman" pitchFamily="18" charset="0"/>
                <a:cs typeface="Times New Roman" pitchFamily="18" charset="0"/>
              </a:rPr>
              <a:t>1.</a:t>
            </a:r>
            <a:r>
              <a:rPr lang="kk-KZ" sz="2800" dirty="0" smtClean="0">
                <a:solidFill>
                  <a:srgbClr val="002060"/>
                </a:solidFill>
                <a:latin typeface="Times New Roman" pitchFamily="18" charset="0"/>
                <a:cs typeface="Times New Roman" pitchFamily="18" charset="0"/>
              </a:rPr>
              <a:t>Жаңа инновациялық технологиялар түрлері</a:t>
            </a:r>
            <a:endParaRPr lang="ru-RU" sz="2800" dirty="0" smtClean="0">
              <a:solidFill>
                <a:srgbClr val="002060"/>
              </a:solidFill>
              <a:latin typeface="Times New Roman" pitchFamily="18" charset="0"/>
              <a:cs typeface="Times New Roman" pitchFamily="18" charset="0"/>
            </a:endParaRPr>
          </a:p>
          <a:p>
            <a:pPr eaLnBrk="0" hangingPunct="0"/>
            <a:r>
              <a:rPr lang="kk-KZ" sz="2800" dirty="0" smtClean="0">
                <a:solidFill>
                  <a:srgbClr val="002060"/>
                </a:solidFill>
                <a:latin typeface="Times New Roman" pitchFamily="18" charset="0"/>
                <a:cs typeface="Times New Roman" pitchFamily="18" charset="0"/>
              </a:rPr>
              <a:t>2. Ойын технологиясы</a:t>
            </a:r>
            <a:endParaRPr lang="ru-RU" sz="2800" dirty="0" smtClean="0">
              <a:solidFill>
                <a:srgbClr val="002060"/>
              </a:solidFill>
              <a:latin typeface="Times New Roman" pitchFamily="18" charset="0"/>
              <a:cs typeface="Times New Roman" pitchFamily="18" charset="0"/>
            </a:endParaRPr>
          </a:p>
          <a:p>
            <a:pPr eaLnBrk="0" hangingPunct="0"/>
            <a:r>
              <a:rPr lang="kk-KZ" sz="2800" b="1" i="1" dirty="0" smtClean="0">
                <a:solidFill>
                  <a:srgbClr val="002060"/>
                </a:solidFill>
                <a:latin typeface="Times New Roman" pitchFamily="18" charset="0"/>
                <a:cs typeface="Times New Roman" pitchFamily="18" charset="0"/>
              </a:rPr>
              <a:t>ІІ.Негізгі </a:t>
            </a:r>
            <a:r>
              <a:rPr lang="kk-KZ" sz="2800" b="1" i="1" dirty="0">
                <a:solidFill>
                  <a:srgbClr val="002060"/>
                </a:solidFill>
                <a:latin typeface="Times New Roman" pitchFamily="18" charset="0"/>
                <a:cs typeface="Times New Roman" pitchFamily="18" charset="0"/>
              </a:rPr>
              <a:t>бөлім</a:t>
            </a:r>
            <a:endParaRPr lang="ru-RU" sz="2800" b="1" i="1" dirty="0">
              <a:solidFill>
                <a:srgbClr val="002060"/>
              </a:solidFill>
              <a:latin typeface="Times New Roman" pitchFamily="18" charset="0"/>
              <a:cs typeface="Times New Roman" pitchFamily="18" charset="0"/>
            </a:endParaRPr>
          </a:p>
          <a:p>
            <a:pPr marL="514350" indent="-514350" eaLnBrk="0" hangingPunct="0"/>
            <a:r>
              <a:rPr lang="kk-KZ" sz="2800" dirty="0" smtClean="0">
                <a:solidFill>
                  <a:srgbClr val="002060"/>
                </a:solidFill>
                <a:latin typeface="Times New Roman" pitchFamily="18" charset="0"/>
                <a:cs typeface="Times New Roman" pitchFamily="18" charset="0"/>
              </a:rPr>
              <a:t>Информатика  </a:t>
            </a:r>
            <a:r>
              <a:rPr lang="kk-KZ" sz="2800" dirty="0">
                <a:solidFill>
                  <a:srgbClr val="002060"/>
                </a:solidFill>
                <a:latin typeface="Times New Roman" pitchFamily="18" charset="0"/>
                <a:cs typeface="Times New Roman" pitchFamily="18" charset="0"/>
              </a:rPr>
              <a:t>сабағында  ойын </a:t>
            </a:r>
            <a:r>
              <a:rPr lang="kk-KZ" sz="2800" dirty="0" smtClean="0">
                <a:solidFill>
                  <a:srgbClr val="002060"/>
                </a:solidFill>
                <a:latin typeface="Times New Roman" pitchFamily="18" charset="0"/>
                <a:cs typeface="Times New Roman" pitchFamily="18" charset="0"/>
              </a:rPr>
              <a:t>технологиясын </a:t>
            </a:r>
            <a:r>
              <a:rPr lang="kk-KZ" sz="2800" dirty="0">
                <a:solidFill>
                  <a:srgbClr val="002060"/>
                </a:solidFill>
                <a:latin typeface="Times New Roman" pitchFamily="18" charset="0"/>
                <a:cs typeface="Times New Roman" pitchFamily="18" charset="0"/>
              </a:rPr>
              <a:t>қолдану</a:t>
            </a:r>
            <a:endParaRPr lang="ru-RU" sz="2800" dirty="0">
              <a:solidFill>
                <a:srgbClr val="002060"/>
              </a:solidFill>
              <a:latin typeface="Times New Roman" pitchFamily="18" charset="0"/>
              <a:cs typeface="Times New Roman" pitchFamily="18" charset="0"/>
            </a:endParaRPr>
          </a:p>
          <a:p>
            <a:pPr marL="514350" indent="-514350" eaLnBrk="0" hangingPunct="0"/>
            <a:r>
              <a:rPr lang="kk-KZ" sz="2800" b="1" i="1" dirty="0" smtClean="0">
                <a:solidFill>
                  <a:srgbClr val="002060"/>
                </a:solidFill>
                <a:latin typeface="Times New Roman" pitchFamily="18" charset="0"/>
                <a:cs typeface="Times New Roman" pitchFamily="18" charset="0"/>
              </a:rPr>
              <a:t>ІІІ.Қорытынды.</a:t>
            </a:r>
            <a:endParaRPr lang="kk-KZ" sz="2800" b="1" i="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743200" y="228600"/>
            <a:ext cx="3629025" cy="112871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44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ОЙЫН</a:t>
            </a:r>
            <a:endParaRPr lang="ru-RU" sz="44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Нашивка 4"/>
          <p:cNvSpPr/>
          <p:nvPr/>
        </p:nvSpPr>
        <p:spPr>
          <a:xfrm rot="5400000">
            <a:off x="4265612" y="963613"/>
            <a:ext cx="684213" cy="1500188"/>
          </a:xfrm>
          <a:prstGeom prst="chevron">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6" name="Выноска со стрелкой вниз 5"/>
          <p:cNvSpPr/>
          <p:nvPr/>
        </p:nvSpPr>
        <p:spPr>
          <a:xfrm>
            <a:off x="928688" y="2000250"/>
            <a:ext cx="7429500" cy="1714500"/>
          </a:xfrm>
          <a:prstGeom prst="downArrow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4000" b="1" i="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Сабақта ұтымды пайдаланса </a:t>
            </a:r>
            <a:endParaRPr lang="ru-RU" sz="4000" b="1" i="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16-конечная звезда 6"/>
          <p:cNvSpPr/>
          <p:nvPr/>
        </p:nvSpPr>
        <p:spPr>
          <a:xfrm>
            <a:off x="1285875" y="3643313"/>
            <a:ext cx="6786563" cy="2714625"/>
          </a:xfrm>
          <a:prstGeom prst="star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k-KZ" sz="24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kk-KZ"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НӘТИЖЕ</a:t>
            </a:r>
          </a:p>
          <a:p>
            <a:pPr algn="ctr" fontAlgn="auto">
              <a:spcBef>
                <a:spcPts val="0"/>
              </a:spcBef>
              <a:spcAft>
                <a:spcPts val="0"/>
              </a:spcAft>
              <a:defRPr/>
            </a:pPr>
            <a:r>
              <a:rPr lang="kk-KZ" sz="24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Пәнге қызығушылық артады,сөздік қоры молайғанына көз жетеді.</a:t>
            </a:r>
          </a:p>
          <a:p>
            <a:pPr algn="ctr" fontAlgn="auto">
              <a:spcBef>
                <a:spcPts val="0"/>
              </a:spcBef>
              <a:spcAft>
                <a:spcPts val="0"/>
              </a:spcAft>
              <a:defRPr/>
            </a:pPr>
            <a:endParaRPr lang="ru-RU" sz="24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олна 3"/>
          <p:cNvSpPr/>
          <p:nvPr/>
        </p:nvSpPr>
        <p:spPr>
          <a:xfrm>
            <a:off x="500063" y="285750"/>
            <a:ext cx="7786687" cy="1643063"/>
          </a:xfrm>
          <a:prstGeom prst="wave">
            <a:avLst>
              <a:gd name="adj1" fmla="val 12500"/>
              <a:gd name="adj2" fmla="val 979"/>
            </a:avLst>
          </a:prstGeom>
          <a:solidFill>
            <a:schemeClr val="accent3">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kk-KZ" sz="3600" dirty="0">
                <a:solidFill>
                  <a:srgbClr val="FF0000"/>
                </a:solidFill>
                <a:latin typeface="Times New Roman" pitchFamily="18" charset="0"/>
                <a:cs typeface="Times New Roman" pitchFamily="18" charset="0"/>
              </a:rPr>
              <a:t>Ойын технологиясын  қолдануда дұрыс нәтижеге жету үшін </a:t>
            </a:r>
            <a:endParaRPr lang="ru-RU" sz="3600" dirty="0">
              <a:solidFill>
                <a:srgbClr val="FF0000"/>
              </a:solidFill>
              <a:latin typeface="Times New Roman" pitchFamily="18" charset="0"/>
              <a:cs typeface="Times New Roman" pitchFamily="18" charset="0"/>
            </a:endParaRPr>
          </a:p>
        </p:txBody>
      </p:sp>
      <p:graphicFrame>
        <p:nvGraphicFramePr>
          <p:cNvPr id="5" name="Схема 4"/>
          <p:cNvGraphicFramePr/>
          <p:nvPr/>
        </p:nvGraphicFramePr>
        <p:xfrm>
          <a:off x="214282" y="1785926"/>
          <a:ext cx="8501122"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4" name="Прямоугольник 5"/>
          <p:cNvSpPr>
            <a:spLocks noChangeArrowheads="1"/>
          </p:cNvSpPr>
          <p:nvPr/>
        </p:nvSpPr>
        <p:spPr bwMode="auto">
          <a:xfrm>
            <a:off x="357158" y="3857628"/>
            <a:ext cx="4429156" cy="1477328"/>
          </a:xfrm>
          <a:prstGeom prst="rect">
            <a:avLst/>
          </a:prstGeom>
          <a:noFill/>
          <a:ln w="9525">
            <a:noFill/>
            <a:miter lim="800000"/>
            <a:headEnd/>
            <a:tailEnd/>
          </a:ln>
        </p:spPr>
        <p:txBody>
          <a:bodyPr wrap="square">
            <a:spAutoFit/>
          </a:bodyPr>
          <a:lstStyle/>
          <a:p>
            <a:pPr marL="273050" indent="-273050">
              <a:buClr>
                <a:srgbClr val="0BD0D9"/>
              </a:buClr>
              <a:buSzPct val="95000"/>
              <a:buFont typeface="Arial" charset="0"/>
              <a:buNone/>
            </a:pPr>
            <a:r>
              <a:rPr lang="kk-KZ" b="1" dirty="0">
                <a:solidFill>
                  <a:srgbClr val="002060"/>
                </a:solidFill>
                <a:latin typeface="Times New Roman" pitchFamily="18" charset="0"/>
                <a:cs typeface="Times New Roman" pitchFamily="18" charset="0"/>
              </a:rPr>
              <a:t> «Ойын баланың алдынан өмір есігін ашып</a:t>
            </a:r>
            <a:r>
              <a:rPr lang="kk-KZ" b="1" dirty="0" smtClean="0">
                <a:solidFill>
                  <a:srgbClr val="002060"/>
                </a:solidFill>
                <a:latin typeface="Times New Roman" pitchFamily="18" charset="0"/>
                <a:cs typeface="Times New Roman" pitchFamily="18" charset="0"/>
              </a:rPr>
              <a:t>,  </a:t>
            </a:r>
            <a:r>
              <a:rPr lang="kk-KZ" b="1" dirty="0">
                <a:solidFill>
                  <a:srgbClr val="002060"/>
                </a:solidFill>
                <a:latin typeface="Times New Roman" pitchFamily="18" charset="0"/>
                <a:cs typeface="Times New Roman" pitchFamily="18" charset="0"/>
              </a:rPr>
              <a:t>оның шығармашылық қабілетін </a:t>
            </a:r>
            <a:r>
              <a:rPr lang="kk-KZ" b="1" dirty="0" smtClean="0">
                <a:solidFill>
                  <a:srgbClr val="002060"/>
                </a:solidFill>
                <a:latin typeface="Times New Roman" pitchFamily="18" charset="0"/>
                <a:cs typeface="Times New Roman" pitchFamily="18" charset="0"/>
              </a:rPr>
              <a:t>дамытады ойынсыз </a:t>
            </a:r>
            <a:r>
              <a:rPr lang="kk-KZ" b="1" dirty="0">
                <a:solidFill>
                  <a:srgbClr val="002060"/>
                </a:solidFill>
                <a:latin typeface="Times New Roman" pitchFamily="18" charset="0"/>
                <a:cs typeface="Times New Roman" pitchFamily="18" charset="0"/>
              </a:rPr>
              <a:t>ақыл- ойдың қалыптасуы </a:t>
            </a:r>
            <a:r>
              <a:rPr lang="kk-KZ" b="1" dirty="0" smtClean="0">
                <a:solidFill>
                  <a:srgbClr val="002060"/>
                </a:solidFill>
                <a:latin typeface="Times New Roman" pitchFamily="18" charset="0"/>
                <a:cs typeface="Times New Roman" pitchFamily="18" charset="0"/>
              </a:rPr>
              <a:t>мүмкін емес».                               </a:t>
            </a:r>
          </a:p>
          <a:p>
            <a:pPr marL="273050" indent="-273050">
              <a:buClr>
                <a:srgbClr val="0BD0D9"/>
              </a:buClr>
              <a:buSzPct val="95000"/>
              <a:buFont typeface="Arial" charset="0"/>
              <a:buNone/>
            </a:pPr>
            <a:r>
              <a:rPr lang="kk-KZ" b="1" dirty="0" smtClean="0">
                <a:solidFill>
                  <a:srgbClr val="002060"/>
                </a:solidFill>
                <a:latin typeface="Times New Roman" pitchFamily="18" charset="0"/>
                <a:cs typeface="Times New Roman" pitchFamily="18" charset="0"/>
              </a:rPr>
              <a:t>                                     В.А</a:t>
            </a:r>
            <a:r>
              <a:rPr lang="kk-KZ" b="1" dirty="0">
                <a:solidFill>
                  <a:srgbClr val="002060"/>
                </a:solidFill>
                <a:latin typeface="Times New Roman" pitchFamily="18" charset="0"/>
                <a:cs typeface="Times New Roman" pitchFamily="18" charset="0"/>
              </a:rPr>
              <a:t>. Сухомлинский</a:t>
            </a:r>
            <a:endParaRPr lang="ru-RU"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Содержимое 2"/>
          <p:cNvSpPr>
            <a:spLocks noGrp="1"/>
          </p:cNvSpPr>
          <p:nvPr>
            <p:ph idx="1"/>
          </p:nvPr>
        </p:nvSpPr>
        <p:spPr>
          <a:xfrm>
            <a:off x="0" y="500042"/>
            <a:ext cx="8915400" cy="381000"/>
          </a:xfrm>
        </p:spPr>
        <p:txBody>
          <a:bodyPr>
            <a:normAutofit fontScale="55000" lnSpcReduction="20000"/>
          </a:bodyPr>
          <a:lstStyle/>
          <a:p>
            <a:pPr algn="ctr" eaLnBrk="1" hangingPunct="1">
              <a:buNone/>
            </a:pPr>
            <a:r>
              <a:rPr lang="kk-KZ" sz="4000" dirty="0" smtClean="0">
                <a:solidFill>
                  <a:srgbClr val="002060"/>
                </a:solidFill>
                <a:latin typeface="Times New Roman" pitchFamily="18" charset="0"/>
                <a:cs typeface="Times New Roman" pitchFamily="18" charset="0"/>
              </a:rPr>
              <a:t>Қорытынды</a:t>
            </a:r>
          </a:p>
        </p:txBody>
      </p:sp>
      <p:sp>
        <p:nvSpPr>
          <p:cNvPr id="32771" name="Rectangle 4"/>
          <p:cNvSpPr>
            <a:spLocks noChangeArrowheads="1"/>
          </p:cNvSpPr>
          <p:nvPr/>
        </p:nvSpPr>
        <p:spPr bwMode="auto">
          <a:xfrm>
            <a:off x="928662" y="857232"/>
            <a:ext cx="7620000" cy="4524315"/>
          </a:xfrm>
          <a:prstGeom prst="rect">
            <a:avLst/>
          </a:prstGeom>
          <a:noFill/>
          <a:ln w="9525">
            <a:noFill/>
            <a:miter lim="800000"/>
            <a:headEnd/>
            <a:tailEnd/>
          </a:ln>
        </p:spPr>
        <p:txBody>
          <a:bodyPr wrap="square" anchor="ctr">
            <a:spAutoFit/>
          </a:bodyPr>
          <a:lstStyle/>
          <a:p>
            <a:pPr indent="457200" algn="just" eaLnBrk="0" hangingPunct="0"/>
            <a:r>
              <a:rPr lang="kk-KZ" sz="1600" dirty="0">
                <a:solidFill>
                  <a:srgbClr val="002060"/>
                </a:solidFill>
                <a:latin typeface="Times New Roman" pitchFamily="18" charset="0"/>
                <a:cs typeface="Times New Roman" pitchFamily="18" charset="0"/>
              </a:rPr>
              <a:t> </a:t>
            </a:r>
            <a:r>
              <a:rPr lang="kk-KZ" sz="2400" dirty="0">
                <a:solidFill>
                  <a:srgbClr val="002060"/>
                </a:solidFill>
                <a:latin typeface="Times New Roman" pitchFamily="18" charset="0"/>
                <a:cs typeface="Times New Roman" pitchFamily="18" charset="0"/>
              </a:rPr>
              <a:t>1. Ойын барысында оқушылар өзара пікір алмасады, оқу материалдарын жылдам және жақсырақ игереді, қиындықтарды бірге шешеді. </a:t>
            </a:r>
          </a:p>
          <a:p>
            <a:pPr indent="457200" algn="just" eaLnBrk="0" hangingPunct="0"/>
            <a:r>
              <a:rPr lang="kk-KZ" sz="2400" dirty="0">
                <a:solidFill>
                  <a:srgbClr val="002060"/>
                </a:solidFill>
                <a:latin typeface="Times New Roman" pitchFamily="18" charset="0"/>
                <a:cs typeface="Times New Roman" pitchFamily="18" charset="0"/>
              </a:rPr>
              <a:t>2. Өзара қатынасу, сөйлесу адам тұлғасын, ақыл - ойын дамытады.</a:t>
            </a:r>
          </a:p>
          <a:p>
            <a:pPr indent="457200" algn="just" eaLnBrk="0" hangingPunct="0"/>
            <a:r>
              <a:rPr lang="kk-KZ" sz="2400" dirty="0">
                <a:solidFill>
                  <a:srgbClr val="002060"/>
                </a:solidFill>
                <a:latin typeface="Times New Roman" pitchFamily="18" charset="0"/>
                <a:cs typeface="Times New Roman" pitchFamily="18" charset="0"/>
              </a:rPr>
              <a:t>3. Сабаққа ынтасы, қызығушылығы артады. </a:t>
            </a:r>
          </a:p>
          <a:p>
            <a:pPr indent="457200" algn="just" eaLnBrk="0" hangingPunct="0"/>
            <a:r>
              <a:rPr lang="kk-KZ" sz="2400" dirty="0">
                <a:solidFill>
                  <a:srgbClr val="002060"/>
                </a:solidFill>
                <a:latin typeface="Times New Roman" pitchFamily="18" charset="0"/>
                <a:cs typeface="Times New Roman" pitchFamily="18" charset="0"/>
              </a:rPr>
              <a:t>4. Оқушылар өздеріне жағымды эмоция қалыптастырады.</a:t>
            </a:r>
          </a:p>
          <a:p>
            <a:pPr indent="457200" algn="just" eaLnBrk="0" hangingPunct="0"/>
            <a:r>
              <a:rPr lang="kk-KZ" sz="2400" dirty="0">
                <a:solidFill>
                  <a:srgbClr val="002060"/>
                </a:solidFill>
                <a:latin typeface="Times New Roman" pitchFamily="18" charset="0"/>
                <a:cs typeface="Times New Roman" pitchFamily="18" charset="0"/>
              </a:rPr>
              <a:t>5. «Сабақ – мұғалімнің педагогикалық мәдениетінің айнасы»,- деп көрегендікпен әйгілі ағартушы  А.Сухомлинский  айтқандай педагогикалық тәсілдер жиыны, тұрақты шығармашылық ізденіс  қалыптасады.</a:t>
            </a:r>
            <a:endParaRPr lang="ru-RU" sz="2400"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bwMode="auto">
          <a:xfrm>
            <a:off x="914400" y="1600200"/>
            <a:ext cx="7848600" cy="4525963"/>
          </a:xfrm>
          <a:prstGeom prst="rect">
            <a:avLst/>
          </a:prstGeom>
          <a:noFill/>
          <a:ln w="9525">
            <a:noFill/>
            <a:miter lim="800000"/>
            <a:headEnd/>
            <a:tailEnd/>
          </a:ln>
        </p:spPr>
        <p:txBody>
          <a:bodyPr/>
          <a:lstStyle/>
          <a:p>
            <a:pPr marL="273050" indent="-273050" algn="ctr">
              <a:spcBef>
                <a:spcPct val="20000"/>
              </a:spcBef>
              <a:buClr>
                <a:srgbClr val="0BD0D9"/>
              </a:buClr>
              <a:buSzPct val="95000"/>
              <a:buFont typeface="Arial" pitchFamily="34" charset="0"/>
              <a:buNone/>
              <a:defRPr/>
            </a:pPr>
            <a:r>
              <a:rPr lang="kk-KZ" sz="2600" b="1" dirty="0">
                <a:solidFill>
                  <a:srgbClr val="002060"/>
                </a:solidFill>
                <a:latin typeface="Times New Roman" pitchFamily="18" charset="0"/>
                <a:cs typeface="Times New Roman" pitchFamily="18" charset="0"/>
              </a:rPr>
              <a:t>       </a:t>
            </a:r>
            <a:endParaRPr lang="ru-RU" sz="2600" dirty="0">
              <a:latin typeface="+mn-lt"/>
            </a:endParaRPr>
          </a:p>
        </p:txBody>
      </p:sp>
      <p:sp>
        <p:nvSpPr>
          <p:cNvPr id="3" name="Прямоугольник 2"/>
          <p:cNvSpPr/>
          <p:nvPr/>
        </p:nvSpPr>
        <p:spPr>
          <a:xfrm>
            <a:off x="3048000" y="1066800"/>
            <a:ext cx="2779928"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kk-KZ" sz="5400" b="1" dirty="0">
                <a:ln w="11430"/>
                <a:solidFill>
                  <a:srgbClr val="002060"/>
                </a:solidFill>
                <a:latin typeface="Times New Roman" pitchFamily="18" charset="0"/>
                <a:cs typeface="Times New Roman" pitchFamily="18" charset="0"/>
              </a:rPr>
              <a:t>Ұсыныс</a:t>
            </a:r>
            <a:endParaRPr lang="ru-RU" sz="5400" b="1" dirty="0">
              <a:ln w="11430"/>
              <a:solidFill>
                <a:srgbClr val="002060"/>
              </a:solidFill>
              <a:latin typeface="Times New Roman" pitchFamily="18" charset="0"/>
              <a:cs typeface="Times New Roman" pitchFamily="18" charset="0"/>
            </a:endParaRPr>
          </a:p>
        </p:txBody>
      </p:sp>
      <p:sp>
        <p:nvSpPr>
          <p:cNvPr id="5" name="Прямоугольник 4"/>
          <p:cNvSpPr/>
          <p:nvPr/>
        </p:nvSpPr>
        <p:spPr>
          <a:xfrm>
            <a:off x="543312" y="2362200"/>
            <a:ext cx="7886340" cy="2246769"/>
          </a:xfrm>
          <a:prstGeom prst="rect">
            <a:avLst/>
          </a:prstGeom>
          <a:noFill/>
        </p:spPr>
        <p:txBody>
          <a:bodyPr wrap="square">
            <a:spAutoFit/>
          </a:bodyPr>
          <a:lstStyle/>
          <a:p>
            <a:pPr algn="ctr">
              <a:defRPr/>
            </a:pPr>
            <a:r>
              <a:rPr lang="kk-KZ"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Информатика пәнін оқытуда ойын технологиясын қолдануға, </a:t>
            </a:r>
          </a:p>
          <a:p>
            <a:pPr algn="ctr">
              <a:defRPr/>
            </a:pPr>
            <a:r>
              <a:rPr lang="kk-KZ"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жаңашыл тұлға қалыптасу үшін қазіргі жаңа </a:t>
            </a:r>
          </a:p>
          <a:p>
            <a:pPr algn="ctr">
              <a:defRPr/>
            </a:pPr>
            <a:r>
              <a:rPr lang="kk-KZ"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инновациялық технологиялардың түрлерін</a:t>
            </a:r>
          </a:p>
          <a:p>
            <a:pPr algn="ctr">
              <a:defRPr/>
            </a:pPr>
            <a:r>
              <a:rPr lang="kk-KZ"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пайдалануға ұсыныс айтқым келеді. </a:t>
            </a:r>
            <a:endParaRPr lang="ru-RU"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Казахский национальный орнамент в векторе">
            <a:hlinkClick r:id="rId2" action="ppaction://hlinkfile"/>
          </p:cNvPr>
          <p:cNvPicPr>
            <a:picLocks noChangeAspect="1" noChangeArrowheads="1"/>
          </p:cNvPicPr>
          <p:nvPr/>
        </p:nvPicPr>
        <p:blipFill>
          <a:blip r:embed="rId3" cstate="print"/>
          <a:srcRect l="39143" t="15305" r="3407" b="67493"/>
          <a:stretch>
            <a:fillRect/>
          </a:stretch>
        </p:blipFill>
        <p:spPr bwMode="auto">
          <a:xfrm>
            <a:off x="928688" y="5143500"/>
            <a:ext cx="7467600" cy="1095375"/>
          </a:xfrm>
          <a:prstGeom prst="rect">
            <a:avLst/>
          </a:prstGeom>
          <a:noFill/>
          <a:ln w="9525">
            <a:noFill/>
            <a:miter lim="800000"/>
            <a:headEnd/>
            <a:tailEnd/>
          </a:ln>
        </p:spPr>
      </p:pic>
      <p:sp>
        <p:nvSpPr>
          <p:cNvPr id="32771" name="Прямоугольник 2"/>
          <p:cNvSpPr>
            <a:spLocks noChangeArrowheads="1"/>
          </p:cNvSpPr>
          <p:nvPr/>
        </p:nvSpPr>
        <p:spPr bwMode="auto">
          <a:xfrm rot="10800000" flipV="1">
            <a:off x="1357313" y="850176"/>
            <a:ext cx="6262687" cy="707886"/>
          </a:xfrm>
          <a:prstGeom prst="rect">
            <a:avLst/>
          </a:prstGeom>
          <a:noFill/>
          <a:ln w="9525">
            <a:noFill/>
            <a:miter lim="800000"/>
            <a:headEnd/>
            <a:tailEnd/>
          </a:ln>
        </p:spPr>
        <p:txBody>
          <a:bodyPr>
            <a:spAutoFit/>
          </a:bodyPr>
          <a:lstStyle/>
          <a:p>
            <a:pPr algn="ctr"/>
            <a:r>
              <a:rPr lang="kk-KZ" sz="4000" b="1" i="1" dirty="0" smtClean="0">
                <a:solidFill>
                  <a:srgbClr val="FF0000"/>
                </a:solidFill>
                <a:latin typeface="Times New Roman" pitchFamily="18" charset="0"/>
                <a:cs typeface="Times New Roman" pitchFamily="18" charset="0"/>
              </a:rPr>
              <a:t>“</a:t>
            </a:r>
            <a:r>
              <a:rPr lang="kk-KZ" sz="4000" b="1" i="1" dirty="0">
                <a:solidFill>
                  <a:srgbClr val="FF0000"/>
                </a:solidFill>
                <a:latin typeface="Times New Roman" pitchFamily="18" charset="0"/>
                <a:cs typeface="Times New Roman" pitchFamily="18" charset="0"/>
              </a:rPr>
              <a:t>Бес саусақ” әдісі</a:t>
            </a:r>
          </a:p>
        </p:txBody>
      </p:sp>
      <p:sp>
        <p:nvSpPr>
          <p:cNvPr id="32772" name="Rectangle 5"/>
          <p:cNvSpPr>
            <a:spLocks noChangeArrowheads="1"/>
          </p:cNvSpPr>
          <p:nvPr/>
        </p:nvSpPr>
        <p:spPr bwMode="auto">
          <a:xfrm>
            <a:off x="539552" y="2060848"/>
            <a:ext cx="8030095" cy="2308324"/>
          </a:xfrm>
          <a:prstGeom prst="rect">
            <a:avLst/>
          </a:prstGeom>
          <a:noFill/>
          <a:ln w="9525">
            <a:noFill/>
            <a:miter lim="800000"/>
            <a:headEnd/>
            <a:tailEnd/>
          </a:ln>
          <a:effectLst>
            <a:prstShdw prst="shdw12">
              <a:schemeClr val="bg2">
                <a:alpha val="50000"/>
              </a:schemeClr>
            </a:prstShdw>
          </a:effectLst>
        </p:spPr>
        <p:txBody>
          <a:bodyPr wrap="square" anchor="ctr">
            <a:spAutoFit/>
          </a:bodyPr>
          <a:lstStyle/>
          <a:p>
            <a:pPr eaLnBrk="0" hangingPunct="0">
              <a:buFont typeface="Arial" charset="0"/>
              <a:buChar char="•"/>
            </a:pPr>
            <a:r>
              <a:rPr lang="kk-KZ" sz="2000" b="1" dirty="0">
                <a:solidFill>
                  <a:srgbClr val="000000"/>
                </a:solidFill>
                <a:latin typeface="Times New Roman" pitchFamily="18" charset="0"/>
                <a:cs typeface="Times New Roman" pitchFamily="18" charset="0"/>
              </a:rPr>
              <a:t>     </a:t>
            </a:r>
            <a:r>
              <a:rPr lang="kk-KZ" sz="2000" b="1" dirty="0">
                <a:solidFill>
                  <a:srgbClr val="B50BB5"/>
                </a:solidFill>
                <a:latin typeface="Times New Roman" pitchFamily="18" charset="0"/>
                <a:cs typeface="Times New Roman" pitchFamily="18" charset="0"/>
              </a:rPr>
              <a:t>Бас бармақ  </a:t>
            </a:r>
            <a:r>
              <a:rPr lang="kk-KZ" sz="2000" dirty="0">
                <a:solidFill>
                  <a:srgbClr val="B50BB5"/>
                </a:solidFill>
                <a:latin typeface="Times New Roman" pitchFamily="18" charset="0"/>
                <a:cs typeface="Times New Roman" pitchFamily="18" charset="0"/>
              </a:rPr>
              <a:t> </a:t>
            </a:r>
            <a:r>
              <a:rPr lang="kk-KZ" sz="2000" dirty="0">
                <a:solidFill>
                  <a:srgbClr val="000000"/>
                </a:solidFill>
                <a:latin typeface="Times New Roman" pitchFamily="18" charset="0"/>
                <a:cs typeface="Times New Roman" pitchFamily="18" charset="0"/>
              </a:rPr>
              <a:t>өз тәжірибемді жетілдіру үшін тағы не істеуім керек</a:t>
            </a:r>
          </a:p>
          <a:p>
            <a:pPr eaLnBrk="0" hangingPunct="0">
              <a:buFont typeface="Arial" charset="0"/>
              <a:buChar char="•"/>
            </a:pPr>
            <a:endParaRPr lang="ru-RU" sz="800" dirty="0">
              <a:latin typeface="Times New Roman" pitchFamily="18" charset="0"/>
              <a:cs typeface="Times New Roman" pitchFamily="18" charset="0"/>
            </a:endParaRPr>
          </a:p>
          <a:p>
            <a:pPr eaLnBrk="0" hangingPunct="0">
              <a:buFontTx/>
              <a:buChar char="•"/>
            </a:pPr>
            <a:r>
              <a:rPr lang="kk-KZ" sz="2000" b="1" dirty="0">
                <a:solidFill>
                  <a:srgbClr val="000000"/>
                </a:solidFill>
                <a:latin typeface="Times New Roman" pitchFamily="18" charset="0"/>
                <a:cs typeface="Times New Roman" pitchFamily="18" charset="0"/>
              </a:rPr>
              <a:t>     </a:t>
            </a:r>
            <a:r>
              <a:rPr lang="kk-KZ" sz="2000" b="1" dirty="0">
                <a:solidFill>
                  <a:srgbClr val="B50BB5"/>
                </a:solidFill>
                <a:latin typeface="Times New Roman" pitchFamily="18" charset="0"/>
                <a:cs typeface="Times New Roman" pitchFamily="18" charset="0"/>
              </a:rPr>
              <a:t>Сұқ саусақ</a:t>
            </a:r>
            <a:r>
              <a:rPr lang="kk-KZ" sz="2000" dirty="0">
                <a:solidFill>
                  <a:srgbClr val="B50BB5"/>
                </a:solidFill>
                <a:latin typeface="Times New Roman" pitchFamily="18" charset="0"/>
                <a:cs typeface="Times New Roman" pitchFamily="18" charset="0"/>
              </a:rPr>
              <a:t>  </a:t>
            </a:r>
            <a:r>
              <a:rPr lang="kk-KZ" sz="2000" dirty="0">
                <a:solidFill>
                  <a:srgbClr val="000000"/>
                </a:solidFill>
                <a:latin typeface="Times New Roman" pitchFamily="18" charset="0"/>
                <a:cs typeface="Times New Roman" pitchFamily="18" charset="0"/>
              </a:rPr>
              <a:t>мен қандай жаңа , әрі қызықты мәлімет алдым</a:t>
            </a:r>
          </a:p>
          <a:p>
            <a:pPr eaLnBrk="0" hangingPunct="0">
              <a:buFontTx/>
              <a:buChar char="•"/>
            </a:pPr>
            <a:endParaRPr lang="ru-RU" sz="800" dirty="0">
              <a:latin typeface="Times New Roman" pitchFamily="18" charset="0"/>
              <a:cs typeface="Times New Roman" pitchFamily="18" charset="0"/>
            </a:endParaRPr>
          </a:p>
          <a:p>
            <a:pPr eaLnBrk="0" hangingPunct="0">
              <a:buFontTx/>
              <a:buChar char="•"/>
            </a:pPr>
            <a:r>
              <a:rPr lang="kk-KZ" sz="2000" b="1" dirty="0">
                <a:solidFill>
                  <a:srgbClr val="000000"/>
                </a:solidFill>
                <a:latin typeface="Times New Roman" pitchFamily="18" charset="0"/>
                <a:cs typeface="Times New Roman" pitchFamily="18" charset="0"/>
              </a:rPr>
              <a:t>     </a:t>
            </a:r>
            <a:r>
              <a:rPr lang="kk-KZ" sz="2000" b="1" dirty="0">
                <a:solidFill>
                  <a:srgbClr val="B50BB5"/>
                </a:solidFill>
                <a:latin typeface="Times New Roman" pitchFamily="18" charset="0"/>
                <a:cs typeface="Times New Roman" pitchFamily="18" charset="0"/>
              </a:rPr>
              <a:t>Ортаңғы саусақ</a:t>
            </a:r>
            <a:r>
              <a:rPr lang="kk-KZ" sz="2000" dirty="0">
                <a:solidFill>
                  <a:srgbClr val="B50BB5"/>
                </a:solidFill>
                <a:latin typeface="Times New Roman" pitchFamily="18" charset="0"/>
                <a:cs typeface="Times New Roman" pitchFamily="18" charset="0"/>
              </a:rPr>
              <a:t>  </a:t>
            </a:r>
            <a:r>
              <a:rPr lang="kk-KZ" sz="2000" dirty="0">
                <a:solidFill>
                  <a:srgbClr val="000000"/>
                </a:solidFill>
                <a:latin typeface="Times New Roman" pitchFamily="18" charset="0"/>
                <a:cs typeface="Times New Roman" pitchFamily="18" charset="0"/>
              </a:rPr>
              <a:t>маған  ...  жетіспеді</a:t>
            </a:r>
          </a:p>
          <a:p>
            <a:pPr eaLnBrk="0" hangingPunct="0">
              <a:buFontTx/>
              <a:buChar char="•"/>
            </a:pPr>
            <a:endParaRPr lang="ru-RU" sz="800" dirty="0">
              <a:latin typeface="Times New Roman" pitchFamily="18" charset="0"/>
              <a:cs typeface="Times New Roman" pitchFamily="18" charset="0"/>
            </a:endParaRPr>
          </a:p>
          <a:p>
            <a:pPr eaLnBrk="0" hangingPunct="0">
              <a:buFontTx/>
              <a:buChar char="•"/>
            </a:pPr>
            <a:r>
              <a:rPr lang="kk-KZ" sz="2000" b="1" dirty="0">
                <a:solidFill>
                  <a:srgbClr val="B50BB5"/>
                </a:solidFill>
                <a:latin typeface="Times New Roman" pitchFamily="18" charset="0"/>
                <a:cs typeface="Times New Roman" pitchFamily="18" charset="0"/>
              </a:rPr>
              <a:t>     Аты жоқ саусақ</a:t>
            </a:r>
            <a:r>
              <a:rPr lang="kk-KZ" sz="2000" dirty="0">
                <a:solidFill>
                  <a:srgbClr val="B50BB5"/>
                </a:solidFill>
                <a:latin typeface="Times New Roman" pitchFamily="18" charset="0"/>
                <a:cs typeface="Times New Roman" pitchFamily="18" charset="0"/>
              </a:rPr>
              <a:t>   </a:t>
            </a:r>
            <a:r>
              <a:rPr lang="kk-KZ" sz="2000" dirty="0">
                <a:solidFill>
                  <a:srgbClr val="000000"/>
                </a:solidFill>
                <a:latin typeface="Times New Roman" pitchFamily="18" charset="0"/>
                <a:cs typeface="Times New Roman" pitchFamily="18" charset="0"/>
              </a:rPr>
              <a:t>коучинг кезінде қандай психологиялық ахуал орнады</a:t>
            </a:r>
          </a:p>
          <a:p>
            <a:pPr eaLnBrk="0" hangingPunct="0">
              <a:buFont typeface="Arial" charset="0"/>
              <a:buChar char="•"/>
            </a:pPr>
            <a:r>
              <a:rPr lang="kk-KZ" sz="2000" b="1" dirty="0" smtClean="0">
                <a:solidFill>
                  <a:srgbClr val="000000"/>
                </a:solidFill>
                <a:latin typeface="Times New Roman" pitchFamily="18" charset="0"/>
                <a:cs typeface="Times New Roman" pitchFamily="18" charset="0"/>
              </a:rPr>
              <a:t>     </a:t>
            </a:r>
            <a:r>
              <a:rPr lang="kk-KZ" sz="2000" b="1" dirty="0">
                <a:solidFill>
                  <a:srgbClr val="B50BB5"/>
                </a:solidFill>
                <a:latin typeface="Times New Roman" pitchFamily="18" charset="0"/>
                <a:cs typeface="Times New Roman" pitchFamily="18" charset="0"/>
              </a:rPr>
              <a:t>Шынашақ</a:t>
            </a:r>
            <a:r>
              <a:rPr lang="kk-KZ" sz="2000" dirty="0">
                <a:solidFill>
                  <a:srgbClr val="000000"/>
                </a:solidFill>
                <a:latin typeface="Times New Roman" pitchFamily="18" charset="0"/>
                <a:cs typeface="Times New Roman" pitchFamily="18" charset="0"/>
              </a:rPr>
              <a:t>   маған ұнағаны ... және тілегіңіз</a:t>
            </a:r>
            <a:r>
              <a:rPr lang="ru-RU" sz="800"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21029610">
            <a:off x="1746230" y="2203753"/>
            <a:ext cx="6070636" cy="1754326"/>
          </a:xfrm>
          <a:prstGeom prst="rect">
            <a:avLst/>
          </a:prstGeom>
          <a:noFill/>
        </p:spPr>
        <p:txBody>
          <a:bodyPr wrap="none">
            <a:spAutoFit/>
          </a:bodyPr>
          <a:lstStyle/>
          <a:p>
            <a:pPr algn="ctr">
              <a:defRPr/>
            </a:pPr>
            <a:r>
              <a:rPr lang="ru-RU" sz="5400" b="1" dirty="0" err="1">
                <a:ln w="10541" cmpd="sng">
                  <a:solidFill>
                    <a:schemeClr val="accent1">
                      <a:shade val="88000"/>
                      <a:satMod val="110000"/>
                    </a:schemeClr>
                  </a:solidFill>
                  <a:prstDash val="solid"/>
                </a:ln>
                <a:solidFill>
                  <a:srgbClr val="FF0000"/>
                </a:solidFill>
              </a:rPr>
              <a:t>Назарларыңызға</a:t>
            </a:r>
            <a:endParaRPr lang="ru-RU" sz="5400" b="1" dirty="0">
              <a:ln w="10541" cmpd="sng">
                <a:solidFill>
                  <a:schemeClr val="accent1">
                    <a:shade val="88000"/>
                    <a:satMod val="110000"/>
                  </a:schemeClr>
                </a:solidFill>
                <a:prstDash val="solid"/>
              </a:ln>
              <a:solidFill>
                <a:srgbClr val="FF0000"/>
              </a:solidFill>
            </a:endParaRPr>
          </a:p>
          <a:p>
            <a:pPr algn="ctr">
              <a:defRPr/>
            </a:pPr>
            <a:r>
              <a:rPr lang="ru-RU" sz="5400" b="1" dirty="0">
                <a:ln w="10541" cmpd="sng">
                  <a:solidFill>
                    <a:schemeClr val="accent1">
                      <a:shade val="88000"/>
                      <a:satMod val="110000"/>
                    </a:schemeClr>
                  </a:solidFill>
                  <a:prstDash val="solid"/>
                </a:ln>
                <a:solidFill>
                  <a:srgbClr val="FF0000"/>
                </a:solidFill>
              </a:rPr>
              <a:t> </a:t>
            </a:r>
            <a:r>
              <a:rPr lang="ru-RU" sz="5400" b="1" dirty="0" err="1">
                <a:ln w="10541" cmpd="sng">
                  <a:solidFill>
                    <a:schemeClr val="accent1">
                      <a:shade val="88000"/>
                      <a:satMod val="110000"/>
                    </a:schemeClr>
                  </a:solidFill>
                  <a:prstDash val="solid"/>
                </a:ln>
                <a:solidFill>
                  <a:srgbClr val="FF0000"/>
                </a:solidFill>
              </a:rPr>
              <a:t>рахмет</a:t>
            </a:r>
            <a:r>
              <a:rPr lang="ru-RU" sz="5400" b="1" dirty="0">
                <a:ln w="10541" cmpd="sng">
                  <a:solidFill>
                    <a:schemeClr val="accent1">
                      <a:shade val="88000"/>
                      <a:satMod val="110000"/>
                    </a:schemeClr>
                  </a:solidFill>
                  <a:prstDash val="solid"/>
                </a:ln>
                <a:solidFill>
                  <a:srgbClr val="FF0000"/>
                </a:solidFill>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olnet.ee/parents/pic/p1_12-5.gif"/>
          <p:cNvPicPr>
            <a:picLocks noChangeAspect="1" noChangeArrowheads="1"/>
          </p:cNvPicPr>
          <p:nvPr/>
        </p:nvPicPr>
        <p:blipFill>
          <a:blip r:embed="rId2" cstate="print"/>
          <a:srcRect/>
          <a:stretch>
            <a:fillRect/>
          </a:stretch>
        </p:blipFill>
        <p:spPr bwMode="auto">
          <a:xfrm>
            <a:off x="2285984" y="428604"/>
            <a:ext cx="4786346" cy="53578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857224" y="428604"/>
            <a:ext cx="7391400" cy="6130909"/>
          </a:xfrm>
          <a:prstGeom prst="rect">
            <a:avLst/>
          </a:prstGeom>
          <a:noFill/>
          <a:ln w="9525">
            <a:noFill/>
            <a:miter lim="800000"/>
            <a:headEnd/>
            <a:tailEnd/>
          </a:ln>
        </p:spPr>
        <p:txBody>
          <a:bodyPr wrap="square" anchor="ctr">
            <a:spAutoFit/>
          </a:bodyPr>
          <a:lstStyle/>
          <a:p>
            <a:pPr>
              <a:lnSpc>
                <a:spcPct val="150000"/>
              </a:lnSpc>
              <a:defRPr/>
            </a:pPr>
            <a:r>
              <a:rPr lang="kk-KZ" b="1" i="1" dirty="0" smtClean="0">
                <a:solidFill>
                  <a:srgbClr val="002060"/>
                </a:solidFill>
                <a:latin typeface="Times New Roman" pitchFamily="18" charset="0"/>
                <a:cs typeface="Times New Roman" pitchFamily="18" charset="0"/>
              </a:rPr>
              <a:t>Өзектілігі</a:t>
            </a:r>
            <a:r>
              <a:rPr lang="kk-KZ" b="1" i="1" dirty="0">
                <a:solidFill>
                  <a:srgbClr val="002060"/>
                </a:solidFill>
                <a:latin typeface="Times New Roman" pitchFamily="18" charset="0"/>
                <a:cs typeface="Times New Roman" pitchFamily="18" charset="0"/>
              </a:rPr>
              <a:t>.  </a:t>
            </a:r>
            <a:r>
              <a:rPr lang="kk-KZ" dirty="0">
                <a:solidFill>
                  <a:srgbClr val="002060"/>
                </a:solidFill>
                <a:latin typeface="Times New Roman" pitchFamily="18" charset="0"/>
                <a:cs typeface="Times New Roman" pitchFamily="18" charset="0"/>
              </a:rPr>
              <a:t>Информатика пәнін оқытуда мұғалім балалардың ой – өрісі мен танымдық қабілеттерін дамыту, өз ойын жеткізе білу дағдыларын қалыптастыру мақсатында жаңа технологияларды  кеңінен қолданған дұрыс. </a:t>
            </a:r>
          </a:p>
          <a:p>
            <a:pPr>
              <a:lnSpc>
                <a:spcPct val="150000"/>
              </a:lnSpc>
              <a:defRPr/>
            </a:pPr>
            <a:r>
              <a:rPr lang="kk-KZ" dirty="0">
                <a:solidFill>
                  <a:srgbClr val="002060"/>
                </a:solidFill>
                <a:latin typeface="Times New Roman" pitchFamily="18" charset="0"/>
                <a:cs typeface="Times New Roman" pitchFamily="18" charset="0"/>
              </a:rPr>
              <a:t>     Жаңа ақпараттық технология құралдарын информатика пәнінің  кіріктірілген сабақтарында пайдалану, оқушының шығармашылық, интеллектуальдық қабілетінің дамуына, өз білімін өмірде пайдалана білу дағдыларының қалыптасуына әкеледі. Компьютерлік техниканың дидактикалық мүмкіндіктерін педагогикалық мақсаттарға қолдану білім мазмұнын анықтауда, оқыту формалары мен әдістерін жетілдіруде жақсы әсерін тигізеді. </a:t>
            </a:r>
            <a:endParaRPr lang="ru-RU" b="1" dirty="0">
              <a:solidFill>
                <a:srgbClr val="002060"/>
              </a:solidFill>
              <a:latin typeface="Times New Roman" pitchFamily="18" charset="0"/>
              <a:cs typeface="Times New Roman" pitchFamily="18" charset="0"/>
            </a:endParaRPr>
          </a:p>
          <a:p>
            <a:pPr indent="342900" algn="just">
              <a:lnSpc>
                <a:spcPct val="130000"/>
              </a:lnSpc>
              <a:defRPr/>
            </a:pPr>
            <a:endParaRPr lang="ru-RU" dirty="0">
              <a:solidFill>
                <a:srgbClr val="002060"/>
              </a:solidFill>
              <a:latin typeface="Times New Roman" pitchFamily="18" charset="0"/>
              <a:cs typeface="Times New Roman" pitchFamily="18" charset="0"/>
            </a:endParaRPr>
          </a:p>
          <a:p>
            <a:pPr indent="342900" algn="just">
              <a:lnSpc>
                <a:spcPct val="130000"/>
              </a:lnSpc>
              <a:defRPr/>
            </a:pPr>
            <a:endParaRPr lang="kk-KZ" dirty="0">
              <a:solidFill>
                <a:srgbClr val="002060"/>
              </a:solidFill>
              <a:latin typeface="Times New Roman" pitchFamily="18" charset="0"/>
              <a:cs typeface="Times New Roman" pitchFamily="18" charset="0"/>
            </a:endParaRPr>
          </a:p>
          <a:p>
            <a:pPr indent="342900" algn="just">
              <a:lnSpc>
                <a:spcPct val="130000"/>
              </a:lnSpc>
              <a:defRPr/>
            </a:pPr>
            <a:endParaRPr lang="ru-RU" dirty="0">
              <a:solidFill>
                <a:srgbClr val="002060"/>
              </a:solidFill>
              <a:latin typeface="Times New Roman" pitchFamily="18" charset="0"/>
              <a:cs typeface="Times New Roman" pitchFamily="18" charset="0"/>
            </a:endParaRPr>
          </a:p>
          <a:p>
            <a:pPr indent="342900">
              <a:lnSpc>
                <a:spcPct val="140000"/>
              </a:lnSpc>
              <a:defRPr/>
            </a:pPr>
            <a:endParaRPr lang="ru-RU" i="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304800" y="93663"/>
            <a:ext cx="8610600" cy="6186487"/>
          </a:xfrm>
          <a:prstGeom prst="rect">
            <a:avLst/>
          </a:prstGeom>
          <a:noFill/>
          <a:ln w="9525">
            <a:noFill/>
            <a:miter lim="800000"/>
            <a:headEnd/>
            <a:tailEnd/>
          </a:ln>
        </p:spPr>
        <p:txBody>
          <a:bodyPr anchor="ctr">
            <a:spAutoFit/>
          </a:bodyPr>
          <a:lstStyle/>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a:p>
            <a:pPr indent="342900">
              <a:lnSpc>
                <a:spcPct val="110000"/>
              </a:lnSpc>
            </a:pPr>
            <a:endParaRPr lang="kk-KZ" i="1">
              <a:solidFill>
                <a:srgbClr val="FECEF0"/>
              </a:solidFill>
              <a:latin typeface="Times New Roman" pitchFamily="18" charset="0"/>
            </a:endParaRPr>
          </a:p>
        </p:txBody>
      </p:sp>
      <p:sp>
        <p:nvSpPr>
          <p:cNvPr id="10243" name="Содержимое 3"/>
          <p:cNvSpPr>
            <a:spLocks noGrp="1"/>
          </p:cNvSpPr>
          <p:nvPr>
            <p:ph idx="4294967295"/>
          </p:nvPr>
        </p:nvSpPr>
        <p:spPr>
          <a:xfrm>
            <a:off x="1000100" y="714356"/>
            <a:ext cx="7391400" cy="4800600"/>
          </a:xfrm>
        </p:spPr>
        <p:txBody>
          <a:bodyPr>
            <a:normAutofit lnSpcReduction="10000"/>
          </a:bodyPr>
          <a:lstStyle/>
          <a:p>
            <a:pPr algn="just" eaLnBrk="1" hangingPunct="1"/>
            <a:r>
              <a:rPr lang="kk-KZ" sz="2400" b="1" i="1" dirty="0" smtClean="0">
                <a:solidFill>
                  <a:srgbClr val="002060"/>
                </a:solidFill>
                <a:latin typeface="Times New Roman" pitchFamily="18" charset="0"/>
                <a:cs typeface="Times New Roman" pitchFamily="18" charset="0"/>
              </a:rPr>
              <a:t> Мақсаты:</a:t>
            </a:r>
            <a:r>
              <a:rPr lang="en-US" sz="2400" b="1" i="1" dirty="0" smtClean="0">
                <a:solidFill>
                  <a:srgbClr val="002060"/>
                </a:solidFill>
                <a:latin typeface="Times New Roman" pitchFamily="18" charset="0"/>
                <a:cs typeface="Times New Roman" pitchFamily="18" charset="0"/>
              </a:rPr>
              <a:t> </a:t>
            </a:r>
            <a:r>
              <a:rPr lang="kk-KZ" sz="2400" dirty="0" smtClean="0">
                <a:solidFill>
                  <a:srgbClr val="002060"/>
                </a:solidFill>
                <a:latin typeface="Times New Roman" pitchFamily="18" charset="0"/>
                <a:cs typeface="Times New Roman" pitchFamily="18" charset="0"/>
              </a:rPr>
              <a:t>«Информатика пәнін оқытуда ойын технологияларын қолдануға мүмкіндік жасау.  </a:t>
            </a:r>
            <a:endParaRPr lang="ru-RU" sz="2400" dirty="0" smtClean="0">
              <a:solidFill>
                <a:srgbClr val="002060"/>
              </a:solidFill>
              <a:latin typeface="Times New Roman" pitchFamily="18" charset="0"/>
              <a:cs typeface="Times New Roman" pitchFamily="18" charset="0"/>
            </a:endParaRPr>
          </a:p>
          <a:p>
            <a:pPr algn="just" eaLnBrk="1" hangingPunct="1"/>
            <a:r>
              <a:rPr lang="kk-KZ" sz="2400" dirty="0" smtClean="0">
                <a:solidFill>
                  <a:srgbClr val="002060"/>
                </a:solidFill>
                <a:latin typeface="Times New Roman" pitchFamily="18" charset="0"/>
                <a:cs typeface="Times New Roman" pitchFamily="18" charset="0"/>
              </a:rPr>
              <a:t>Бұл мақсатқа жету үшін ойын технологиясына негізделген ойын түрлерін қолдана отырып, оқушыларды жақсы білім алуға баулу.</a:t>
            </a:r>
            <a:endParaRPr lang="ru-RU" sz="2400" b="1" dirty="0" smtClean="0">
              <a:solidFill>
                <a:srgbClr val="002060"/>
              </a:solidFill>
              <a:latin typeface="Times New Roman" pitchFamily="18" charset="0"/>
              <a:cs typeface="Times New Roman" pitchFamily="18" charset="0"/>
            </a:endParaRPr>
          </a:p>
          <a:p>
            <a:pPr algn="just" eaLnBrk="1" hangingPunct="1"/>
            <a:r>
              <a:rPr lang="kk-KZ" sz="2400" dirty="0" smtClean="0">
                <a:solidFill>
                  <a:srgbClr val="002060"/>
                </a:solidFill>
                <a:latin typeface="Times New Roman" pitchFamily="18" charset="0"/>
                <a:cs typeface="Times New Roman" pitchFamily="18" charset="0"/>
              </a:rPr>
              <a:t>Бұл жұмыстың </a:t>
            </a:r>
            <a:r>
              <a:rPr lang="kk-KZ" sz="2400" b="1" dirty="0" smtClean="0">
                <a:solidFill>
                  <a:srgbClr val="002060"/>
                </a:solidFill>
                <a:latin typeface="Times New Roman" pitchFamily="18" charset="0"/>
                <a:cs typeface="Times New Roman" pitchFamily="18" charset="0"/>
              </a:rPr>
              <a:t>міндеті</a:t>
            </a:r>
            <a:r>
              <a:rPr lang="kk-KZ" sz="2400" dirty="0" smtClean="0">
                <a:solidFill>
                  <a:srgbClr val="002060"/>
                </a:solidFill>
                <a:latin typeface="Times New Roman" pitchFamily="18" charset="0"/>
                <a:cs typeface="Times New Roman" pitchFamily="18" charset="0"/>
              </a:rPr>
              <a:t> тақырып бойынша осы тақырып аясында оқушыларға түсінікті, әрі кең көлемде қамтылған материалдарды қанағаттандыратындай етіп жасау.</a:t>
            </a:r>
            <a:endParaRPr lang="ru-RU" sz="2400" dirty="0" smtClean="0">
              <a:solidFill>
                <a:srgbClr val="002060"/>
              </a:solidFill>
              <a:latin typeface="Times New Roman" pitchFamily="18" charset="0"/>
              <a:cs typeface="Times New Roman" pitchFamily="18" charset="0"/>
            </a:endParaRPr>
          </a:p>
          <a:p>
            <a:pPr algn="just" eaLnBrk="1" hangingPunct="1"/>
            <a:r>
              <a:rPr lang="kk-KZ" sz="2400" dirty="0" smtClean="0">
                <a:solidFill>
                  <a:srgbClr val="002060"/>
                </a:solidFill>
                <a:latin typeface="Times New Roman" pitchFamily="18" charset="0"/>
                <a:cs typeface="Times New Roman" pitchFamily="18" charset="0"/>
              </a:rPr>
              <a:t> Жұмыстың</a:t>
            </a:r>
            <a:r>
              <a:rPr lang="kk-KZ" sz="2400" b="1" dirty="0" smtClean="0">
                <a:solidFill>
                  <a:srgbClr val="002060"/>
                </a:solidFill>
                <a:latin typeface="Times New Roman" pitchFamily="18" charset="0"/>
                <a:cs typeface="Times New Roman" pitchFamily="18" charset="0"/>
              </a:rPr>
              <a:t> құрылымы мен көлемі -</a:t>
            </a:r>
            <a:r>
              <a:rPr lang="kk-KZ" sz="2400" dirty="0" smtClean="0">
                <a:solidFill>
                  <a:srgbClr val="002060"/>
                </a:solidFill>
                <a:latin typeface="Times New Roman" pitchFamily="18" charset="0"/>
                <a:cs typeface="Times New Roman" pitchFamily="18" charset="0"/>
              </a:rPr>
              <a:t>  жұмыс кіріспеден, негізгі бөлімнен және  қорытындыдан, пайдаланған әдебиеттер тізімінен және қосымшадан тұрады.</a:t>
            </a:r>
            <a:endParaRPr lang="ru-RU" sz="2400" dirty="0" smtClean="0">
              <a:solidFill>
                <a:srgbClr val="002060"/>
              </a:solidFill>
              <a:latin typeface="Times New Roman" pitchFamily="18" charset="0"/>
              <a:cs typeface="Times New Roman" pitchFamily="18" charset="0"/>
            </a:endParaRPr>
          </a:p>
          <a:p>
            <a:pPr eaLnBrk="1" hangingPunct="1"/>
            <a:endParaRPr lang="ru-RU" sz="2400" dirty="0" smtClean="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3"/>
          <p:cNvSpPr>
            <a:spLocks noChangeArrowheads="1"/>
          </p:cNvSpPr>
          <p:nvPr/>
        </p:nvSpPr>
        <p:spPr bwMode="auto">
          <a:xfrm>
            <a:off x="785786" y="1071546"/>
            <a:ext cx="7696200" cy="4154984"/>
          </a:xfrm>
          <a:prstGeom prst="rect">
            <a:avLst/>
          </a:prstGeom>
          <a:noFill/>
          <a:ln w="9525">
            <a:noFill/>
            <a:miter lim="800000"/>
            <a:headEnd/>
            <a:tailEnd/>
          </a:ln>
        </p:spPr>
        <p:txBody>
          <a:bodyPr>
            <a:spAutoFit/>
          </a:bodyPr>
          <a:lstStyle/>
          <a:p>
            <a:pPr indent="450850" algn="just" eaLnBrk="0" hangingPunct="0"/>
            <a:r>
              <a:rPr lang="kk-KZ" sz="2400" dirty="0">
                <a:solidFill>
                  <a:srgbClr val="002060"/>
                </a:solidFill>
                <a:latin typeface="Times New Roman" pitchFamily="18" charset="0"/>
                <a:cs typeface="Times New Roman" pitchFamily="18" charset="0"/>
              </a:rPr>
              <a:t>Қазақстан Республикасының Білім туралы заңында: </a:t>
            </a:r>
            <a:r>
              <a:rPr lang="kk-KZ" sz="2400" b="1" dirty="0">
                <a:solidFill>
                  <a:srgbClr val="002060"/>
                </a:solidFill>
                <a:latin typeface="Times New Roman" pitchFamily="18" charset="0"/>
                <a:cs typeface="Times New Roman" pitchFamily="18" charset="0"/>
              </a:rPr>
              <a:t>«Білім беру жүйесінің басты міндеті- ұлттық және жалпы адамзаттық құндылықтар, ғылым мен практика жетістіктері негізінде жеке адамды қалыптастыруға және кәсіби шыңдауға бағытталған білім алу үшін қажетті жағдайлар жасау; оқытудың жаңа технологияларын енгізу, білім беруді ақпараттандыру, халықаралық ғаламдық коммуникациялық желілерге шығу» -</a:t>
            </a:r>
            <a:r>
              <a:rPr lang="kk-KZ" sz="2400" dirty="0">
                <a:solidFill>
                  <a:srgbClr val="002060"/>
                </a:solidFill>
                <a:latin typeface="Times New Roman" pitchFamily="18" charset="0"/>
                <a:cs typeface="Times New Roman" pitchFamily="18" charset="0"/>
              </a:rPr>
              <a:t>деп білім беру жүйесін одан әрі дамыту міндеттерін көздейді деп жазылған.</a:t>
            </a:r>
            <a:endParaRPr lang="ru-RU" sz="2400"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457200"/>
            <a:ext cx="8229600" cy="781050"/>
          </a:xfrm>
        </p:spPr>
        <p:txBody>
          <a:bodyPr>
            <a:normAutofit fontScale="90000"/>
          </a:bodyPr>
          <a:lstStyle/>
          <a:p>
            <a:pPr algn="ctr">
              <a:defRPr/>
            </a:pPr>
            <a:r>
              <a:rPr lang="kk-KZ" sz="2400" dirty="0" smtClean="0">
                <a:solidFill>
                  <a:srgbClr val="002060"/>
                </a:solidFill>
                <a:latin typeface="+mn-lt"/>
              </a:rPr>
              <a:t>Ойын элементтерін сабақ кезінде  және  сабақтан тыс кезде қолдануда қойылатын  әдістемелік  талаптар:</a:t>
            </a:r>
            <a:endParaRPr lang="ru-RU" sz="2400" dirty="0">
              <a:solidFill>
                <a:srgbClr val="002060"/>
              </a:solidFill>
              <a:latin typeface="+mn-lt"/>
            </a:endParaRPr>
          </a:p>
        </p:txBody>
      </p:sp>
      <p:sp>
        <p:nvSpPr>
          <p:cNvPr id="13315" name="Содержимое 2"/>
          <p:cNvSpPr>
            <a:spLocks noGrp="1"/>
          </p:cNvSpPr>
          <p:nvPr>
            <p:ph idx="1"/>
          </p:nvPr>
        </p:nvSpPr>
        <p:spPr>
          <a:xfrm>
            <a:off x="428596" y="1214422"/>
            <a:ext cx="8229600" cy="4389438"/>
          </a:xfrm>
        </p:spPr>
        <p:txBody>
          <a:bodyPr/>
          <a:lstStyle/>
          <a:p>
            <a:r>
              <a:rPr lang="kk-KZ" sz="2000" b="1" dirty="0" smtClean="0">
                <a:solidFill>
                  <a:srgbClr val="002060"/>
                </a:solidFill>
                <a:latin typeface="Times New Roman" pitchFamily="18" charset="0"/>
                <a:cs typeface="Times New Roman" pitchFamily="18" charset="0"/>
              </a:rPr>
              <a:t>Ойынға   кіріспес бұрын оның  жүргізілу тәртібі мен шартын оқушыларға әбден  түсіндіру;</a:t>
            </a:r>
            <a:endParaRPr lang="ru-RU" sz="2000" b="1" dirty="0" smtClean="0">
              <a:solidFill>
                <a:srgbClr val="002060"/>
              </a:solidFill>
              <a:latin typeface="Times New Roman" pitchFamily="18" charset="0"/>
              <a:cs typeface="Times New Roman" pitchFamily="18" charset="0"/>
            </a:endParaRPr>
          </a:p>
          <a:p>
            <a:r>
              <a:rPr lang="kk-KZ" sz="2000" b="1" dirty="0" smtClean="0">
                <a:solidFill>
                  <a:srgbClr val="002060"/>
                </a:solidFill>
                <a:latin typeface="Times New Roman" pitchFamily="18" charset="0"/>
                <a:cs typeface="Times New Roman" pitchFamily="18" charset="0"/>
              </a:rPr>
              <a:t>Ойынға сыныптағы , топтағы оқушылардың түгел қатысуын қамтамасыз ету;</a:t>
            </a:r>
            <a:endParaRPr lang="ru-RU" sz="2000" b="1" dirty="0" smtClean="0">
              <a:solidFill>
                <a:srgbClr val="002060"/>
              </a:solidFill>
              <a:latin typeface="Times New Roman" pitchFamily="18" charset="0"/>
              <a:cs typeface="Times New Roman" pitchFamily="18" charset="0"/>
            </a:endParaRPr>
          </a:p>
          <a:p>
            <a:r>
              <a:rPr lang="kk-KZ" sz="2000" b="1" dirty="0" smtClean="0">
                <a:solidFill>
                  <a:srgbClr val="002060"/>
                </a:solidFill>
                <a:latin typeface="Times New Roman" pitchFamily="18" charset="0"/>
                <a:cs typeface="Times New Roman" pitchFamily="18" charset="0"/>
              </a:rPr>
              <a:t>Ойын түрлерін тақырыптық бағдарламаға сай іріктеп алу;</a:t>
            </a:r>
            <a:endParaRPr lang="ru-RU" sz="2000" b="1" dirty="0" smtClean="0">
              <a:solidFill>
                <a:srgbClr val="002060"/>
              </a:solidFill>
              <a:latin typeface="Times New Roman" pitchFamily="18" charset="0"/>
              <a:cs typeface="Times New Roman" pitchFamily="18" charset="0"/>
            </a:endParaRPr>
          </a:p>
          <a:p>
            <a:r>
              <a:rPr lang="kk-KZ" sz="2000" b="1" dirty="0" smtClean="0">
                <a:solidFill>
                  <a:srgbClr val="002060"/>
                </a:solidFill>
                <a:latin typeface="Times New Roman" pitchFamily="18" charset="0"/>
                <a:cs typeface="Times New Roman" pitchFamily="18" charset="0"/>
              </a:rPr>
              <a:t>Ойын үстінде шешім қабылдай білуіне, сын тұрғысынан ойлана білуіне жетелеу;</a:t>
            </a:r>
            <a:endParaRPr lang="ru-RU" sz="2000" b="1" dirty="0" smtClean="0">
              <a:solidFill>
                <a:srgbClr val="002060"/>
              </a:solidFill>
              <a:latin typeface="Times New Roman" pitchFamily="18" charset="0"/>
              <a:cs typeface="Times New Roman" pitchFamily="18" charset="0"/>
            </a:endParaRPr>
          </a:p>
          <a:p>
            <a:r>
              <a:rPr lang="kk-KZ" sz="2000" b="1" dirty="0" smtClean="0">
                <a:solidFill>
                  <a:srgbClr val="002060"/>
                </a:solidFill>
                <a:latin typeface="Times New Roman" pitchFamily="18" charset="0"/>
                <a:cs typeface="Times New Roman" pitchFamily="18" charset="0"/>
              </a:rPr>
              <a:t>Ойынды баланың жас ерекшелігіне қарай  түрлендіріп пайдалану.</a:t>
            </a:r>
            <a:endParaRPr lang="ru-RU" sz="2000" b="1" dirty="0" smtClean="0">
              <a:solidFill>
                <a:srgbClr val="002060"/>
              </a:solidFill>
              <a:latin typeface="Times New Roman" pitchFamily="18" charset="0"/>
              <a:cs typeface="Times New Roman" pitchFamily="18" charset="0"/>
            </a:endParaRPr>
          </a:p>
          <a:p>
            <a:r>
              <a:rPr lang="kk-KZ" sz="2000" b="1" dirty="0" smtClean="0">
                <a:solidFill>
                  <a:srgbClr val="002060"/>
                </a:solidFill>
                <a:latin typeface="Times New Roman" pitchFamily="18" charset="0"/>
                <a:cs typeface="Times New Roman" pitchFamily="18" charset="0"/>
              </a:rPr>
              <a:t>Қарапайым ойыннан  күрделі ойынға көшу;</a:t>
            </a:r>
            <a:endParaRPr lang="ru-RU" sz="2000" b="1" dirty="0" smtClean="0">
              <a:solidFill>
                <a:srgbClr val="002060"/>
              </a:solidFill>
              <a:latin typeface="Times New Roman" pitchFamily="18" charset="0"/>
              <a:cs typeface="Times New Roman" pitchFamily="18" charset="0"/>
            </a:endParaRPr>
          </a:p>
          <a:p>
            <a:r>
              <a:rPr lang="kk-KZ" sz="2000" b="1" dirty="0" smtClean="0">
                <a:solidFill>
                  <a:srgbClr val="002060"/>
                </a:solidFill>
                <a:latin typeface="Times New Roman" pitchFamily="18" charset="0"/>
                <a:cs typeface="Times New Roman" pitchFamily="18" charset="0"/>
              </a:rPr>
              <a:t>Міндетті түрде ойынның  қорытындысын жариялау қажет;</a:t>
            </a:r>
            <a:endParaRPr lang="ru-RU" sz="2000" b="1" dirty="0" smtClean="0">
              <a:solidFill>
                <a:srgbClr val="002060"/>
              </a:solidFill>
              <a:latin typeface="Times New Roman" pitchFamily="18" charset="0"/>
              <a:cs typeface="Times New Roman" pitchFamily="18" charset="0"/>
            </a:endParaRPr>
          </a:p>
          <a:p>
            <a:r>
              <a:rPr lang="kk-KZ" sz="2000" b="1" dirty="0" smtClean="0">
                <a:solidFill>
                  <a:srgbClr val="002060"/>
                </a:solidFill>
                <a:latin typeface="Times New Roman" pitchFamily="18" charset="0"/>
                <a:cs typeface="Times New Roman" pitchFamily="18" charset="0"/>
              </a:rPr>
              <a:t>Белсенді қатысқан оқушыларды мақтап, мадақтау;</a:t>
            </a:r>
            <a:endParaRPr lang="ru-RU" sz="2000" b="1" dirty="0" smtClean="0">
              <a:solidFill>
                <a:srgbClr val="002060"/>
              </a:solidFill>
              <a:latin typeface="Times New Roman" pitchFamily="18" charset="0"/>
              <a:cs typeface="Times New Roman" pitchFamily="18" charset="0"/>
            </a:endParaRPr>
          </a:p>
          <a:p>
            <a:r>
              <a:rPr lang="kk-KZ" sz="2000" b="1" dirty="0" smtClean="0">
                <a:solidFill>
                  <a:srgbClr val="002060"/>
                </a:solidFill>
                <a:latin typeface="Times New Roman" pitchFamily="18" charset="0"/>
                <a:cs typeface="Times New Roman" pitchFamily="18" charset="0"/>
              </a:rPr>
              <a:t>Үлгерімі төмен оқушыларға ақыл-кеңес беру.</a:t>
            </a:r>
            <a:endParaRPr lang="ru-RU" sz="2000" b="1" dirty="0" smtClean="0">
              <a:solidFill>
                <a:srgbClr val="002060"/>
              </a:solidFill>
              <a:latin typeface="Times New Roman" pitchFamily="18" charset="0"/>
              <a:cs typeface="Times New Roman" pitchFamily="18" charset="0"/>
            </a:endParaRPr>
          </a:p>
          <a:p>
            <a:endParaRPr lang="ru-RU" b="1" dirty="0" smtClean="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Похожее изображение"/>
          <p:cNvPicPr>
            <a:picLocks noChangeAspect="1" noChangeArrowheads="1"/>
          </p:cNvPicPr>
          <p:nvPr/>
        </p:nvPicPr>
        <p:blipFill>
          <a:blip r:embed="rId2" cstate="print"/>
          <a:srcRect b="9835"/>
          <a:stretch>
            <a:fillRect/>
          </a:stretch>
        </p:blipFill>
        <p:spPr bwMode="auto">
          <a:xfrm>
            <a:off x="857224" y="1571612"/>
            <a:ext cx="7315200" cy="4714908"/>
          </a:xfrm>
          <a:prstGeom prst="rect">
            <a:avLst/>
          </a:prstGeom>
          <a:noFill/>
        </p:spPr>
      </p:pic>
      <p:sp>
        <p:nvSpPr>
          <p:cNvPr id="5" name="Прямоугольник 4"/>
          <p:cNvSpPr/>
          <p:nvPr/>
        </p:nvSpPr>
        <p:spPr>
          <a:xfrm>
            <a:off x="1785918" y="571480"/>
            <a:ext cx="5384808" cy="923330"/>
          </a:xfrm>
          <a:prstGeom prst="rect">
            <a:avLst/>
          </a:prstGeom>
          <a:noFill/>
        </p:spPr>
        <p:txBody>
          <a:bodyPr wrap="none" lIns="91440" tIns="45720" rIns="91440" bIns="45720">
            <a:spAutoFit/>
          </a:bodyPr>
          <a:lstStyle/>
          <a:p>
            <a:pPr algn="ctr"/>
            <a:r>
              <a:rPr lang="ru-RU" sz="54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Оқу пирамидасы</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514600" y="0"/>
            <a:ext cx="3886200" cy="2209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k-KZ" b="1" dirty="0">
              <a:solidFill>
                <a:srgbClr val="FFFF00"/>
              </a:solidFill>
              <a:latin typeface="Times New Roman" pitchFamily="18" charset="0"/>
              <a:cs typeface="Times New Roman" pitchFamily="18" charset="0"/>
            </a:endParaRPr>
          </a:p>
          <a:p>
            <a:pPr algn="ctr" fontAlgn="auto">
              <a:spcBef>
                <a:spcPts val="0"/>
              </a:spcBef>
              <a:spcAft>
                <a:spcPts val="0"/>
              </a:spcAft>
              <a:defRPr/>
            </a:pPr>
            <a:r>
              <a:rPr lang="kk-KZ" b="1" dirty="0">
                <a:solidFill>
                  <a:schemeClr val="accent1"/>
                </a:solidFill>
                <a:latin typeface="Times New Roman" pitchFamily="18" charset="0"/>
                <a:cs typeface="Times New Roman" pitchFamily="18" charset="0"/>
              </a:rPr>
              <a:t>Ойын технологиясы- </a:t>
            </a:r>
            <a:r>
              <a:rPr lang="kk-KZ" dirty="0">
                <a:solidFill>
                  <a:schemeClr val="accent1"/>
                </a:solidFill>
                <a:latin typeface="Times New Roman" pitchFamily="18" charset="0"/>
                <a:cs typeface="Times New Roman" pitchFamily="18" charset="0"/>
              </a:rPr>
              <a:t>педагогикалық жұмысты ойын түрінде ұйымдастырудың әдістері мен тәсілдерінің жиыны</a:t>
            </a:r>
            <a:endParaRPr lang="ru-RU" dirty="0">
              <a:solidFill>
                <a:schemeClr val="accent1"/>
              </a:solidFill>
              <a:latin typeface="Times New Roman" pitchFamily="18" charset="0"/>
              <a:cs typeface="Times New Roman" pitchFamily="18" charset="0"/>
            </a:endParaRPr>
          </a:p>
          <a:p>
            <a:pPr algn="ctr" fontAlgn="auto">
              <a:spcBef>
                <a:spcPts val="0"/>
              </a:spcBef>
              <a:spcAft>
                <a:spcPts val="0"/>
              </a:spcAft>
              <a:defRPr/>
            </a:pPr>
            <a:endParaRPr lang="ru-RU" sz="2800" b="1" dirty="0">
              <a:solidFill>
                <a:srgbClr val="FFFF00"/>
              </a:solidFill>
              <a:latin typeface="Times New Roman" pitchFamily="18" charset="0"/>
              <a:cs typeface="Times New Roman" pitchFamily="18" charset="0"/>
            </a:endParaRPr>
          </a:p>
        </p:txBody>
      </p:sp>
      <p:sp>
        <p:nvSpPr>
          <p:cNvPr id="5" name="Нашивка 4"/>
          <p:cNvSpPr/>
          <p:nvPr/>
        </p:nvSpPr>
        <p:spPr>
          <a:xfrm rot="8072484">
            <a:off x="2081213" y="1776413"/>
            <a:ext cx="484187" cy="4841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6" name="10-конечная звезда 5"/>
          <p:cNvSpPr/>
          <p:nvPr/>
        </p:nvSpPr>
        <p:spPr>
          <a:xfrm>
            <a:off x="457200" y="2286000"/>
            <a:ext cx="3286125" cy="1500188"/>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2000" b="1" dirty="0">
                <a:solidFill>
                  <a:srgbClr val="002060"/>
                </a:solidFill>
                <a:latin typeface="Times New Roman" pitchFamily="18" charset="0"/>
                <a:cs typeface="Times New Roman" pitchFamily="18" charset="0"/>
              </a:rPr>
              <a:t>Қызығушылықты дамытып,</a:t>
            </a:r>
          </a:p>
          <a:p>
            <a:pPr algn="ctr" fontAlgn="auto">
              <a:spcBef>
                <a:spcPts val="0"/>
              </a:spcBef>
              <a:spcAft>
                <a:spcPts val="0"/>
              </a:spcAft>
              <a:defRPr/>
            </a:pPr>
            <a:r>
              <a:rPr lang="kk-KZ" sz="2000" b="1" dirty="0">
                <a:solidFill>
                  <a:srgbClr val="002060"/>
                </a:solidFill>
                <a:latin typeface="Times New Roman" pitchFamily="18" charset="0"/>
                <a:cs typeface="Times New Roman" pitchFamily="18" charset="0"/>
              </a:rPr>
              <a:t>қалыптастырады</a:t>
            </a:r>
            <a:endParaRPr lang="ru-RU" sz="2000" b="1" dirty="0">
              <a:solidFill>
                <a:srgbClr val="002060"/>
              </a:solidFill>
              <a:latin typeface="Times New Roman" pitchFamily="18" charset="0"/>
              <a:cs typeface="Times New Roman" pitchFamily="18" charset="0"/>
            </a:endParaRPr>
          </a:p>
        </p:txBody>
      </p:sp>
      <p:sp>
        <p:nvSpPr>
          <p:cNvPr id="7" name="Нашивка 6"/>
          <p:cNvSpPr/>
          <p:nvPr/>
        </p:nvSpPr>
        <p:spPr>
          <a:xfrm rot="5400000">
            <a:off x="4214813" y="2428875"/>
            <a:ext cx="484188" cy="4841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8" name="Нашивка 7"/>
          <p:cNvSpPr/>
          <p:nvPr/>
        </p:nvSpPr>
        <p:spPr>
          <a:xfrm rot="1796979">
            <a:off x="6337300" y="1689100"/>
            <a:ext cx="484188" cy="4841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9" name="10-конечная звезда 8"/>
          <p:cNvSpPr/>
          <p:nvPr/>
        </p:nvSpPr>
        <p:spPr>
          <a:xfrm>
            <a:off x="2819400" y="3657600"/>
            <a:ext cx="3486150" cy="1500188"/>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2000" b="1" dirty="0">
                <a:solidFill>
                  <a:srgbClr val="002060"/>
                </a:solidFill>
                <a:latin typeface="Times New Roman" pitchFamily="18" charset="0"/>
                <a:cs typeface="Times New Roman" pitchFamily="18" charset="0"/>
              </a:rPr>
              <a:t>Дұрыс сөйлеу  дағдыларын  қалыптастыру</a:t>
            </a:r>
            <a:endParaRPr lang="ru-RU" sz="2000" b="1" dirty="0">
              <a:solidFill>
                <a:srgbClr val="002060"/>
              </a:solidFill>
              <a:latin typeface="Times New Roman" pitchFamily="18" charset="0"/>
              <a:cs typeface="Times New Roman" pitchFamily="18" charset="0"/>
            </a:endParaRPr>
          </a:p>
        </p:txBody>
      </p:sp>
      <p:sp>
        <p:nvSpPr>
          <p:cNvPr id="10" name="10-конечная звезда 9"/>
          <p:cNvSpPr/>
          <p:nvPr/>
        </p:nvSpPr>
        <p:spPr>
          <a:xfrm>
            <a:off x="5181600" y="2209800"/>
            <a:ext cx="3571875" cy="1500188"/>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2000" b="1" dirty="0">
                <a:solidFill>
                  <a:srgbClr val="002060"/>
                </a:solidFill>
                <a:latin typeface="Times New Roman" pitchFamily="18" charset="0"/>
                <a:cs typeface="Times New Roman" pitchFamily="18" charset="0"/>
              </a:rPr>
              <a:t>Ұлттық ойын салт-дәстүрді білуге тәрбиелейді</a:t>
            </a:r>
            <a:endParaRPr lang="ru-RU" sz="2000" b="1" dirty="0">
              <a:solidFill>
                <a:srgbClr val="002060"/>
              </a:solidFill>
              <a:latin typeface="Times New Roman" pitchFamily="18" charset="0"/>
              <a:cs typeface="Times New Roman" pitchFamily="18" charset="0"/>
            </a:endParaRPr>
          </a:p>
        </p:txBody>
      </p:sp>
      <p:sp>
        <p:nvSpPr>
          <p:cNvPr id="14345" name="Прямоугольник 10"/>
          <p:cNvSpPr>
            <a:spLocks noChangeArrowheads="1"/>
          </p:cNvSpPr>
          <p:nvPr/>
        </p:nvSpPr>
        <p:spPr bwMode="auto">
          <a:xfrm>
            <a:off x="2209800" y="5486400"/>
            <a:ext cx="4572000" cy="923925"/>
          </a:xfrm>
          <a:prstGeom prst="rect">
            <a:avLst/>
          </a:prstGeom>
          <a:solidFill>
            <a:schemeClr val="bg1"/>
          </a:solidFill>
          <a:ln w="9525">
            <a:solidFill>
              <a:schemeClr val="accent1"/>
            </a:solidFill>
            <a:miter lim="800000"/>
            <a:headEnd/>
            <a:tailEnd/>
          </a:ln>
        </p:spPr>
        <p:txBody>
          <a:bodyPr>
            <a:spAutoFit/>
          </a:bodyPr>
          <a:lstStyle/>
          <a:p>
            <a:pPr algn="ctr">
              <a:buFont typeface="Wingdings" pitchFamily="2" charset="2"/>
              <a:buChar char="ü"/>
            </a:pPr>
            <a:r>
              <a:rPr lang="kk-KZ" b="1">
                <a:solidFill>
                  <a:srgbClr val="002060"/>
                </a:solidFill>
                <a:latin typeface="Times New Roman" pitchFamily="18" charset="0"/>
                <a:cs typeface="Times New Roman" pitchFamily="18" charset="0"/>
              </a:rPr>
              <a:t>Ойын – оқу үрдісіндегі оқытудың әрі формасы, әрі әдісі ретінде дербес дидактикалық категория.</a:t>
            </a:r>
            <a:endParaRPr lang="ru-RU" b="1" dirty="0">
              <a:solidFill>
                <a:srgbClr val="002060"/>
              </a:solidFill>
              <a:latin typeface="Times New Roman" pitchFamily="18" charset="0"/>
              <a:cs typeface="Times New Roman" pitchFamily="18" charset="0"/>
            </a:endParaRPr>
          </a:p>
        </p:txBody>
      </p:sp>
      <p:sp>
        <p:nvSpPr>
          <p:cNvPr id="12" name="Нашивка 11"/>
          <p:cNvSpPr/>
          <p:nvPr/>
        </p:nvSpPr>
        <p:spPr>
          <a:xfrm rot="5400000">
            <a:off x="4267200" y="5029200"/>
            <a:ext cx="484188" cy="4841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Фокина Л. П. Шаблон презентации - 2">
  <a:themeElements>
    <a:clrScheme name="Другая 124">
      <a:dk1>
        <a:sysClr val="windowText" lastClr="000000"/>
      </a:dk1>
      <a:lt1>
        <a:sysClr val="window" lastClr="FFFE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2D050"/>
      </a:hlink>
      <a:folHlink>
        <a:srgbClr val="76923C"/>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E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Фокина Л. П. Шаблон презентации - 2</Template>
  <TotalTime>349</TotalTime>
  <Words>873</Words>
  <Application>Microsoft Office PowerPoint</Application>
  <PresentationFormat>Экран (4:3)</PresentationFormat>
  <Paragraphs>165</Paragraphs>
  <Slides>25</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Фокина Л. П. Шаблон презентации - 2</vt:lpstr>
      <vt:lpstr>Слайд 1</vt:lpstr>
      <vt:lpstr>Слайд 2</vt:lpstr>
      <vt:lpstr>Слайд 3</vt:lpstr>
      <vt:lpstr>Слайд 4</vt:lpstr>
      <vt:lpstr>Слайд 5</vt:lpstr>
      <vt:lpstr>Слайд 6</vt:lpstr>
      <vt:lpstr>Ойын элементтерін сабақ кезінде  және  сабақтан тыс кезде қолдануда қойылатын  әдістемелік  талаптар:</vt:lpstr>
      <vt:lpstr>Слайд 8</vt:lpstr>
      <vt:lpstr>Слайд 9</vt:lpstr>
      <vt:lpstr>Ойынға 4 қасиет тән:</vt:lpstr>
      <vt:lpstr>Слайд 11</vt:lpstr>
      <vt:lpstr>Слайд 12</vt:lpstr>
      <vt:lpstr>Слайд 13</vt:lpstr>
      <vt:lpstr>Слайд 14</vt:lpstr>
      <vt:lpstr>Слайд 15</vt:lpstr>
      <vt:lpstr>“Жұбын тап” </vt:lpstr>
      <vt:lpstr>Kahoot.it – ойнау үшін getkahoot.com – ойынды құрастыру үшін</vt:lpstr>
      <vt:lpstr>“пазл”-сөздерді ықшамдау </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НурБиДи</dc:creator>
  <cp:lastModifiedBy>User</cp:lastModifiedBy>
  <cp:revision>27</cp:revision>
  <dcterms:created xsi:type="dcterms:W3CDTF">2017-02-19T16:25:55Z</dcterms:created>
  <dcterms:modified xsi:type="dcterms:W3CDTF">2017-02-23T06:50:13Z</dcterms:modified>
</cp:coreProperties>
</file>