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sldIdLst>
    <p:sldId id="256" r:id="rId2"/>
    <p:sldId id="283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59" r:id="rId12"/>
    <p:sldId id="260" r:id="rId13"/>
    <p:sldId id="261" r:id="rId14"/>
    <p:sldId id="262" r:id="rId15"/>
    <p:sldId id="265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0" r:id="rId24"/>
    <p:sldId id="271" r:id="rId25"/>
    <p:sldId id="281" r:id="rId26"/>
    <p:sldId id="287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4718" autoAdjust="0"/>
  </p:normalViewPr>
  <p:slideViewPr>
    <p:cSldViewPr>
      <p:cViewPr varScale="1">
        <p:scale>
          <a:sx n="86" d="100"/>
          <a:sy n="86" d="100"/>
        </p:scale>
        <p:origin x="-5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C2A55-4C72-4F07-8FB8-406E75A47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B3E1-6884-44DF-8DE3-7477EC56B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ED967-696B-44FC-98E7-B91DB1B9F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FA505-35D7-4521-B157-BC2A34258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87CF1-821E-4D0E-8AE8-A6D18980B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34069-2DB3-400E-B2E9-794A2EAC2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6CD24-A37A-4E14-8AF9-6196F9870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8E75-1CAA-4442-9451-139F9BF26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4CCAF-646F-4CA9-891C-B71EE519C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1E48-DCEE-4521-8CC8-12D562D14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07E3-67BB-499F-870E-F8DFDEC32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8A6EE94-D422-4B37-BADD-CEDAFF1FE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27" r:id="rId4"/>
    <p:sldLayoutId id="2147483731" r:id="rId5"/>
    <p:sldLayoutId id="2147483726" r:id="rId6"/>
    <p:sldLayoutId id="2147483732" r:id="rId7"/>
    <p:sldLayoutId id="2147483733" r:id="rId8"/>
    <p:sldLayoutId id="2147483734" r:id="rId9"/>
    <p:sldLayoutId id="2147483725" r:id="rId10"/>
    <p:sldLayoutId id="2147483735" r:id="rId11"/>
  </p:sldLayoutIdLst>
  <p:transition advClick="0">
    <p:whee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travelside.ru/wp-content/uploads/2008/03/442px_-_london_lead_image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richard-seaman.com/Wallpaper/Travel/Europe/index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upload.wikimedia.org/wikipedia/commons/0/0e/Houses_of_Parliament_2_db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10" y="214290"/>
            <a:ext cx="7772400" cy="146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dirty="0"/>
              <a:t>A Trip to London</a:t>
            </a:r>
            <a:endParaRPr lang="ru-RU" sz="7200" b="1" dirty="0"/>
          </a:p>
        </p:txBody>
      </p:sp>
      <p:pic>
        <p:nvPicPr>
          <p:cNvPr id="2052" name="Picture 4" descr="Картинка 1 из 49687">
            <a:hlinkClick r:id="rId2"/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340768"/>
            <a:ext cx="8176992" cy="5365889"/>
          </a:xfrm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2407" y="195240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Buckingham palace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5" descr="2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071563"/>
            <a:ext cx="4929187" cy="4214812"/>
          </a:xfrm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5214938" y="1143000"/>
            <a:ext cx="371475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>
                <a:latin typeface="Franklin Gothic Book" pitchFamily="34" charset="0"/>
              </a:rPr>
              <a:t>  </a:t>
            </a:r>
            <a:r>
              <a:rPr lang="en-US" sz="2000">
                <a:latin typeface="Franklin Gothic Book" pitchFamily="34" charset="0"/>
              </a:rPr>
              <a:t>This is Buckingham Palace  - </a:t>
            </a:r>
          </a:p>
          <a:p>
            <a:r>
              <a:rPr lang="en-US" sz="2000">
                <a:latin typeface="Franklin Gothic Book" pitchFamily="34" charset="0"/>
              </a:rPr>
              <a:t>the place were British kings and queens live when they are in London.</a:t>
            </a:r>
          </a:p>
          <a:p>
            <a:r>
              <a:rPr lang="en-US" sz="2000">
                <a:latin typeface="Franklin Gothic Book" pitchFamily="34" charset="0"/>
              </a:rPr>
              <a:t>  Important visitors often go to the palace.</a:t>
            </a:r>
            <a:r>
              <a:rPr lang="ru-RU" sz="2000">
                <a:latin typeface="Franklin Gothic Book" pitchFamily="34" charset="0"/>
              </a:rPr>
              <a:t> </a:t>
            </a:r>
            <a:r>
              <a:rPr lang="en-US" sz="2000">
                <a:latin typeface="Franklin Gothic Book" pitchFamily="34" charset="0"/>
              </a:rPr>
              <a:t>They meet Queen Elizabeth and the royal family inside the palace.</a:t>
            </a:r>
          </a:p>
          <a:p>
            <a:r>
              <a:rPr lang="en-US" sz="2000">
                <a:latin typeface="Franklin Gothic Book" pitchFamily="34" charset="0"/>
              </a:rPr>
              <a:t>  A lot of tourist go to Buckingham Palace.</a:t>
            </a:r>
          </a:p>
          <a:p>
            <a:r>
              <a:rPr lang="en-US" sz="2000">
                <a:latin typeface="Franklin Gothic Book" pitchFamily="34" charset="0"/>
              </a:rPr>
              <a:t>  They stand outside and see the Changing of the Guard</a:t>
            </a:r>
            <a:r>
              <a:rPr lang="ru-RU" sz="2000">
                <a:latin typeface="Franklin Gothic Book" pitchFamily="34" charset="0"/>
              </a:rPr>
              <a:t> (</a:t>
            </a:r>
            <a:r>
              <a:rPr lang="ru-RU" sz="2000" i="1">
                <a:latin typeface="Franklin Gothic Book" pitchFamily="34" charset="0"/>
              </a:rPr>
              <a:t>смена караула</a:t>
            </a:r>
            <a:r>
              <a:rPr lang="ru-RU" sz="2000">
                <a:latin typeface="Franklin Gothic Book" pitchFamily="34" charset="0"/>
              </a:rPr>
              <a:t>)</a:t>
            </a:r>
            <a:r>
              <a:rPr lang="en-US" sz="2000">
                <a:latin typeface="Franklin Gothic Book" pitchFamily="34" charset="0"/>
              </a:rPr>
              <a:t>    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6715125" y="5500688"/>
            <a:ext cx="1841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0">
              <a:latin typeface="Arial" charset="0"/>
            </a:endParaRPr>
          </a:p>
          <a:p>
            <a:endParaRPr lang="ru-RU" sz="1800" b="0">
              <a:latin typeface="Arial" charset="0"/>
            </a:endParaRPr>
          </a:p>
        </p:txBody>
      </p:sp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Scrambled letters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bebay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numontme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retteha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distamu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liaparmetn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umsemu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legalry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nemaic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i="1" smtClean="0"/>
              <a:t>aresqu</a:t>
            </a:r>
            <a:endParaRPr lang="ru-RU" sz="2700" b="1" i="1" smtClean="0"/>
          </a:p>
        </p:txBody>
      </p:sp>
      <p:pic>
        <p:nvPicPr>
          <p:cNvPr id="4" name="Picture 4" descr="boats passing through the open brid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0405699">
            <a:off x="3008595" y="1518876"/>
            <a:ext cx="5588807" cy="419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</a:rPr>
              <a:t>    </a:t>
            </a:r>
            <a:r>
              <a:rPr lang="en-US" b="1" dirty="0">
                <a:solidFill>
                  <a:srgbClr val="FF0000"/>
                </a:solidFill>
              </a:rPr>
              <a:t>Check </a:t>
            </a:r>
            <a:r>
              <a:rPr lang="en-US" b="1" dirty="0" err="1" smtClean="0">
                <a:solidFill>
                  <a:srgbClr val="FF0000"/>
                </a:solidFill>
              </a:rPr>
              <a:t>yourselVes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abbey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monument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theatre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stadium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parliament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museum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gallery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cinema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i="1" smtClean="0"/>
              <a:t>square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b="1" i="1" smtClean="0"/>
          </a:p>
          <a:p>
            <a:pPr eaLnBrk="1" hangingPunct="1">
              <a:lnSpc>
                <a:spcPct val="80000"/>
              </a:lnSpc>
            </a:pPr>
            <a:endParaRPr lang="en-US" sz="2800" b="1" i="1" smtClean="0"/>
          </a:p>
          <a:p>
            <a:pPr eaLnBrk="1" hangingPunct="1">
              <a:lnSpc>
                <a:spcPct val="80000"/>
              </a:lnSpc>
            </a:pPr>
            <a:endParaRPr lang="ru-RU" sz="2800" b="1" i="1" smtClean="0"/>
          </a:p>
        </p:txBody>
      </p:sp>
      <p:pic>
        <p:nvPicPr>
          <p:cNvPr id="4" name="Picture 4" descr="Trafalgar-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128296">
            <a:off x="2933445" y="1922256"/>
            <a:ext cx="5538581" cy="4153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</a:rPr>
              <a:t>    </a:t>
            </a:r>
            <a:r>
              <a:rPr lang="en-US" b="1" dirty="0">
                <a:solidFill>
                  <a:srgbClr val="FF0000"/>
                </a:solidFill>
              </a:rPr>
              <a:t>Match the </a:t>
            </a:r>
            <a:r>
              <a:rPr lang="en-US" b="1" dirty="0" err="1" smtClean="0">
                <a:solidFill>
                  <a:srgbClr val="FF0000"/>
                </a:solidFill>
              </a:rPr>
              <a:t>parTS</a:t>
            </a:r>
            <a:r>
              <a:rPr lang="en-US" b="1" dirty="0" smtClean="0">
                <a:solidFill>
                  <a:srgbClr val="FF0000"/>
                </a:solidFill>
              </a:rPr>
              <a:t> and read THEM ALOUD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The Tower of        Palace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Trafalgar               Parliament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St’Paul’s               London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The National        Ben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Buckingham         Square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Westminster         Gallery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The Houses of      Cathedral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Big                         Abbey</a:t>
            </a:r>
            <a:endParaRPr lang="ru-RU" sz="2800" smtClean="0"/>
          </a:p>
        </p:txBody>
      </p:sp>
      <p:pic>
        <p:nvPicPr>
          <p:cNvPr id="6" name="Picture 4" descr="C:\kursus\Lucia Alver\Pildid helid\lon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68760"/>
            <a:ext cx="3875009" cy="269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kursus\Lucia Alver\Pildid helid\tower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221088"/>
            <a:ext cx="1663558" cy="222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941168"/>
            <a:ext cx="2232248" cy="173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784812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b="1" dirty="0"/>
              <a:t>   </a:t>
            </a:r>
            <a:r>
              <a:rPr lang="en-US" b="1" dirty="0">
                <a:solidFill>
                  <a:srgbClr val="FF0000"/>
                </a:solidFill>
              </a:rPr>
              <a:t>Check </a:t>
            </a:r>
            <a:r>
              <a:rPr lang="en-US" b="1" dirty="0" smtClean="0">
                <a:solidFill>
                  <a:srgbClr val="FF0000"/>
                </a:solidFill>
              </a:rPr>
              <a:t>yourselves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The Tower of London</a:t>
            </a:r>
            <a:endParaRPr lang="ru-RU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Trafalgar Square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St. Paul’s Cathedral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The National Gallery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Buckingham Palace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Westminster Abbey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The Houses of Parliament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Big Ben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  <p:pic>
        <p:nvPicPr>
          <p:cNvPr id="4" name="Picture 5" descr="C:\kursus\Lucia Alver\Pildid helid\parla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43097">
            <a:off x="4916195" y="1803238"/>
            <a:ext cx="3959308" cy="293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kursus\Lucia Alver\Pildid helid\bigb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639359"/>
            <a:ext cx="1656184" cy="203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untitled1"/>
          <p:cNvPicPr>
            <a:picLocks noChangeAspect="1" noChangeArrowheads="1"/>
          </p:cNvPicPr>
          <p:nvPr/>
        </p:nvPicPr>
        <p:blipFill>
          <a:blip r:embed="rId2">
            <a:lum bright="-18000" contrast="30000"/>
          </a:blip>
          <a:srcRect/>
          <a:stretch>
            <a:fillRect/>
          </a:stretch>
        </p:blipFill>
        <p:spPr bwMode="auto">
          <a:xfrm>
            <a:off x="0" y="1206500"/>
            <a:ext cx="914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304800" y="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latin typeface="Arial" charset="0"/>
              </a:rPr>
              <a:t>Look at the map of London. Find the places of interest you know and say a few words about them.</a:t>
            </a:r>
            <a:endParaRPr lang="ru-RU" sz="2400" b="0">
              <a:latin typeface="Arial" charset="0"/>
            </a:endParaRPr>
          </a:p>
        </p:txBody>
      </p:sp>
    </p:spTree>
  </p:cSld>
  <p:clrMapOvr>
    <a:masterClrMapping/>
  </p:clrMapOvr>
  <p:transition advClick="0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5"/>
          <p:cNvSpPr txBox="1">
            <a:spLocks noChangeArrowheads="1"/>
          </p:cNvSpPr>
          <p:nvPr/>
        </p:nvSpPr>
        <p:spPr bwMode="auto">
          <a:xfrm>
            <a:off x="914400" y="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200">
              <a:solidFill>
                <a:srgbClr val="FFFF00"/>
              </a:solidFill>
              <a:latin typeface="Corbel" pitchFamily="34" charset="0"/>
            </a:endParaRPr>
          </a:p>
        </p:txBody>
      </p:sp>
      <p:pic>
        <p:nvPicPr>
          <p:cNvPr id="22530" name="Picture 2" descr="Изображение:Houses of Parliament 2 db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 descr="Town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kursus\Lucia Alver\Pildid helid\pale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90050" cy="6858000"/>
          </a:xfrm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solidFill>
                  <a:srgbClr val="30D08B"/>
                </a:solidFill>
              </a:rPr>
              <a:t>WELCOME TO LONDON</a:t>
            </a:r>
            <a:endParaRPr lang="ru-RU" sz="6600" dirty="0"/>
          </a:p>
        </p:txBody>
      </p:sp>
      <p:pic>
        <p:nvPicPr>
          <p:cNvPr id="4" name="Picture 7" descr="Londo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545" t="26767" r="22247" b="19987"/>
          <a:stretch>
            <a:fillRect/>
          </a:stretch>
        </p:blipFill>
        <p:spPr>
          <a:xfrm>
            <a:off x="214313" y="1071563"/>
            <a:ext cx="8753475" cy="5786437"/>
          </a:xfrm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6773"/>
            <a:ext cx="3384376" cy="3143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429000"/>
            <a:ext cx="2664296" cy="3330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3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296"/>
            <a:ext cx="4949180" cy="6003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kursus\Lucia Alver\Pildid helid\välja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kursus\Lucia Alver\Pildid helid\paul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1916832"/>
            <a:ext cx="3896125" cy="4811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320480" cy="5236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4067175" y="1557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4787900" y="11588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1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227763" y="47625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4787900" y="8366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4787900" y="11969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4787900" y="19161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4787900" y="22764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4787900" y="26368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4787900" y="299720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4787900" y="33575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5508625" y="4762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5508625" y="1557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5867400" y="4762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5148263" y="47625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4787900" y="4762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5148263" y="15573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3348038" y="15573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6588125" y="1557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>
            <a:off x="6227763" y="15573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>
            <a:off x="4787900" y="1557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8" name="Rectangle 22"/>
          <p:cNvSpPr>
            <a:spLocks noChangeArrowheads="1"/>
          </p:cNvSpPr>
          <p:nvPr/>
        </p:nvSpPr>
        <p:spPr bwMode="auto">
          <a:xfrm>
            <a:off x="5867400" y="1557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19" name="Rectangle 23"/>
          <p:cNvSpPr>
            <a:spLocks noChangeArrowheads="1"/>
          </p:cNvSpPr>
          <p:nvPr/>
        </p:nvSpPr>
        <p:spPr bwMode="auto">
          <a:xfrm>
            <a:off x="4427538" y="15573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0" name="Rectangle 24"/>
          <p:cNvSpPr>
            <a:spLocks noChangeArrowheads="1"/>
          </p:cNvSpPr>
          <p:nvPr/>
        </p:nvSpPr>
        <p:spPr bwMode="auto">
          <a:xfrm>
            <a:off x="3708400" y="1557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auto">
          <a:xfrm>
            <a:off x="3348038" y="22764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2" name="Rectangle 26"/>
          <p:cNvSpPr>
            <a:spLocks noChangeArrowheads="1"/>
          </p:cNvSpPr>
          <p:nvPr/>
        </p:nvSpPr>
        <p:spPr bwMode="auto">
          <a:xfrm>
            <a:off x="3348038" y="19161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3" name="Rectangle 27"/>
          <p:cNvSpPr>
            <a:spLocks noChangeArrowheads="1"/>
          </p:cNvSpPr>
          <p:nvPr/>
        </p:nvSpPr>
        <p:spPr bwMode="auto">
          <a:xfrm>
            <a:off x="2643188" y="30003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4" name="Rectangle 28"/>
          <p:cNvSpPr>
            <a:spLocks noChangeArrowheads="1"/>
          </p:cNvSpPr>
          <p:nvPr/>
        </p:nvSpPr>
        <p:spPr bwMode="auto">
          <a:xfrm>
            <a:off x="3357563" y="30003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6" name="Rectangle 30"/>
          <p:cNvSpPr>
            <a:spLocks noChangeArrowheads="1"/>
          </p:cNvSpPr>
          <p:nvPr/>
        </p:nvSpPr>
        <p:spPr bwMode="auto">
          <a:xfrm>
            <a:off x="2286000" y="30003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7" name="Rectangle 31"/>
          <p:cNvSpPr>
            <a:spLocks noChangeArrowheads="1"/>
          </p:cNvSpPr>
          <p:nvPr/>
        </p:nvSpPr>
        <p:spPr bwMode="auto">
          <a:xfrm>
            <a:off x="4071938" y="30003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8" name="Rectangle 32"/>
          <p:cNvSpPr>
            <a:spLocks noChangeArrowheads="1"/>
          </p:cNvSpPr>
          <p:nvPr/>
        </p:nvSpPr>
        <p:spPr bwMode="auto">
          <a:xfrm>
            <a:off x="3714750" y="30003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29" name="Rectangle 33"/>
          <p:cNvSpPr>
            <a:spLocks noChangeArrowheads="1"/>
          </p:cNvSpPr>
          <p:nvPr/>
        </p:nvSpPr>
        <p:spPr bwMode="auto">
          <a:xfrm>
            <a:off x="1928813" y="335756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1" name="Rectangle 35"/>
          <p:cNvSpPr>
            <a:spLocks noChangeArrowheads="1"/>
          </p:cNvSpPr>
          <p:nvPr/>
        </p:nvSpPr>
        <p:spPr bwMode="auto">
          <a:xfrm>
            <a:off x="1928813" y="40719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3" name="Rectangle 37"/>
          <p:cNvSpPr>
            <a:spLocks noChangeArrowheads="1"/>
          </p:cNvSpPr>
          <p:nvPr/>
        </p:nvSpPr>
        <p:spPr bwMode="auto">
          <a:xfrm>
            <a:off x="1928813" y="371475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4" name="Rectangle 38"/>
          <p:cNvSpPr>
            <a:spLocks noChangeArrowheads="1"/>
          </p:cNvSpPr>
          <p:nvPr/>
        </p:nvSpPr>
        <p:spPr bwMode="auto">
          <a:xfrm>
            <a:off x="1928813" y="30003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5" name="Rectangle 39"/>
          <p:cNvSpPr>
            <a:spLocks noChangeArrowheads="1"/>
          </p:cNvSpPr>
          <p:nvPr/>
        </p:nvSpPr>
        <p:spPr bwMode="auto">
          <a:xfrm>
            <a:off x="6588125" y="3716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6" name="Rectangle 40"/>
          <p:cNvSpPr>
            <a:spLocks noChangeArrowheads="1"/>
          </p:cNvSpPr>
          <p:nvPr/>
        </p:nvSpPr>
        <p:spPr bwMode="auto">
          <a:xfrm>
            <a:off x="6588125" y="407670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7" name="Rectangle 41"/>
          <p:cNvSpPr>
            <a:spLocks noChangeArrowheads="1"/>
          </p:cNvSpPr>
          <p:nvPr/>
        </p:nvSpPr>
        <p:spPr bwMode="auto">
          <a:xfrm>
            <a:off x="6588125" y="33575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8" name="Rectangle 42"/>
          <p:cNvSpPr>
            <a:spLocks noChangeArrowheads="1"/>
          </p:cNvSpPr>
          <p:nvPr/>
        </p:nvSpPr>
        <p:spPr bwMode="auto">
          <a:xfrm>
            <a:off x="6588125" y="299720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39" name="Rectangle 43"/>
          <p:cNvSpPr>
            <a:spLocks noChangeArrowheads="1"/>
          </p:cNvSpPr>
          <p:nvPr/>
        </p:nvSpPr>
        <p:spPr bwMode="auto">
          <a:xfrm>
            <a:off x="6588125" y="22764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40" name="Rectangle 44"/>
          <p:cNvSpPr>
            <a:spLocks noChangeArrowheads="1"/>
          </p:cNvSpPr>
          <p:nvPr/>
        </p:nvSpPr>
        <p:spPr bwMode="auto">
          <a:xfrm>
            <a:off x="6588125" y="26368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41" name="Rectangle 45"/>
          <p:cNvSpPr>
            <a:spLocks noChangeArrowheads="1"/>
          </p:cNvSpPr>
          <p:nvPr/>
        </p:nvSpPr>
        <p:spPr bwMode="auto">
          <a:xfrm>
            <a:off x="6588125" y="19161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42" name="Rectangle 46"/>
          <p:cNvSpPr>
            <a:spLocks noChangeArrowheads="1"/>
          </p:cNvSpPr>
          <p:nvPr/>
        </p:nvSpPr>
        <p:spPr bwMode="auto">
          <a:xfrm>
            <a:off x="6227763" y="335756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43" name="Rectangle 47"/>
          <p:cNvSpPr>
            <a:spLocks noChangeArrowheads="1"/>
          </p:cNvSpPr>
          <p:nvPr/>
        </p:nvSpPr>
        <p:spPr bwMode="auto">
          <a:xfrm>
            <a:off x="7308850" y="33575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44" name="Rectangle 48"/>
          <p:cNvSpPr>
            <a:spLocks noChangeArrowheads="1"/>
          </p:cNvSpPr>
          <p:nvPr/>
        </p:nvSpPr>
        <p:spPr bwMode="auto">
          <a:xfrm>
            <a:off x="7667625" y="33575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45" name="Rectangle 49"/>
          <p:cNvSpPr>
            <a:spLocks noChangeArrowheads="1"/>
          </p:cNvSpPr>
          <p:nvPr/>
        </p:nvSpPr>
        <p:spPr bwMode="auto">
          <a:xfrm>
            <a:off x="6948488" y="335756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946" name="Rectangle 50"/>
          <p:cNvSpPr>
            <a:spLocks noChangeArrowheads="1"/>
          </p:cNvSpPr>
          <p:nvPr/>
        </p:nvSpPr>
        <p:spPr bwMode="auto">
          <a:xfrm>
            <a:off x="4427538" y="47625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2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47" name="Rectangle 51"/>
          <p:cNvSpPr>
            <a:spLocks noChangeArrowheads="1"/>
          </p:cNvSpPr>
          <p:nvPr/>
        </p:nvSpPr>
        <p:spPr bwMode="auto">
          <a:xfrm>
            <a:off x="2987675" y="15573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3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48" name="Rectangle 52"/>
          <p:cNvSpPr>
            <a:spLocks noChangeArrowheads="1"/>
          </p:cNvSpPr>
          <p:nvPr/>
        </p:nvSpPr>
        <p:spPr bwMode="auto">
          <a:xfrm>
            <a:off x="3348038" y="11969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5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49" name="Rectangle 53"/>
          <p:cNvSpPr>
            <a:spLocks noChangeArrowheads="1"/>
          </p:cNvSpPr>
          <p:nvPr/>
        </p:nvSpPr>
        <p:spPr bwMode="auto">
          <a:xfrm>
            <a:off x="6588125" y="11969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4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50" name="Rectangle 54"/>
          <p:cNvSpPr>
            <a:spLocks noChangeArrowheads="1"/>
          </p:cNvSpPr>
          <p:nvPr/>
        </p:nvSpPr>
        <p:spPr bwMode="auto">
          <a:xfrm>
            <a:off x="5867400" y="33575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6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51" name="Rectangle 55"/>
          <p:cNvSpPr>
            <a:spLocks noChangeArrowheads="1"/>
          </p:cNvSpPr>
          <p:nvPr/>
        </p:nvSpPr>
        <p:spPr bwMode="auto">
          <a:xfrm>
            <a:off x="1571625" y="30003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7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52" name="Rectangle 56"/>
          <p:cNvSpPr>
            <a:spLocks noChangeArrowheads="1"/>
          </p:cNvSpPr>
          <p:nvPr/>
        </p:nvSpPr>
        <p:spPr bwMode="auto">
          <a:xfrm>
            <a:off x="1928813" y="264318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8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0953" name="Text Box 57"/>
          <p:cNvSpPr txBox="1">
            <a:spLocks noChangeArrowheads="1"/>
          </p:cNvSpPr>
          <p:nvPr/>
        </p:nvSpPr>
        <p:spPr bwMode="auto">
          <a:xfrm>
            <a:off x="2306638" y="4437063"/>
            <a:ext cx="415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1. In what Palace does the Queen live?</a:t>
            </a:r>
            <a:endParaRPr lang="ru-RU" sz="1800" b="0">
              <a:latin typeface="Arial" charset="0"/>
            </a:endParaRPr>
          </a:p>
        </p:txBody>
      </p:sp>
      <p:sp>
        <p:nvSpPr>
          <p:cNvPr id="80954" name="Text Box 58"/>
          <p:cNvSpPr txBox="1">
            <a:spLocks noChangeArrowheads="1"/>
          </p:cNvSpPr>
          <p:nvPr/>
        </p:nvSpPr>
        <p:spPr bwMode="auto">
          <a:xfrm>
            <a:off x="2306638" y="4724400"/>
            <a:ext cx="396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2. What is the Tower of London now?</a:t>
            </a:r>
            <a:endParaRPr lang="ru-RU" sz="1800" b="0">
              <a:latin typeface="Arial" charset="0"/>
            </a:endParaRPr>
          </a:p>
        </p:txBody>
      </p:sp>
      <p:sp>
        <p:nvSpPr>
          <p:cNvPr id="80955" name="Text Box 59"/>
          <p:cNvSpPr txBox="1">
            <a:spLocks noChangeArrowheads="1"/>
          </p:cNvSpPr>
          <p:nvPr/>
        </p:nvSpPr>
        <p:spPr bwMode="auto">
          <a:xfrm>
            <a:off x="2306638" y="5013325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3. What Abbey plays the role of the Royal church?</a:t>
            </a:r>
            <a:endParaRPr lang="ru-RU" sz="1800" b="0">
              <a:latin typeface="Arial" charset="0"/>
            </a:endParaRPr>
          </a:p>
        </p:txBody>
      </p:sp>
      <p:sp>
        <p:nvSpPr>
          <p:cNvPr id="80956" name="Text Box 60"/>
          <p:cNvSpPr txBox="1">
            <a:spLocks noChangeArrowheads="1"/>
          </p:cNvSpPr>
          <p:nvPr/>
        </p:nvSpPr>
        <p:spPr bwMode="auto">
          <a:xfrm>
            <a:off x="2268538" y="5300663"/>
            <a:ext cx="678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4. What square is situated in</a:t>
            </a:r>
            <a:r>
              <a:rPr lang="ru-RU" sz="1800" b="0">
                <a:latin typeface="Arial" charset="0"/>
              </a:rPr>
              <a:t> </a:t>
            </a:r>
            <a:r>
              <a:rPr lang="en-US" sz="1800" b="0">
                <a:latin typeface="Arial" charset="0"/>
              </a:rPr>
              <a:t>the geographical center of London?</a:t>
            </a:r>
            <a:endParaRPr lang="ru-RU" sz="1800" b="0">
              <a:latin typeface="Arial" charset="0"/>
            </a:endParaRPr>
          </a:p>
        </p:txBody>
      </p:sp>
      <p:sp>
        <p:nvSpPr>
          <p:cNvPr id="80957" name="Text Box 61"/>
          <p:cNvSpPr txBox="1">
            <a:spLocks noChangeArrowheads="1"/>
          </p:cNvSpPr>
          <p:nvPr/>
        </p:nvSpPr>
        <p:spPr bwMode="auto">
          <a:xfrm>
            <a:off x="2306638" y="5589588"/>
            <a:ext cx="593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5. In Trafalgar Square there is a monument to Admiral …</a:t>
            </a:r>
            <a:endParaRPr lang="ru-RU" sz="1800" b="0">
              <a:latin typeface="Arial" charset="0"/>
            </a:endParaRPr>
          </a:p>
        </p:txBody>
      </p:sp>
      <p:sp>
        <p:nvSpPr>
          <p:cNvPr id="80958" name="Text Box 62"/>
          <p:cNvSpPr txBox="1">
            <a:spLocks noChangeArrowheads="1"/>
          </p:cNvSpPr>
          <p:nvPr/>
        </p:nvSpPr>
        <p:spPr bwMode="auto">
          <a:xfrm>
            <a:off x="2306638" y="5876925"/>
            <a:ext cx="525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6. What is the most famous clock in Great Britain?</a:t>
            </a:r>
            <a:endParaRPr lang="ru-RU" sz="1800" b="0">
              <a:latin typeface="Arial" charset="0"/>
            </a:endParaRPr>
          </a:p>
        </p:txBody>
      </p:sp>
      <p:sp>
        <p:nvSpPr>
          <p:cNvPr id="80959" name="Text Box 63"/>
          <p:cNvSpPr txBox="1">
            <a:spLocks noChangeArrowheads="1"/>
          </p:cNvSpPr>
          <p:nvPr/>
        </p:nvSpPr>
        <p:spPr bwMode="auto">
          <a:xfrm>
            <a:off x="2306638" y="6165850"/>
            <a:ext cx="517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7. What gallery can you visit in Trafalgar Square?</a:t>
            </a:r>
            <a:endParaRPr lang="ru-RU" sz="1800" b="0">
              <a:latin typeface="Arial" charset="0"/>
            </a:endParaRPr>
          </a:p>
        </p:txBody>
      </p:sp>
      <p:sp>
        <p:nvSpPr>
          <p:cNvPr id="80960" name="Text Box 64"/>
          <p:cNvSpPr txBox="1">
            <a:spLocks noChangeArrowheads="1"/>
          </p:cNvSpPr>
          <p:nvPr/>
        </p:nvSpPr>
        <p:spPr bwMode="auto">
          <a:xfrm>
            <a:off x="2306638" y="6491288"/>
            <a:ext cx="516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8. What birds are the national symbol of London?</a:t>
            </a:r>
            <a:endParaRPr lang="ru-RU" sz="1800" b="0">
              <a:latin typeface="Arial" charset="0"/>
            </a:endParaRPr>
          </a:p>
        </p:txBody>
      </p:sp>
      <p:sp>
        <p:nvSpPr>
          <p:cNvPr id="68" name="Rectangle 27"/>
          <p:cNvSpPr>
            <a:spLocks noChangeArrowheads="1"/>
          </p:cNvSpPr>
          <p:nvPr/>
        </p:nvSpPr>
        <p:spPr bwMode="auto">
          <a:xfrm>
            <a:off x="3000375" y="30003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9" name="Rectangle 26"/>
          <p:cNvSpPr>
            <a:spLocks noChangeArrowheads="1"/>
          </p:cNvSpPr>
          <p:nvPr/>
        </p:nvSpPr>
        <p:spPr bwMode="auto">
          <a:xfrm>
            <a:off x="3357563" y="264318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735" name="TextBox 69"/>
          <p:cNvSpPr txBox="1">
            <a:spLocks noChangeArrowheads="1"/>
          </p:cNvSpPr>
          <p:nvPr/>
        </p:nvSpPr>
        <p:spPr bwMode="auto">
          <a:xfrm>
            <a:off x="0" y="214313"/>
            <a:ext cx="3790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Do the crossword</a:t>
            </a:r>
            <a:endParaRPr lang="ru-RU" sz="3200">
              <a:solidFill>
                <a:srgbClr val="FF0000"/>
              </a:solidFill>
            </a:endParaRP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1928813" y="435768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6" name="Picture 13" descr="_40990991_queen_maundy_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064196" y="260648"/>
            <a:ext cx="190029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cture 7" descr="Big ben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933056"/>
            <a:ext cx="1728192" cy="276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1661170" cy="199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0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0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0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0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80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0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0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8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8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8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8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8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3" dur="80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4" dur="80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80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8" dur="80"/>
                                        <p:tgtEl>
                                          <p:spTgt spid="80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9" dur="80"/>
                                        <p:tgtEl>
                                          <p:spTgt spid="80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80"/>
                                        <p:tgtEl>
                                          <p:spTgt spid="80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3" dur="80"/>
                                        <p:tgtEl>
                                          <p:spTgt spid="80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4" dur="80"/>
                                        <p:tgtEl>
                                          <p:spTgt spid="80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80"/>
                                        <p:tgtEl>
                                          <p:spTgt spid="80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8" dur="80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9" dur="80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80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3" dur="80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4" dur="80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80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8" dur="80"/>
                                        <p:tgtEl>
                                          <p:spTgt spid="80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9" dur="80"/>
                                        <p:tgtEl>
                                          <p:spTgt spid="80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80"/>
                                        <p:tgtEl>
                                          <p:spTgt spid="80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3" dur="80"/>
                                        <p:tgtEl>
                                          <p:spTgt spid="809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4" dur="80"/>
                                        <p:tgtEl>
                                          <p:spTgt spid="80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80"/>
                                        <p:tgtEl>
                                          <p:spTgt spid="80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8" dur="8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9" dur="8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8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  <p:bldP spid="80899" grpId="0" animBg="1"/>
      <p:bldP spid="80900" grpId="0" animBg="1"/>
      <p:bldP spid="80901" grpId="0" animBg="1"/>
      <p:bldP spid="80902" grpId="0" animBg="1"/>
      <p:bldP spid="80903" grpId="0" animBg="1"/>
      <p:bldP spid="80904" grpId="0" animBg="1"/>
      <p:bldP spid="80905" grpId="0" animBg="1"/>
      <p:bldP spid="80906" grpId="0" animBg="1"/>
      <p:bldP spid="80907" grpId="0" animBg="1"/>
      <p:bldP spid="80908" grpId="0" animBg="1"/>
      <p:bldP spid="80909" grpId="0" animBg="1"/>
      <p:bldP spid="80910" grpId="0" animBg="1"/>
      <p:bldP spid="80911" grpId="0" animBg="1"/>
      <p:bldP spid="80912" grpId="0" animBg="1"/>
      <p:bldP spid="80913" grpId="0" animBg="1"/>
      <p:bldP spid="80914" grpId="0" animBg="1"/>
      <p:bldP spid="80915" grpId="0" animBg="1"/>
      <p:bldP spid="80916" grpId="0" animBg="1"/>
      <p:bldP spid="80917" grpId="0" animBg="1"/>
      <p:bldP spid="80918" grpId="0" animBg="1"/>
      <p:bldP spid="80919" grpId="0" animBg="1"/>
      <p:bldP spid="80920" grpId="0" animBg="1"/>
      <p:bldP spid="80921" grpId="0" animBg="1"/>
      <p:bldP spid="80922" grpId="0" animBg="1"/>
      <p:bldP spid="80923" grpId="0" animBg="1"/>
      <p:bldP spid="80924" grpId="0" animBg="1"/>
      <p:bldP spid="80926" grpId="0" animBg="1"/>
      <p:bldP spid="80927" grpId="0" animBg="1"/>
      <p:bldP spid="80928" grpId="0" animBg="1"/>
      <p:bldP spid="80929" grpId="0" animBg="1"/>
      <p:bldP spid="80931" grpId="0" animBg="1"/>
      <p:bldP spid="80933" grpId="0" animBg="1"/>
      <p:bldP spid="80934" grpId="0" animBg="1"/>
      <p:bldP spid="80935" grpId="0" animBg="1"/>
      <p:bldP spid="80936" grpId="0" animBg="1"/>
      <p:bldP spid="80937" grpId="0" animBg="1"/>
      <p:bldP spid="80938" grpId="0" animBg="1"/>
      <p:bldP spid="80939" grpId="0" animBg="1"/>
      <p:bldP spid="80940" grpId="0" animBg="1"/>
      <p:bldP spid="80941" grpId="0" animBg="1"/>
      <p:bldP spid="80942" grpId="0" animBg="1"/>
      <p:bldP spid="80943" grpId="0" animBg="1"/>
      <p:bldP spid="80944" grpId="0" animBg="1"/>
      <p:bldP spid="80945" grpId="0" animBg="1"/>
      <p:bldP spid="80946" grpId="0" animBg="1"/>
      <p:bldP spid="80947" grpId="0" animBg="1"/>
      <p:bldP spid="80948" grpId="0" animBg="1"/>
      <p:bldP spid="80949" grpId="0" animBg="1"/>
      <p:bldP spid="80950" grpId="0" animBg="1"/>
      <p:bldP spid="80951" grpId="0" animBg="1"/>
      <p:bldP spid="80952" grpId="0" animBg="1"/>
      <p:bldP spid="80953" grpId="0"/>
      <p:bldP spid="80954" grpId="0"/>
      <p:bldP spid="80955" grpId="0"/>
      <p:bldP spid="80956" grpId="0"/>
      <p:bldP spid="80957" grpId="0"/>
      <p:bldP spid="80958" grpId="0"/>
      <p:bldP spid="80959" grpId="0"/>
      <p:bldP spid="80960" grpId="0"/>
      <p:bldP spid="68" grpId="0" animBg="1"/>
      <p:bldP spid="69" grpId="0" animBg="1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3635375" y="1484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t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4356100" y="4286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1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795963" y="40322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m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4356100" y="76358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c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4356100" y="11239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k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4356100" y="184308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4356100" y="22034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4356100" y="25638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h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05" name="Rectangle 10"/>
          <p:cNvSpPr>
            <a:spLocks noChangeArrowheads="1"/>
          </p:cNvSpPr>
          <p:nvPr/>
        </p:nvSpPr>
        <p:spPr bwMode="auto">
          <a:xfrm>
            <a:off x="4356100" y="29241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4356100" y="32845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m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5435600" y="40322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u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5075238" y="14843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s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09" name="Rectangle 14"/>
          <p:cNvSpPr>
            <a:spLocks noChangeArrowheads="1"/>
          </p:cNvSpPr>
          <p:nvPr/>
        </p:nvSpPr>
        <p:spPr bwMode="auto">
          <a:xfrm>
            <a:off x="5076825" y="4048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800" b="0">
              <a:latin typeface="Arial" charset="0"/>
            </a:endParaRP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4716463" y="40322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s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4356100" y="40322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u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4716463" y="14843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n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2916238" y="14843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e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6156325" y="1484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r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5795963" y="14843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e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4356100" y="1484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i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5435600" y="1484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t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3995738" y="14843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m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3276600" y="1484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s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5" name="Rectangle 25"/>
          <p:cNvSpPr>
            <a:spLocks noChangeArrowheads="1"/>
          </p:cNvSpPr>
          <p:nvPr/>
        </p:nvSpPr>
        <p:spPr bwMode="auto">
          <a:xfrm>
            <a:off x="2916238" y="22050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s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6" name="Rectangle 26"/>
          <p:cNvSpPr>
            <a:spLocks noChangeArrowheads="1"/>
          </p:cNvSpPr>
          <p:nvPr/>
        </p:nvSpPr>
        <p:spPr bwMode="auto">
          <a:xfrm>
            <a:off x="2916238" y="184308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l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7" name="Rectangle 27"/>
          <p:cNvSpPr>
            <a:spLocks noChangeArrowheads="1"/>
          </p:cNvSpPr>
          <p:nvPr/>
        </p:nvSpPr>
        <p:spPr bwMode="auto">
          <a:xfrm>
            <a:off x="2195513" y="29241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i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8" name="Rectangle 28"/>
          <p:cNvSpPr>
            <a:spLocks noChangeArrowheads="1"/>
          </p:cNvSpPr>
          <p:nvPr/>
        </p:nvSpPr>
        <p:spPr bwMode="auto">
          <a:xfrm>
            <a:off x="2916238" y="2563813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o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49" name="Rectangle 29"/>
          <p:cNvSpPr>
            <a:spLocks noChangeArrowheads="1"/>
          </p:cNvSpPr>
          <p:nvPr/>
        </p:nvSpPr>
        <p:spPr bwMode="auto">
          <a:xfrm>
            <a:off x="2916238" y="29241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n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0" name="Rectangle 30"/>
          <p:cNvSpPr>
            <a:spLocks noChangeArrowheads="1"/>
          </p:cNvSpPr>
          <p:nvPr/>
        </p:nvSpPr>
        <p:spPr bwMode="auto">
          <a:xfrm>
            <a:off x="2555875" y="29241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o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1" name="Rectangle 31"/>
          <p:cNvSpPr>
            <a:spLocks noChangeArrowheads="1"/>
          </p:cNvSpPr>
          <p:nvPr/>
        </p:nvSpPr>
        <p:spPr bwMode="auto">
          <a:xfrm>
            <a:off x="3276600" y="29241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a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27" name="Rectangle 32"/>
          <p:cNvSpPr>
            <a:spLocks noChangeArrowheads="1"/>
          </p:cNvSpPr>
          <p:nvPr/>
        </p:nvSpPr>
        <p:spPr bwMode="auto">
          <a:xfrm>
            <a:off x="3635375" y="29241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800" b="0">
              <a:latin typeface="Arial" charset="0"/>
            </a:endParaRPr>
          </a:p>
        </p:txBody>
      </p:sp>
      <p:sp>
        <p:nvSpPr>
          <p:cNvPr id="81953" name="Rectangle 33"/>
          <p:cNvSpPr>
            <a:spLocks noChangeArrowheads="1"/>
          </p:cNvSpPr>
          <p:nvPr/>
        </p:nvSpPr>
        <p:spPr bwMode="auto">
          <a:xfrm>
            <a:off x="1476375" y="29241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a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4" name="Rectangle 34"/>
          <p:cNvSpPr>
            <a:spLocks noChangeArrowheads="1"/>
          </p:cNvSpPr>
          <p:nvPr/>
        </p:nvSpPr>
        <p:spPr bwMode="auto">
          <a:xfrm>
            <a:off x="1835150" y="29241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t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5" name="Rectangle 35"/>
          <p:cNvSpPr>
            <a:spLocks noChangeArrowheads="1"/>
          </p:cNvSpPr>
          <p:nvPr/>
        </p:nvSpPr>
        <p:spPr bwMode="auto">
          <a:xfrm>
            <a:off x="1476375" y="43640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s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6" name="Rectangle 36"/>
          <p:cNvSpPr>
            <a:spLocks noChangeArrowheads="1"/>
          </p:cNvSpPr>
          <p:nvPr/>
        </p:nvSpPr>
        <p:spPr bwMode="auto">
          <a:xfrm>
            <a:off x="1476375" y="40036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n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7" name="Rectangle 37"/>
          <p:cNvSpPr>
            <a:spLocks noChangeArrowheads="1"/>
          </p:cNvSpPr>
          <p:nvPr/>
        </p:nvSpPr>
        <p:spPr bwMode="auto">
          <a:xfrm>
            <a:off x="1476375" y="3643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e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8" name="Rectangle 38"/>
          <p:cNvSpPr>
            <a:spLocks noChangeArrowheads="1"/>
          </p:cNvSpPr>
          <p:nvPr/>
        </p:nvSpPr>
        <p:spPr bwMode="auto">
          <a:xfrm>
            <a:off x="1476375" y="32845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v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6156325" y="40036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r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6156325" y="3643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a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1" name="Rectangle 41"/>
          <p:cNvSpPr>
            <a:spLocks noChangeArrowheads="1"/>
          </p:cNvSpPr>
          <p:nvPr/>
        </p:nvSpPr>
        <p:spPr bwMode="auto">
          <a:xfrm>
            <a:off x="6156325" y="32845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g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6156325" y="2924175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l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6156325" y="25638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a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6156325" y="22034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f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6156325" y="184308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a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41" name="Rectangle 46"/>
          <p:cNvSpPr>
            <a:spLocks noChangeArrowheads="1"/>
          </p:cNvSpPr>
          <p:nvPr/>
        </p:nvSpPr>
        <p:spPr bwMode="auto">
          <a:xfrm>
            <a:off x="5795963" y="32845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800" b="0">
              <a:latin typeface="Arial" charset="0"/>
            </a:endParaRPr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7235825" y="32845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n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8" name="Rectangle 48"/>
          <p:cNvSpPr>
            <a:spLocks noChangeArrowheads="1"/>
          </p:cNvSpPr>
          <p:nvPr/>
        </p:nvSpPr>
        <p:spPr bwMode="auto">
          <a:xfrm>
            <a:off x="6875463" y="32845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e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69" name="Rectangle 49"/>
          <p:cNvSpPr>
            <a:spLocks noChangeArrowheads="1"/>
          </p:cNvSpPr>
          <p:nvPr/>
        </p:nvSpPr>
        <p:spPr bwMode="auto">
          <a:xfrm>
            <a:off x="6516688" y="3284538"/>
            <a:ext cx="3603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B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45" name="Rectangle 50"/>
          <p:cNvSpPr>
            <a:spLocks noChangeArrowheads="1"/>
          </p:cNvSpPr>
          <p:nvPr/>
        </p:nvSpPr>
        <p:spPr bwMode="auto">
          <a:xfrm>
            <a:off x="3995738" y="40322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2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746" name="Rectangle 51"/>
          <p:cNvSpPr>
            <a:spLocks noChangeArrowheads="1"/>
          </p:cNvSpPr>
          <p:nvPr/>
        </p:nvSpPr>
        <p:spPr bwMode="auto">
          <a:xfrm>
            <a:off x="2555875" y="14843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3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747" name="Rectangle 52"/>
          <p:cNvSpPr>
            <a:spLocks noChangeArrowheads="1"/>
          </p:cNvSpPr>
          <p:nvPr/>
        </p:nvSpPr>
        <p:spPr bwMode="auto">
          <a:xfrm>
            <a:off x="2916238" y="1123950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5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748" name="Rectangle 53"/>
          <p:cNvSpPr>
            <a:spLocks noChangeArrowheads="1"/>
          </p:cNvSpPr>
          <p:nvPr/>
        </p:nvSpPr>
        <p:spPr bwMode="auto">
          <a:xfrm>
            <a:off x="6156325" y="1123950"/>
            <a:ext cx="3603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4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749" name="Rectangle 54"/>
          <p:cNvSpPr>
            <a:spLocks noChangeArrowheads="1"/>
          </p:cNvSpPr>
          <p:nvPr/>
        </p:nvSpPr>
        <p:spPr bwMode="auto">
          <a:xfrm>
            <a:off x="5435600" y="3284538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6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750" name="Rectangle 55"/>
          <p:cNvSpPr>
            <a:spLocks noChangeArrowheads="1"/>
          </p:cNvSpPr>
          <p:nvPr/>
        </p:nvSpPr>
        <p:spPr bwMode="auto">
          <a:xfrm>
            <a:off x="1116013" y="2924175"/>
            <a:ext cx="3603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7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751" name="Rectangle 56"/>
          <p:cNvSpPr>
            <a:spLocks noChangeArrowheads="1"/>
          </p:cNvSpPr>
          <p:nvPr/>
        </p:nvSpPr>
        <p:spPr bwMode="auto">
          <a:xfrm>
            <a:off x="1476375" y="2563813"/>
            <a:ext cx="3603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</a:rPr>
              <a:t>8</a:t>
            </a:r>
            <a:endParaRPr lang="ru-RU" sz="12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977" name="Text Box 57"/>
          <p:cNvSpPr txBox="1">
            <a:spLocks noChangeArrowheads="1"/>
          </p:cNvSpPr>
          <p:nvPr/>
        </p:nvSpPr>
        <p:spPr bwMode="auto">
          <a:xfrm>
            <a:off x="4356100" y="4286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B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78" name="Text Box 58"/>
          <p:cNvSpPr txBox="1">
            <a:spLocks noChangeArrowheads="1"/>
          </p:cNvSpPr>
          <p:nvPr/>
        </p:nvSpPr>
        <p:spPr bwMode="auto">
          <a:xfrm>
            <a:off x="4427538" y="18430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n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4427538" y="22034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g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80" name="Text Box 60"/>
          <p:cNvSpPr txBox="1">
            <a:spLocks noChangeArrowheads="1"/>
          </p:cNvSpPr>
          <p:nvPr/>
        </p:nvSpPr>
        <p:spPr bwMode="auto">
          <a:xfrm>
            <a:off x="4427538" y="29241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a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81" name="Text Box 61"/>
          <p:cNvSpPr txBox="1">
            <a:spLocks noChangeArrowheads="1"/>
          </p:cNvSpPr>
          <p:nvPr/>
        </p:nvSpPr>
        <p:spPr bwMode="auto">
          <a:xfrm>
            <a:off x="4067175" y="403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m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82" name="Text Box 62"/>
          <p:cNvSpPr txBox="1">
            <a:spLocks noChangeArrowheads="1"/>
          </p:cNvSpPr>
          <p:nvPr/>
        </p:nvSpPr>
        <p:spPr bwMode="auto">
          <a:xfrm>
            <a:off x="5148263" y="404813"/>
            <a:ext cx="3254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>
            <a:spAutoFit/>
          </a:bodyPr>
          <a:lstStyle/>
          <a:p>
            <a:pPr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e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83" name="Text Box 63"/>
          <p:cNvSpPr txBox="1">
            <a:spLocks noChangeArrowheads="1"/>
          </p:cNvSpPr>
          <p:nvPr/>
        </p:nvSpPr>
        <p:spPr bwMode="auto">
          <a:xfrm>
            <a:off x="2627313" y="14843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W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59" name="Text Box 64"/>
          <p:cNvSpPr txBox="1">
            <a:spLocks noChangeArrowheads="1"/>
          </p:cNvSpPr>
          <p:nvPr/>
        </p:nvSpPr>
        <p:spPr bwMode="auto">
          <a:xfrm>
            <a:off x="4787900" y="148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800" b="0">
              <a:latin typeface="Arial" charset="0"/>
            </a:endParaRPr>
          </a:p>
        </p:txBody>
      </p:sp>
      <p:sp>
        <p:nvSpPr>
          <p:cNvPr id="81985" name="Text Box 65"/>
          <p:cNvSpPr txBox="1">
            <a:spLocks noChangeArrowheads="1"/>
          </p:cNvSpPr>
          <p:nvPr/>
        </p:nvSpPr>
        <p:spPr bwMode="auto">
          <a:xfrm>
            <a:off x="2987675" y="112395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>
            <a:spAutoFit/>
          </a:bodyPr>
          <a:lstStyle/>
          <a:p>
            <a:pPr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N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61" name="Text Box 66"/>
          <p:cNvSpPr txBox="1">
            <a:spLocks noChangeArrowheads="1"/>
          </p:cNvSpPr>
          <p:nvPr/>
        </p:nvSpPr>
        <p:spPr bwMode="auto">
          <a:xfrm>
            <a:off x="827088" y="314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87" name="Text Box 67"/>
          <p:cNvSpPr txBox="1">
            <a:spLocks noChangeArrowheads="1"/>
          </p:cNvSpPr>
          <p:nvPr/>
        </p:nvSpPr>
        <p:spPr bwMode="auto">
          <a:xfrm>
            <a:off x="1116013" y="292417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N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763" name="Text Box 68"/>
          <p:cNvSpPr txBox="1">
            <a:spLocks noChangeArrowheads="1"/>
          </p:cNvSpPr>
          <p:nvPr/>
        </p:nvSpPr>
        <p:spPr bwMode="auto">
          <a:xfrm>
            <a:off x="1600200" y="2511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800" b="0">
              <a:latin typeface="Arial" charset="0"/>
            </a:endParaRPr>
          </a:p>
        </p:txBody>
      </p:sp>
      <p:sp>
        <p:nvSpPr>
          <p:cNvPr id="81989" name="Text Box 69"/>
          <p:cNvSpPr txBox="1">
            <a:spLocks noChangeArrowheads="1"/>
          </p:cNvSpPr>
          <p:nvPr/>
        </p:nvSpPr>
        <p:spPr bwMode="auto">
          <a:xfrm>
            <a:off x="1547813" y="2563813"/>
            <a:ext cx="27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r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0" name="Text Box 70"/>
          <p:cNvSpPr txBox="1">
            <a:spLocks noChangeArrowheads="1"/>
          </p:cNvSpPr>
          <p:nvPr/>
        </p:nvSpPr>
        <p:spPr bwMode="auto">
          <a:xfrm>
            <a:off x="3635375" y="292417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l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1" name="Text Box 71"/>
          <p:cNvSpPr txBox="1">
            <a:spLocks noChangeArrowheads="1"/>
          </p:cNvSpPr>
          <p:nvPr/>
        </p:nvSpPr>
        <p:spPr bwMode="auto">
          <a:xfrm>
            <a:off x="6227763" y="1123950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T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2" name="Text Box 72"/>
          <p:cNvSpPr txBox="1">
            <a:spLocks noChangeArrowheads="1"/>
          </p:cNvSpPr>
          <p:nvPr/>
        </p:nvSpPr>
        <p:spPr bwMode="auto">
          <a:xfrm>
            <a:off x="5508625" y="328453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>
            <a:spAutoFit/>
          </a:bodyPr>
          <a:lstStyle/>
          <a:p>
            <a:pPr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B</a:t>
            </a:r>
            <a:endParaRPr lang="ru-RU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3" name="Text Box 73"/>
          <p:cNvSpPr txBox="1">
            <a:spLocks noChangeArrowheads="1"/>
          </p:cNvSpPr>
          <p:nvPr/>
        </p:nvSpPr>
        <p:spPr bwMode="auto">
          <a:xfrm>
            <a:off x="5867400" y="32845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i</a:t>
            </a:r>
            <a:endParaRPr 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4" name="Text Box 74"/>
          <p:cNvSpPr txBox="1">
            <a:spLocks noChangeArrowheads="1"/>
          </p:cNvSpPr>
          <p:nvPr/>
        </p:nvSpPr>
        <p:spPr bwMode="auto">
          <a:xfrm>
            <a:off x="2051050" y="4797425"/>
            <a:ext cx="396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2. What is the Tower of London now?</a:t>
            </a:r>
            <a:endParaRPr lang="ru-RU" sz="1800" b="0">
              <a:latin typeface="Arial" charset="0"/>
            </a:endParaRPr>
          </a:p>
        </p:txBody>
      </p:sp>
      <p:sp>
        <p:nvSpPr>
          <p:cNvPr id="81995" name="Text Box 75"/>
          <p:cNvSpPr txBox="1">
            <a:spLocks noChangeArrowheads="1"/>
          </p:cNvSpPr>
          <p:nvPr/>
        </p:nvSpPr>
        <p:spPr bwMode="auto">
          <a:xfrm>
            <a:off x="2051050" y="5084763"/>
            <a:ext cx="526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3. What Abbey plays the role of the Royal church?</a:t>
            </a:r>
            <a:endParaRPr lang="ru-RU" sz="1800" b="0">
              <a:latin typeface="Arial" charset="0"/>
            </a:endParaRPr>
          </a:p>
        </p:txBody>
      </p:sp>
      <p:sp>
        <p:nvSpPr>
          <p:cNvPr id="81996" name="Text Box 76"/>
          <p:cNvSpPr txBox="1">
            <a:spLocks noChangeArrowheads="1"/>
          </p:cNvSpPr>
          <p:nvPr/>
        </p:nvSpPr>
        <p:spPr bwMode="auto">
          <a:xfrm>
            <a:off x="2051050" y="5373688"/>
            <a:ext cx="634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4. What square is situated in geographical center of London?</a:t>
            </a:r>
            <a:endParaRPr lang="ru-RU" sz="1800" b="0">
              <a:latin typeface="Arial" charset="0"/>
            </a:endParaRPr>
          </a:p>
        </p:txBody>
      </p:sp>
      <p:sp>
        <p:nvSpPr>
          <p:cNvPr id="81997" name="Text Box 77"/>
          <p:cNvSpPr txBox="1">
            <a:spLocks noChangeArrowheads="1"/>
          </p:cNvSpPr>
          <p:nvPr/>
        </p:nvSpPr>
        <p:spPr bwMode="auto">
          <a:xfrm>
            <a:off x="2051050" y="5661025"/>
            <a:ext cx="593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5. In Trafalgar Square there is a monument to Admiral …</a:t>
            </a:r>
            <a:endParaRPr lang="ru-RU" sz="1800" b="0">
              <a:latin typeface="Arial" charset="0"/>
            </a:endParaRPr>
          </a:p>
        </p:txBody>
      </p: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051050" y="5949950"/>
            <a:ext cx="525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6. What is the most famous clock in Great Britain?</a:t>
            </a:r>
            <a:endParaRPr lang="ru-RU" sz="1800" b="0">
              <a:latin typeface="Arial" charset="0"/>
            </a:endParaRPr>
          </a:p>
        </p:txBody>
      </p:sp>
      <p:sp>
        <p:nvSpPr>
          <p:cNvPr id="81999" name="Text Box 79"/>
          <p:cNvSpPr txBox="1">
            <a:spLocks noChangeArrowheads="1"/>
          </p:cNvSpPr>
          <p:nvPr/>
        </p:nvSpPr>
        <p:spPr bwMode="auto">
          <a:xfrm>
            <a:off x="2051050" y="6237288"/>
            <a:ext cx="517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7. What gallery can you visit in Trafalgar Square?</a:t>
            </a:r>
            <a:endParaRPr lang="ru-RU" sz="1800" b="0">
              <a:latin typeface="Arial" charset="0"/>
            </a:endParaRPr>
          </a:p>
        </p:txBody>
      </p:sp>
      <p:sp>
        <p:nvSpPr>
          <p:cNvPr id="82000" name="Text Box 80"/>
          <p:cNvSpPr txBox="1">
            <a:spLocks noChangeArrowheads="1"/>
          </p:cNvSpPr>
          <p:nvPr/>
        </p:nvSpPr>
        <p:spPr bwMode="auto">
          <a:xfrm>
            <a:off x="2051050" y="4508500"/>
            <a:ext cx="415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1. In what Palace does the Queen live?</a:t>
            </a:r>
            <a:endParaRPr lang="ru-RU" sz="1800" b="0">
              <a:latin typeface="Arial" charset="0"/>
            </a:endParaRPr>
          </a:p>
        </p:txBody>
      </p:sp>
      <p:sp>
        <p:nvSpPr>
          <p:cNvPr id="82001" name="Text Box 81"/>
          <p:cNvSpPr txBox="1">
            <a:spLocks noChangeArrowheads="1"/>
          </p:cNvSpPr>
          <p:nvPr/>
        </p:nvSpPr>
        <p:spPr bwMode="auto">
          <a:xfrm>
            <a:off x="2051050" y="6491288"/>
            <a:ext cx="516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>
                <a:latin typeface="Arial" charset="0"/>
              </a:rPr>
              <a:t>8. What birds are the national symbol of London?</a:t>
            </a:r>
            <a:endParaRPr lang="ru-RU" sz="1800" b="0">
              <a:latin typeface="Arial" charset="0"/>
            </a:endParaRPr>
          </a:p>
        </p:txBody>
      </p:sp>
      <p:sp>
        <p:nvSpPr>
          <p:cNvPr id="29777" name="TextBox 83"/>
          <p:cNvSpPr txBox="1">
            <a:spLocks noChangeArrowheads="1"/>
          </p:cNvSpPr>
          <p:nvPr/>
        </p:nvSpPr>
        <p:spPr bwMode="auto">
          <a:xfrm>
            <a:off x="179388" y="188913"/>
            <a:ext cx="3995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Check yourselves</a:t>
            </a:r>
            <a:endParaRPr lang="ru-RU" sz="3600">
              <a:solidFill>
                <a:srgbClr val="FF0000"/>
              </a:solidFill>
            </a:endParaRPr>
          </a:p>
        </p:txBody>
      </p:sp>
      <p:pic>
        <p:nvPicPr>
          <p:cNvPr id="85" name="Picture 16" descr="CrowAndTowerBri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39" y="404664"/>
            <a:ext cx="2243829" cy="2052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Picture 4" descr="551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7776">
            <a:off x="188698" y="4744382"/>
            <a:ext cx="1451333" cy="198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1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8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8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1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1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1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8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8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8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1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1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1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1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1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1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1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81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81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8" dur="80"/>
                                        <p:tgtEl>
                                          <p:spTgt spid="81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9" dur="80"/>
                                        <p:tgtEl>
                                          <p:spTgt spid="81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80"/>
                                        <p:tgtEl>
                                          <p:spTgt spid="81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1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1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1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8" dur="80"/>
                                        <p:tgtEl>
                                          <p:spTgt spid="81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9" dur="80"/>
                                        <p:tgtEl>
                                          <p:spTgt spid="81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80"/>
                                        <p:tgtEl>
                                          <p:spTgt spid="81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8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81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1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81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8" dur="80"/>
                                        <p:tgtEl>
                                          <p:spTgt spid="81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9" dur="80"/>
                                        <p:tgtEl>
                                          <p:spTgt spid="81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80"/>
                                        <p:tgtEl>
                                          <p:spTgt spid="81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81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81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81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8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4" dur="80"/>
                                        <p:tgtEl>
                                          <p:spTgt spid="8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5" dur="80"/>
                                        <p:tgtEl>
                                          <p:spTgt spid="8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80"/>
                                        <p:tgtEl>
                                          <p:spTgt spid="8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8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8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8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80"/>
                            </p:stCondLst>
                            <p:childTnLst>
                              <p:par>
                                <p:cTn id="2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4" grpId="0"/>
      <p:bldP spid="81995" grpId="0"/>
      <p:bldP spid="81996" grpId="0"/>
      <p:bldP spid="81997" grpId="0"/>
      <p:bldP spid="81998" grpId="0"/>
      <p:bldP spid="81999" grpId="0"/>
      <p:bldP spid="82000" grpId="0"/>
      <p:bldP spid="8200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put </a:t>
            </a:r>
            <a:r>
              <a:rPr lang="en-US" b="1" dirty="0">
                <a:solidFill>
                  <a:srgbClr val="FF0000"/>
                </a:solidFill>
              </a:rPr>
              <a:t>in the missing </a:t>
            </a:r>
            <a:r>
              <a:rPr lang="en-US" b="1" dirty="0" smtClean="0">
                <a:solidFill>
                  <a:srgbClr val="FF0000"/>
                </a:solidFill>
              </a:rPr>
              <a:t>words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Tell about your trip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London is the … of Great Britain. It is a very … city. It was founded about two thousand … ago. London is one of the most … and interesting … in Europe. There are ...   … to visit in London. There are a lot of …, art …, cinemas, theatres and … parks in London.</a:t>
            </a:r>
          </a:p>
          <a:p>
            <a:pPr eaLnBrk="1" hangingPunct="1"/>
            <a:r>
              <a:rPr lang="en-US" sz="2800" i="1" smtClean="0">
                <a:solidFill>
                  <a:srgbClr val="7030A0"/>
                </a:solidFill>
              </a:rPr>
              <a:t>cities, capital,</a:t>
            </a:r>
            <a:r>
              <a:rPr lang="ru-RU" sz="2800" i="1" smtClean="0">
                <a:solidFill>
                  <a:srgbClr val="7030A0"/>
                </a:solidFill>
              </a:rPr>
              <a:t> </a:t>
            </a:r>
            <a:r>
              <a:rPr lang="en-US" sz="2800" i="1" smtClean="0">
                <a:solidFill>
                  <a:srgbClr val="7030A0"/>
                </a:solidFill>
              </a:rPr>
              <a:t>places, museums, years, old, many, galleries, beautiful, important</a:t>
            </a:r>
            <a:r>
              <a:rPr lang="en-US" sz="2800" smtClean="0">
                <a:solidFill>
                  <a:srgbClr val="7030A0"/>
                </a:solidFill>
              </a:rPr>
              <a:t> </a:t>
            </a:r>
            <a:endParaRPr lang="ru-RU" sz="2800" smtClean="0">
              <a:solidFill>
                <a:srgbClr val="7030A0"/>
              </a:solidFill>
            </a:endParaRPr>
          </a:p>
        </p:txBody>
      </p:sp>
      <p:pic>
        <p:nvPicPr>
          <p:cNvPr id="4" name="Picture 14" descr="Безымянный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005451">
            <a:off x="6490738" y="4932000"/>
            <a:ext cx="2193032" cy="164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013176"/>
            <a:ext cx="2338960" cy="155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179995"/>
            <a:ext cx="2592288" cy="145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Check yourselves</a:t>
            </a:r>
            <a:endParaRPr lang="ru-RU" dirty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b="1" smtClean="0"/>
              <a:t>London is the </a:t>
            </a:r>
            <a:r>
              <a:rPr lang="en-US" b="1" i="1" smtClean="0">
                <a:solidFill>
                  <a:srgbClr val="7030A0"/>
                </a:solidFill>
              </a:rPr>
              <a:t>capital</a:t>
            </a:r>
            <a:r>
              <a:rPr lang="ru-RU" b="1" i="1" smtClean="0">
                <a:solidFill>
                  <a:srgbClr val="7030A0"/>
                </a:solidFill>
              </a:rPr>
              <a:t> </a:t>
            </a:r>
            <a:r>
              <a:rPr lang="en-US" b="1" smtClean="0"/>
              <a:t>of Great Britain. It is a very</a:t>
            </a:r>
            <a:r>
              <a:rPr lang="ru-RU" b="1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i="1" smtClean="0">
                <a:solidFill>
                  <a:srgbClr val="7030A0"/>
                </a:solidFill>
              </a:rPr>
              <a:t>old</a:t>
            </a:r>
            <a:r>
              <a:rPr lang="ru-RU" b="1" i="1" smtClean="0">
                <a:solidFill>
                  <a:srgbClr val="7030A0"/>
                </a:solidFill>
              </a:rPr>
              <a:t> </a:t>
            </a:r>
            <a:r>
              <a:rPr lang="en-US" b="1" smtClean="0"/>
              <a:t>city. It was founded about two thousand </a:t>
            </a:r>
            <a:r>
              <a:rPr lang="en-US" b="1" i="1" smtClean="0">
                <a:solidFill>
                  <a:srgbClr val="7030A0"/>
                </a:solidFill>
              </a:rPr>
              <a:t>years</a:t>
            </a:r>
            <a:r>
              <a:rPr lang="ru-RU" b="1" i="1" smtClean="0">
                <a:solidFill>
                  <a:srgbClr val="7030A0"/>
                </a:solidFill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smtClean="0"/>
              <a:t>ago. London is one of the most </a:t>
            </a:r>
            <a:r>
              <a:rPr lang="en-US" b="1" i="1" smtClean="0">
                <a:solidFill>
                  <a:srgbClr val="7030A0"/>
                </a:solidFill>
              </a:rPr>
              <a:t>important</a:t>
            </a:r>
            <a:r>
              <a:rPr lang="en-US" b="1" smtClean="0">
                <a:solidFill>
                  <a:srgbClr val="7030A0"/>
                </a:solidFill>
              </a:rPr>
              <a:t> </a:t>
            </a:r>
            <a:endParaRPr lang="ru-RU" b="1" smtClean="0">
              <a:solidFill>
                <a:srgbClr val="7030A0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b="1" smtClean="0"/>
              <a:t>and interesting </a:t>
            </a:r>
            <a:r>
              <a:rPr lang="en-US" b="1" i="1" smtClean="0">
                <a:solidFill>
                  <a:srgbClr val="7030A0"/>
                </a:solidFill>
              </a:rPr>
              <a:t>cities</a:t>
            </a:r>
            <a:r>
              <a:rPr lang="ru-RU" b="1" i="1" smtClean="0">
                <a:solidFill>
                  <a:srgbClr val="7030A0"/>
                </a:solidFill>
              </a:rPr>
              <a:t> </a:t>
            </a:r>
            <a:r>
              <a:rPr lang="en-US" b="1" smtClean="0"/>
              <a:t>in Europe. There are </a:t>
            </a:r>
            <a:r>
              <a:rPr lang="en-US" b="1" i="1" smtClean="0">
                <a:solidFill>
                  <a:srgbClr val="7030A0"/>
                </a:solidFill>
              </a:rPr>
              <a:t>many</a:t>
            </a:r>
            <a:r>
              <a:rPr lang="ru-RU" b="1" i="1" smtClean="0">
                <a:solidFill>
                  <a:srgbClr val="7030A0"/>
                </a:solidFill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i="1" smtClean="0">
                <a:solidFill>
                  <a:srgbClr val="7030A0"/>
                </a:solidFill>
              </a:rPr>
              <a:t>places</a:t>
            </a:r>
            <a:r>
              <a:rPr lang="ru-RU" b="1" i="1" smtClean="0">
                <a:solidFill>
                  <a:srgbClr val="7030A0"/>
                </a:solidFill>
              </a:rPr>
              <a:t> </a:t>
            </a:r>
            <a:r>
              <a:rPr lang="en-US" b="1" smtClean="0"/>
              <a:t>to visit in London. There are a lot of </a:t>
            </a:r>
            <a:endParaRPr lang="ru-RU" b="1" smtClean="0"/>
          </a:p>
          <a:p>
            <a:pPr eaLnBrk="1" hangingPunct="1">
              <a:buFont typeface="Wingdings 2" pitchFamily="18" charset="2"/>
              <a:buNone/>
            </a:pPr>
            <a:r>
              <a:rPr lang="en-US" b="1" i="1" smtClean="0">
                <a:solidFill>
                  <a:srgbClr val="7030A0"/>
                </a:solidFill>
              </a:rPr>
              <a:t>museums</a:t>
            </a:r>
            <a:r>
              <a:rPr lang="en-US" b="1" smtClean="0"/>
              <a:t>, art </a:t>
            </a:r>
            <a:r>
              <a:rPr lang="ru-RU" b="1" smtClean="0"/>
              <a:t> </a:t>
            </a:r>
            <a:r>
              <a:rPr lang="en-US" b="1" i="1" smtClean="0">
                <a:solidFill>
                  <a:srgbClr val="7030A0"/>
                </a:solidFill>
              </a:rPr>
              <a:t>galleries</a:t>
            </a:r>
            <a:r>
              <a:rPr lang="en-US" b="1" smtClean="0"/>
              <a:t>, cinemas, theatres and </a:t>
            </a:r>
            <a:endParaRPr lang="ru-RU" b="1" smtClean="0"/>
          </a:p>
          <a:p>
            <a:pPr eaLnBrk="1" hangingPunct="1">
              <a:buFont typeface="Wingdings 2" pitchFamily="18" charset="2"/>
              <a:buNone/>
            </a:pPr>
            <a:r>
              <a:rPr lang="en-US" b="1" i="1" smtClean="0">
                <a:solidFill>
                  <a:srgbClr val="7030A0"/>
                </a:solidFill>
              </a:rPr>
              <a:t>beautiful</a:t>
            </a:r>
            <a:r>
              <a:rPr lang="en-US" b="1" smtClean="0"/>
              <a:t> parks in London.</a:t>
            </a:r>
          </a:p>
        </p:txBody>
      </p:sp>
    </p:spTree>
  </p:cSld>
  <p:clrMapOvr>
    <a:masterClrMapping/>
  </p:clrMapOvr>
  <p:transition advClick="0"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Quiz: </a:t>
            </a:r>
            <a:r>
              <a:rPr lang="en-US" cap="none" dirty="0" smtClean="0">
                <a:solidFill>
                  <a:srgbClr val="FF0000"/>
                </a:solidFill>
              </a:rPr>
              <a:t>choose the right variant</a:t>
            </a:r>
            <a:endParaRPr lang="ru-RU" cap="none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1. London is the capital of___________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rgbClr val="7030A0"/>
                </a:solidFill>
              </a:rPr>
              <a:t>a)France b) England c) Scotland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2. The central part is_____________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а)</a:t>
            </a:r>
            <a:r>
              <a:rPr lang="en-US" b="1" dirty="0" smtClean="0">
                <a:solidFill>
                  <a:srgbClr val="7030A0"/>
                </a:solidFill>
              </a:rPr>
              <a:t>Westminster b) Whitehall c) the City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3. London’s main shopping centre is________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rgbClr val="7030A0"/>
                </a:solidFill>
              </a:rPr>
              <a:t>a) Oxford Street b) Downing Street  c) Parliament Square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4. William the Conqueror built the Tower of London in___</a:t>
            </a:r>
            <a:endParaRPr lang="en-US" b="1" dirty="0" smtClean="0">
              <a:solidFill>
                <a:srgbClr val="7030A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rgbClr val="7030A0"/>
                </a:solidFill>
              </a:rPr>
              <a:t>a) the 10</a:t>
            </a:r>
            <a:r>
              <a:rPr lang="en-US" b="1" baseline="30000" dirty="0" smtClean="0">
                <a:solidFill>
                  <a:srgbClr val="7030A0"/>
                </a:solidFill>
              </a:rPr>
              <a:t>th</a:t>
            </a:r>
            <a:r>
              <a:rPr lang="en-US" b="1" dirty="0" smtClean="0">
                <a:solidFill>
                  <a:srgbClr val="7030A0"/>
                </a:solidFill>
              </a:rPr>
              <a:t> century b)the 11</a:t>
            </a:r>
            <a:r>
              <a:rPr lang="en-US" b="1" baseline="30000" dirty="0" smtClean="0">
                <a:solidFill>
                  <a:srgbClr val="7030A0"/>
                </a:solidFill>
              </a:rPr>
              <a:t>th</a:t>
            </a:r>
            <a:r>
              <a:rPr lang="en-US" b="1" dirty="0" smtClean="0">
                <a:solidFill>
                  <a:srgbClr val="7030A0"/>
                </a:solidFill>
              </a:rPr>
              <a:t> century c) the 12</a:t>
            </a:r>
            <a:r>
              <a:rPr lang="en-US" b="1" baseline="30000" dirty="0" smtClean="0">
                <a:solidFill>
                  <a:srgbClr val="7030A0"/>
                </a:solidFill>
              </a:rPr>
              <a:t>th</a:t>
            </a:r>
            <a:r>
              <a:rPr lang="en-US" b="1" dirty="0" smtClean="0">
                <a:solidFill>
                  <a:srgbClr val="7030A0"/>
                </a:solidFill>
              </a:rPr>
              <a:t> century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5. ____lives at number 10 Downing Street.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a</a:t>
            </a:r>
            <a:r>
              <a:rPr lang="en-US" b="1" dirty="0" smtClean="0">
                <a:solidFill>
                  <a:srgbClr val="7030A0"/>
                </a:solidFill>
              </a:rPr>
              <a:t>) The British Prime Minister b) The Queen c) Admiral Nelson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verbs-242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1268760"/>
            <a:ext cx="1440160" cy="178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Check yourselves</a:t>
            </a: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4400" smtClean="0"/>
              <a:t>1.  b)</a:t>
            </a:r>
            <a:endParaRPr lang="en-US" sz="6000" smtClean="0"/>
          </a:p>
          <a:p>
            <a:pPr eaLnBrk="1" hangingPunct="1"/>
            <a:r>
              <a:rPr lang="en-US" sz="4400" smtClean="0"/>
              <a:t>2.  c)</a:t>
            </a:r>
          </a:p>
          <a:p>
            <a:pPr eaLnBrk="1" hangingPunct="1"/>
            <a:r>
              <a:rPr lang="en-US" sz="4400" smtClean="0"/>
              <a:t>3.  a)</a:t>
            </a:r>
          </a:p>
          <a:p>
            <a:pPr eaLnBrk="1" hangingPunct="1"/>
            <a:r>
              <a:rPr lang="en-US" sz="4400" smtClean="0"/>
              <a:t>4.  b)</a:t>
            </a:r>
          </a:p>
          <a:p>
            <a:pPr eaLnBrk="1" hangingPunct="1"/>
            <a:r>
              <a:rPr lang="en-US" sz="4400" smtClean="0"/>
              <a:t>5.  a)</a:t>
            </a:r>
            <a:endParaRPr lang="ru-RU" sz="440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365104"/>
            <a:ext cx="3352417" cy="216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1921569" cy="294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556792"/>
            <a:ext cx="2760876" cy="206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18508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4750" y="188913"/>
            <a:ext cx="1323975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132856"/>
            <a:ext cx="1527423" cy="2065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4 Hyde P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0" y="4437063"/>
            <a:ext cx="82264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Arial" charset="0"/>
              </a:rPr>
              <a:t>«</a:t>
            </a:r>
            <a:r>
              <a:rPr lang="en-US" sz="3200">
                <a:solidFill>
                  <a:schemeClr val="bg1"/>
                </a:solidFill>
                <a:latin typeface="Arial" charset="0"/>
              </a:rPr>
              <a:t>London is one of the most beautiful and </a:t>
            </a:r>
          </a:p>
          <a:p>
            <a:r>
              <a:rPr lang="en-US" sz="3200">
                <a:solidFill>
                  <a:schemeClr val="bg1"/>
                </a:solidFill>
                <a:latin typeface="Arial" charset="0"/>
              </a:rPr>
              <a:t>interesting cities in the world.</a:t>
            </a:r>
            <a:r>
              <a:rPr lang="en-US" sz="3200" b="0">
                <a:solidFill>
                  <a:schemeClr val="bg1"/>
                </a:solidFill>
                <a:latin typeface="Arial" charset="0"/>
              </a:rPr>
              <a:t> </a:t>
            </a:r>
            <a:endParaRPr lang="ru-RU" sz="3200" b="0">
              <a:solidFill>
                <a:schemeClr val="bg1"/>
              </a:solidFill>
              <a:latin typeface="Arial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" charset="0"/>
              </a:rPr>
              <a:t>It’s worth visiting!</a:t>
            </a:r>
            <a:r>
              <a:rPr lang="ru-RU" sz="3200">
                <a:solidFill>
                  <a:schemeClr val="bg1"/>
                </a:solidFill>
                <a:latin typeface="Arial" charset="0"/>
              </a:rPr>
              <a:t>»</a:t>
            </a:r>
            <a:r>
              <a:rPr lang="en-US" sz="3200" b="0">
                <a:solidFill>
                  <a:schemeClr val="bg1"/>
                </a:solidFill>
                <a:latin typeface="Arial" charset="0"/>
              </a:rPr>
              <a:t>  </a:t>
            </a:r>
            <a:endParaRPr lang="ru-RU" sz="3200" b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285728"/>
            <a:ext cx="8686800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rgbClr val="0070C0"/>
                </a:solidFill>
                <a:latin typeface="Tekton Pro Ext" pitchFamily="34" charset="0"/>
              </a:rPr>
              <a:t>Listen  to  and  pronounce  the  names  of the  places  carefully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8131" name="Содержимое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mtClean="0"/>
              <a:t>  </a:t>
            </a:r>
            <a:r>
              <a:rPr lang="en-US" sz="2400" b="1" smtClean="0">
                <a:solidFill>
                  <a:srgbClr val="0D0D0D"/>
                </a:solidFill>
              </a:rPr>
              <a:t>Trafalgar square              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The Tower of London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The Houses of Parliament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Big Ben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Westminster Abbey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The Bloody Tower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The White Tower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Tower Bridge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b="1" smtClean="0">
                <a:solidFill>
                  <a:srgbClr val="0D0D0D"/>
                </a:solidFill>
              </a:rPr>
              <a:t>  Buckingham Palace </a:t>
            </a:r>
          </a:p>
        </p:txBody>
      </p:sp>
    </p:spTree>
  </p:cSld>
  <p:clrMapOvr>
    <a:masterClrMapping/>
  </p:clrMapOvr>
  <p:transition advClick="0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85728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 Ben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7" descr="bbe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r="8615" b="4893"/>
          <a:stretch>
            <a:fillRect/>
          </a:stretch>
        </p:blipFill>
        <p:spPr>
          <a:xfrm>
            <a:off x="500063" y="1500188"/>
            <a:ext cx="3929062" cy="4714875"/>
          </a:xfrm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4572000" y="1571625"/>
            <a:ext cx="41481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Franklin Gothic Book" pitchFamily="34" charset="0"/>
              </a:rPr>
              <a:t>This is Big Ben. You can see the clock in its tower and hear the bells.</a:t>
            </a:r>
          </a:p>
          <a:p>
            <a:r>
              <a:rPr lang="en-US" sz="2800">
                <a:latin typeface="Franklin Gothic Book" pitchFamily="34" charset="0"/>
              </a:rPr>
              <a:t>Big Ben is a really bell. You hear it every hour.</a:t>
            </a:r>
          </a:p>
          <a:p>
            <a:endParaRPr lang="ru-RU" sz="2400" b="0">
              <a:latin typeface="Franklin Gothic Book" pitchFamily="34" charset="0"/>
            </a:endParaRPr>
          </a:p>
        </p:txBody>
      </p:sp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houses of parliament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28625"/>
            <a:ext cx="86868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600" b="0" cap="all" dirty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313" y="571500"/>
            <a:ext cx="86868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600" b="0" cap="all" dirty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0181" name="TextBox 11"/>
          <p:cNvSpPr txBox="1">
            <a:spLocks noChangeArrowheads="1"/>
          </p:cNvSpPr>
          <p:nvPr/>
        </p:nvSpPr>
        <p:spPr bwMode="auto">
          <a:xfrm>
            <a:off x="5715000" y="1571625"/>
            <a:ext cx="3214688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The famous clock Big Ben stands near the Houses of Parliament. The country’s leaders speak in the Houses of Parliament. </a:t>
            </a:r>
          </a:p>
          <a:p>
            <a:endParaRPr lang="en-US" sz="1800">
              <a:latin typeface="Arial" charset="0"/>
            </a:endParaRPr>
          </a:p>
        </p:txBody>
      </p:sp>
      <p:pic>
        <p:nvPicPr>
          <p:cNvPr id="14" name="Picture 5" descr="13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500188"/>
            <a:ext cx="5176838" cy="4071937"/>
          </a:xfrm>
          <a:noFill/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Academy Italic" pitchFamily="2" charset="0"/>
              </a:rPr>
              <a:t>Westminster  Abbey</a:t>
            </a:r>
            <a:endParaRPr lang="ru-RU" dirty="0"/>
          </a:p>
        </p:txBody>
      </p:sp>
      <p:pic>
        <p:nvPicPr>
          <p:cNvPr id="4" name="Picture 4" descr="3_Westminster Abbey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500188"/>
            <a:ext cx="4357688" cy="3357562"/>
          </a:xfrm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4786313" y="1500188"/>
            <a:ext cx="4143375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Arial" charset="0"/>
              </a:rPr>
              <a:t> Westminster Abbey is a church (</a:t>
            </a:r>
            <a:r>
              <a:rPr lang="ru-RU" sz="2400">
                <a:latin typeface="Arial" charset="0"/>
              </a:rPr>
              <a:t>церковь).</a:t>
            </a:r>
            <a:r>
              <a:rPr lang="en-US" sz="2400">
                <a:latin typeface="Arial" charset="0"/>
              </a:rPr>
              <a:t> Westminster Abbey is a symbol of England. It was built by King Edward in 1065.</a:t>
            </a:r>
          </a:p>
          <a:p>
            <a:r>
              <a:rPr lang="en-US" sz="2400">
                <a:latin typeface="Arial" charset="0"/>
              </a:rPr>
              <a:t>The coronation of all British Kings and Queens take place in Westminster Abbey. Some famous English people are also buried [berid] (</a:t>
            </a:r>
            <a:r>
              <a:rPr lang="ru-RU" sz="2400">
                <a:latin typeface="Arial" charset="0"/>
              </a:rPr>
              <a:t>похоронены) </a:t>
            </a:r>
            <a:r>
              <a:rPr lang="en-US" sz="2400">
                <a:latin typeface="Arial" charset="0"/>
              </a:rPr>
              <a:t>here.</a:t>
            </a:r>
            <a:r>
              <a:rPr lang="ru-RU" sz="2400">
                <a:latin typeface="Arial" charset="0"/>
              </a:rPr>
              <a:t> </a:t>
            </a:r>
            <a:endParaRPr lang="ru-RU" sz="2400">
              <a:latin typeface="Franklin Gothic Book" pitchFamily="34" charset="0"/>
            </a:endParaRPr>
          </a:p>
        </p:txBody>
      </p:sp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tower of London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4" descr="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71625"/>
            <a:ext cx="4429125" cy="3500438"/>
          </a:xfrm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4786313" y="1357313"/>
            <a:ext cx="4357687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 b="0">
              <a:latin typeface="Franklin Gothic Book" pitchFamily="34" charset="0"/>
            </a:endParaRPr>
          </a:p>
          <a:p>
            <a:r>
              <a:rPr lang="en-US" sz="1800" b="0">
                <a:latin typeface="Franklin Gothic Book" pitchFamily="34" charset="0"/>
              </a:rPr>
              <a:t> </a:t>
            </a:r>
            <a:r>
              <a:rPr lang="en-US" sz="2400">
                <a:latin typeface="Franklin Gothic Book" pitchFamily="34" charset="0"/>
              </a:rPr>
              <a:t>This is the Tower of</a:t>
            </a:r>
            <a:r>
              <a:rPr lang="ru-RU" sz="2400">
                <a:latin typeface="Franklin Gothic Book" pitchFamily="34" charset="0"/>
              </a:rPr>
              <a:t> </a:t>
            </a:r>
            <a:r>
              <a:rPr lang="en-US" sz="2400">
                <a:latin typeface="Franklin Gothic Book" pitchFamily="34" charset="0"/>
              </a:rPr>
              <a:t>London. The Tower is very old. It has a long and cruel history. The White Tower is the oldest part of the Tower of London. The Bloody Tower is near the river. It has a history of blood – the blood of men, women and even children.         </a:t>
            </a:r>
            <a:endParaRPr lang="ru-RU" sz="2400">
              <a:latin typeface="Franklin Gothic Book" pitchFamily="34" charset="0"/>
            </a:endParaRPr>
          </a:p>
        </p:txBody>
      </p:sp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cap="none" smtClean="0">
                <a:solidFill>
                  <a:schemeClr val="tx1"/>
                </a:solidFill>
                <a:effectLst/>
              </a:rPr>
              <a:t>BUCKINGHAM PALACE</a:t>
            </a:r>
            <a:endParaRPr lang="ru-RU" b="1" cap="none" smtClean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5" descr="2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484313"/>
            <a:ext cx="8064500" cy="4968875"/>
          </a:xfrm>
          <a:noFill/>
        </p:spPr>
      </p:pic>
    </p:spTree>
  </p:cSld>
  <p:clrMapOvr>
    <a:masterClrMapping/>
  </p:clrMapOvr>
  <p:transition advClick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605</TotalTime>
  <Words>744</Words>
  <Application>Microsoft Office PowerPoint</Application>
  <PresentationFormat>Экран (4:3)</PresentationFormat>
  <Paragraphs>174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28</vt:i4>
      </vt:variant>
    </vt:vector>
  </HeadingPairs>
  <TitlesOfParts>
    <vt:vector size="45" baseType="lpstr">
      <vt:lpstr>Tahoma</vt:lpstr>
      <vt:lpstr>Arial</vt:lpstr>
      <vt:lpstr>Franklin Gothic Medium</vt:lpstr>
      <vt:lpstr>Franklin Gothic Book</vt:lpstr>
      <vt:lpstr>Wingdings 2</vt:lpstr>
      <vt:lpstr>Calibri</vt:lpstr>
      <vt:lpstr>Wingdings</vt:lpstr>
      <vt:lpstr>Corbel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BUCKINGHAM PALACE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Семья Панковых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Trip to London</dc:title>
  <dc:creator>Сергей, Марина, Маша, Саша, котёнок Вета</dc:creator>
  <cp:lastModifiedBy>1</cp:lastModifiedBy>
  <cp:revision>60</cp:revision>
  <dcterms:created xsi:type="dcterms:W3CDTF">2010-04-17T20:21:12Z</dcterms:created>
  <dcterms:modified xsi:type="dcterms:W3CDTF">2014-01-19T16:38:08Z</dcterms:modified>
</cp:coreProperties>
</file>