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70" r:id="rId3"/>
    <p:sldId id="272" r:id="rId4"/>
    <p:sldId id="27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16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8686D-7BD6-4EE0-ACC0-F64333285451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F630C-46E4-455C-BDD3-9BD6A2E67B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41438" y="914400"/>
            <a:ext cx="4176712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2"/>
          <p:cNvSpPr>
            <a:spLocks noChangeArrowheads="1"/>
          </p:cNvSpPr>
          <p:nvPr>
            <p:ph type="body" idx="1"/>
          </p:nvPr>
        </p:nvSpPr>
        <p:spPr>
          <a:xfrm>
            <a:off x="1031875" y="4624388"/>
            <a:ext cx="4603750" cy="3725862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41438" y="914400"/>
            <a:ext cx="4176712" cy="3133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2"/>
          <p:cNvSpPr>
            <a:spLocks noChangeArrowheads="1"/>
          </p:cNvSpPr>
          <p:nvPr>
            <p:ph type="body" idx="1"/>
          </p:nvPr>
        </p:nvSpPr>
        <p:spPr>
          <a:xfrm>
            <a:off x="1031875" y="4624388"/>
            <a:ext cx="4603750" cy="3725862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D56D1-2E2C-43EB-AD43-8B20798A0C77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1887-7A63-4877-AF41-25D01C4C8C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бит байт"/>
          <p:cNvPicPr>
            <a:picLocks noChangeAspect="1" noChangeArrowheads="1"/>
          </p:cNvPicPr>
          <p:nvPr/>
        </p:nvPicPr>
        <p:blipFill>
          <a:blip r:embed="rId2"/>
          <a:srcRect t="23653"/>
          <a:stretch>
            <a:fillRect/>
          </a:stretch>
        </p:blipFill>
        <p:spPr bwMode="auto">
          <a:xfrm>
            <a:off x="5572132" y="642918"/>
            <a:ext cx="2643206" cy="1785926"/>
          </a:xfrm>
          <a:prstGeom prst="rect">
            <a:avLst/>
          </a:prstGeom>
          <a:noFill/>
        </p:spPr>
      </p:pic>
      <p:pic>
        <p:nvPicPr>
          <p:cNvPr id="1026" name="Picture 2" descr="Картинки по запросу информатика 5 сынып"/>
          <p:cNvPicPr>
            <a:picLocks noChangeAspect="1" noChangeArrowheads="1"/>
          </p:cNvPicPr>
          <p:nvPr/>
        </p:nvPicPr>
        <p:blipFill>
          <a:blip r:embed="rId3" cstate="print"/>
          <a:srcRect l="9453" t="19512" r="11770" b="34146"/>
          <a:stretch>
            <a:fillRect/>
          </a:stretch>
        </p:blipFill>
        <p:spPr bwMode="auto">
          <a:xfrm>
            <a:off x="7286644" y="1285860"/>
            <a:ext cx="1409960" cy="10715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6572296" cy="1285884"/>
          </a:xfrm>
        </p:spPr>
        <p:txBody>
          <a:bodyPr>
            <a:noAutofit/>
          </a:bodyPr>
          <a:lstStyle/>
          <a:p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Тапсырма №1</a:t>
            </a:r>
            <a:b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Сәйкестігін тап 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500306"/>
            <a:ext cx="3071834" cy="3386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5925" indent="-311150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15925" algn="l"/>
                <a:tab pos="520700" algn="l"/>
                <a:tab pos="969963" algn="l"/>
                <a:tab pos="1419225" algn="l"/>
                <a:tab pos="1868488" algn="l"/>
                <a:tab pos="2317750" algn="l"/>
                <a:tab pos="2767013" algn="l"/>
                <a:tab pos="3216275" algn="l"/>
                <a:tab pos="3665538" algn="l"/>
                <a:tab pos="4114800" algn="l"/>
                <a:tab pos="4564063" algn="l"/>
                <a:tab pos="5013325" algn="l"/>
                <a:tab pos="5462588" algn="l"/>
                <a:tab pos="5911850" algn="l"/>
                <a:tab pos="6361113" algn="l"/>
                <a:tab pos="6810375" algn="l"/>
                <a:tab pos="7259638" algn="l"/>
                <a:tab pos="7708900" algn="l"/>
                <a:tab pos="8158163" algn="l"/>
                <a:tab pos="8607425" algn="l"/>
                <a:tab pos="9056688" algn="l"/>
              </a:tabLst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1024 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байт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15925" indent="-311150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15925" algn="l"/>
                <a:tab pos="520700" algn="l"/>
                <a:tab pos="969963" algn="l"/>
                <a:tab pos="1419225" algn="l"/>
                <a:tab pos="1868488" algn="l"/>
                <a:tab pos="2317750" algn="l"/>
                <a:tab pos="2767013" algn="l"/>
                <a:tab pos="3216275" algn="l"/>
                <a:tab pos="3665538" algn="l"/>
                <a:tab pos="4114800" algn="l"/>
                <a:tab pos="4564063" algn="l"/>
                <a:tab pos="5013325" algn="l"/>
                <a:tab pos="5462588" algn="l"/>
                <a:tab pos="5911850" algn="l"/>
                <a:tab pos="6361113" algn="l"/>
                <a:tab pos="6810375" algn="l"/>
                <a:tab pos="7259638" algn="l"/>
                <a:tab pos="7708900" algn="l"/>
                <a:tab pos="8158163" algn="l"/>
                <a:tab pos="8607425" algn="l"/>
                <a:tab pos="9056688" algn="l"/>
              </a:tabLst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 бит</a:t>
            </a:r>
          </a:p>
          <a:p>
            <a:pPr marL="415925" indent="-311150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15925" algn="l"/>
                <a:tab pos="520700" algn="l"/>
                <a:tab pos="969963" algn="l"/>
                <a:tab pos="1419225" algn="l"/>
                <a:tab pos="1868488" algn="l"/>
                <a:tab pos="2317750" algn="l"/>
                <a:tab pos="2767013" algn="l"/>
                <a:tab pos="3216275" algn="l"/>
                <a:tab pos="3665538" algn="l"/>
                <a:tab pos="4114800" algn="l"/>
                <a:tab pos="4564063" algn="l"/>
                <a:tab pos="5013325" algn="l"/>
                <a:tab pos="5462588" algn="l"/>
                <a:tab pos="5911850" algn="l"/>
                <a:tab pos="6361113" algn="l"/>
                <a:tab pos="6810375" algn="l"/>
                <a:tab pos="7259638" algn="l"/>
                <a:tab pos="7708900" algn="l"/>
                <a:tab pos="8158163" algn="l"/>
                <a:tab pos="8607425" algn="l"/>
                <a:tab pos="9056688" algn="l"/>
              </a:tabLst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aseline="3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Кбайт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15925" indent="-311150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15925" algn="l"/>
                <a:tab pos="520700" algn="l"/>
                <a:tab pos="969963" algn="l"/>
                <a:tab pos="1419225" algn="l"/>
                <a:tab pos="1868488" algn="l"/>
                <a:tab pos="2317750" algn="l"/>
                <a:tab pos="2767013" algn="l"/>
                <a:tab pos="3216275" algn="l"/>
                <a:tab pos="3665538" algn="l"/>
                <a:tab pos="4114800" algn="l"/>
                <a:tab pos="4564063" algn="l"/>
                <a:tab pos="5013325" algn="l"/>
                <a:tab pos="5462588" algn="l"/>
                <a:tab pos="5911850" algn="l"/>
                <a:tab pos="6361113" algn="l"/>
                <a:tab pos="6810375" algn="l"/>
                <a:tab pos="7259638" algn="l"/>
                <a:tab pos="7708900" algn="l"/>
                <a:tab pos="8158163" algn="l"/>
                <a:tab pos="8607425" algn="l"/>
                <a:tab pos="9056688" algn="l"/>
              </a:tabLst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1024 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Мбайт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15925" indent="-311150">
              <a:lnSpc>
                <a:spcPct val="93000"/>
              </a:lnSpc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415925" algn="l"/>
                <a:tab pos="520700" algn="l"/>
                <a:tab pos="969963" algn="l"/>
                <a:tab pos="1419225" algn="l"/>
                <a:tab pos="1868488" algn="l"/>
                <a:tab pos="2317750" algn="l"/>
                <a:tab pos="2767013" algn="l"/>
                <a:tab pos="3216275" algn="l"/>
                <a:tab pos="3665538" algn="l"/>
                <a:tab pos="4114800" algn="l"/>
                <a:tab pos="4564063" algn="l"/>
                <a:tab pos="5013325" algn="l"/>
                <a:tab pos="5462588" algn="l"/>
                <a:tab pos="5911850" algn="l"/>
                <a:tab pos="6361113" algn="l"/>
                <a:tab pos="6810375" algn="l"/>
                <a:tab pos="7259638" algn="l"/>
                <a:tab pos="7708900" algn="l"/>
                <a:tab pos="8158163" algn="l"/>
                <a:tab pos="8607425" algn="l"/>
                <a:tab pos="9056688" algn="l"/>
              </a:tabLst>
            </a:pP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aseline="3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Гбайт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357686" y="3214686"/>
            <a:ext cx="1873250" cy="5175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ru-RU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Кб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dirty="0">
              <a:cs typeface="Arial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286248" y="2500306"/>
            <a:ext cx="1890712" cy="4540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ru-RU" sz="240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байт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cs typeface="Arial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357686" y="4643446"/>
            <a:ext cx="2022475" cy="496888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ru-RU" sz="240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Мб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cs typeface="Arial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429124" y="5357826"/>
            <a:ext cx="1925638" cy="492125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ru-RU" sz="280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Гб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cs typeface="Arial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357686" y="3929066"/>
            <a:ext cx="1955800" cy="552450"/>
          </a:xfrm>
          <a:prstGeom prst="rect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ru-RU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Тб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бит байт"/>
          <p:cNvPicPr>
            <a:picLocks noChangeAspect="1" noChangeArrowheads="1"/>
          </p:cNvPicPr>
          <p:nvPr/>
        </p:nvPicPr>
        <p:blipFill>
          <a:blip r:embed="rId2"/>
          <a:srcRect t="23653"/>
          <a:stretch>
            <a:fillRect/>
          </a:stretch>
        </p:blipFill>
        <p:spPr bwMode="auto">
          <a:xfrm>
            <a:off x="5857884" y="214290"/>
            <a:ext cx="2643206" cy="1785926"/>
          </a:xfrm>
          <a:prstGeom prst="rect">
            <a:avLst/>
          </a:prstGeom>
          <a:noFill/>
        </p:spPr>
      </p:pic>
      <p:pic>
        <p:nvPicPr>
          <p:cNvPr id="1026" name="Picture 2" descr="Картинки по запросу информатика 5 сынып"/>
          <p:cNvPicPr>
            <a:picLocks noChangeAspect="1" noChangeArrowheads="1"/>
          </p:cNvPicPr>
          <p:nvPr/>
        </p:nvPicPr>
        <p:blipFill>
          <a:blip r:embed="rId3" cstate="print"/>
          <a:srcRect l="9453" t="19512" r="11770" b="34146"/>
          <a:stretch>
            <a:fillRect/>
          </a:stretch>
        </p:blipFill>
        <p:spPr bwMode="auto">
          <a:xfrm>
            <a:off x="7429520" y="500042"/>
            <a:ext cx="1409960" cy="10715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6572296" cy="1285884"/>
          </a:xfrm>
        </p:spPr>
        <p:txBody>
          <a:bodyPr>
            <a:noAutofit/>
          </a:bodyPr>
          <a:lstStyle/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Тапсырма №2</a:t>
            </a:r>
            <a:br>
              <a:rPr lang="kk-KZ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Есепті  шығар 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1714488"/>
            <a:ext cx="79695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290 беттік кітаптың бір бетінде 39 жол, 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әр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жолда 67  символ бар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Сыйымдылығы 1,44 Мбайт дискетте оны 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орналастыруға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бола ма?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4143380"/>
            <a:ext cx="73581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Шешуі: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Бір беттің ақпараттық көлемі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39*67 = 2613 символ = 2613 байт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Кітаптың ақпараттық көлімі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2913*290 = 757770 байт = 757770 :1024 = 740 Кбайт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740 : 1024 = 0,722 Мбайт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0,722 &lt; 1,44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i="1" dirty="0" smtClean="0">
                <a:latin typeface="Times New Roman" pitchFamily="18" charset="0"/>
                <a:cs typeface="Times New Roman" pitchFamily="18" charset="0"/>
              </a:rPr>
              <a:t>Жауабы: кітапты бір дискетте сыйғызуға болады.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34" y="3929066"/>
            <a:ext cx="4929222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Есептің </a:t>
            </a:r>
          </a:p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шешімі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бит байт"/>
          <p:cNvPicPr>
            <a:picLocks noChangeAspect="1" noChangeArrowheads="1"/>
          </p:cNvPicPr>
          <p:nvPr/>
        </p:nvPicPr>
        <p:blipFill>
          <a:blip r:embed="rId3"/>
          <a:srcRect t="23653"/>
          <a:stretch>
            <a:fillRect/>
          </a:stretch>
        </p:blipFill>
        <p:spPr bwMode="auto">
          <a:xfrm>
            <a:off x="6162404" y="0"/>
            <a:ext cx="2643206" cy="1785926"/>
          </a:xfrm>
          <a:prstGeom prst="rect">
            <a:avLst/>
          </a:prstGeom>
          <a:noFill/>
        </p:spPr>
      </p:pic>
      <p:pic>
        <p:nvPicPr>
          <p:cNvPr id="6" name="Picture 2" descr="Картинки по запросу информатика 5 сынып"/>
          <p:cNvPicPr>
            <a:picLocks noChangeAspect="1" noChangeArrowheads="1"/>
          </p:cNvPicPr>
          <p:nvPr/>
        </p:nvPicPr>
        <p:blipFill>
          <a:blip r:embed="rId4" cstate="print"/>
          <a:srcRect l="9453" t="19512" r="11770" b="34146"/>
          <a:stretch>
            <a:fillRect/>
          </a:stretch>
        </p:blipFill>
        <p:spPr bwMode="auto">
          <a:xfrm>
            <a:off x="7734040" y="285752"/>
            <a:ext cx="1409960" cy="1071570"/>
          </a:xfrm>
          <a:prstGeom prst="rect">
            <a:avLst/>
          </a:prstGeom>
          <a:noFill/>
        </p:spPr>
      </p:pic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85720" y="4714884"/>
            <a:ext cx="3714775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Мегабайт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85720" y="214290"/>
            <a:ext cx="7964481" cy="1959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Тапсырма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№3</a:t>
            </a:r>
          </a:p>
          <a:p>
            <a:pPr algn="ctr"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Ақпараттың өлшем бірліктерін</a:t>
            </a:r>
            <a:r>
              <a:rPr lang="ru-RU" sz="3200" b="1" dirty="0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кему</a:t>
            </a:r>
            <a:r>
              <a:rPr lang="ru-RU" sz="3200" b="1" dirty="0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200" b="1" dirty="0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16165D"/>
                </a:solidFill>
                <a:latin typeface="Times New Roman" pitchFamily="18" charset="0"/>
                <a:cs typeface="Times New Roman" pitchFamily="18" charset="0"/>
              </a:rPr>
              <a:t>орналастырындар</a:t>
            </a:r>
            <a:endParaRPr lang="ru-RU" sz="3600" b="1" dirty="0">
              <a:solidFill>
                <a:srgbClr val="16165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643446"/>
            <a:ext cx="2584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Килобайт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5572140"/>
            <a:ext cx="13276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Байт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5572140"/>
            <a:ext cx="24638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Гигабайт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5500702"/>
            <a:ext cx="1071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Бит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4643446"/>
            <a:ext cx="23355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Терабайт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бит байт"/>
          <p:cNvPicPr>
            <a:picLocks noChangeAspect="1" noChangeArrowheads="1"/>
          </p:cNvPicPr>
          <p:nvPr/>
        </p:nvPicPr>
        <p:blipFill>
          <a:blip r:embed="rId3"/>
          <a:srcRect t="23653"/>
          <a:stretch>
            <a:fillRect/>
          </a:stretch>
        </p:blipFill>
        <p:spPr bwMode="auto">
          <a:xfrm>
            <a:off x="6162404" y="0"/>
            <a:ext cx="2643206" cy="1785926"/>
          </a:xfrm>
          <a:prstGeom prst="rect">
            <a:avLst/>
          </a:prstGeom>
          <a:noFill/>
        </p:spPr>
      </p:pic>
      <p:pic>
        <p:nvPicPr>
          <p:cNvPr id="6" name="Picture 2" descr="Картинки по запросу информатика 5 сынып"/>
          <p:cNvPicPr>
            <a:picLocks noChangeAspect="1" noChangeArrowheads="1"/>
          </p:cNvPicPr>
          <p:nvPr/>
        </p:nvPicPr>
        <p:blipFill>
          <a:blip r:embed="rId4" cstate="print"/>
          <a:srcRect l="9453" t="19512" r="11770" b="34146"/>
          <a:stretch>
            <a:fillRect/>
          </a:stretch>
        </p:blipFill>
        <p:spPr bwMode="auto">
          <a:xfrm>
            <a:off x="7734040" y="285752"/>
            <a:ext cx="1409960" cy="1071570"/>
          </a:xfrm>
          <a:prstGeom prst="rect">
            <a:avLst/>
          </a:prstGeom>
          <a:noFill/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85720" y="214290"/>
            <a:ext cx="7964481" cy="146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Тапсырма 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№4</a:t>
            </a:r>
          </a:p>
          <a:p>
            <a:pPr algn="ctr">
              <a:spcBef>
                <a:spcPts val="112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Қандай сөздер жасырылған?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00166" y="2000240"/>
          <a:ext cx="6643735" cy="2571768"/>
        </p:xfrm>
        <a:graphic>
          <a:graphicData uri="http://schemas.openxmlformats.org/drawingml/2006/table">
            <a:tbl>
              <a:tblPr/>
              <a:tblGrid>
                <a:gridCol w="948688"/>
                <a:gridCol w="950148"/>
                <a:gridCol w="948688"/>
                <a:gridCol w="948688"/>
                <a:gridCol w="950147"/>
                <a:gridCol w="948688"/>
                <a:gridCol w="948688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 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A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B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C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D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E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  <a:cs typeface="Times New Roman" pitchFamily="18" charset="0"/>
                        </a:rPr>
                        <a:t>G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Ф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Д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М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  <a:cs typeface="Times New Roman" pitchFamily="18" charset="0"/>
                        </a:rPr>
                        <a:t>-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Г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Ж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  <a:cs typeface="Times New Roman" pitchFamily="18" charset="0"/>
                        </a:rPr>
                        <a:t>!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З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  <a:cs typeface="Times New Roman" pitchFamily="18" charset="0"/>
                        </a:rPr>
                        <a:t>?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Б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Ш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  <a:cs typeface="Times New Roman" pitchFamily="18" charset="0"/>
                        </a:rPr>
                        <a:t>/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Ц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Ч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  <a:cs typeface="Times New Roman" pitchFamily="18" charset="0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Л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Mincho" pitchFamily="18" charset="-128"/>
                      </a:endParaRP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Mincho" pitchFamily="18" charset="-128"/>
                        </a:rPr>
                        <a:t>@</a:t>
                      </a:r>
                    </a:p>
                  </a:txBody>
                  <a:tcPr marL="68586" marR="685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57290" y="4857760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А4 В5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D3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E3 A4 A5 B5 D3 G4 C2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E3 E2 C1 D3 A5 C4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178</Words>
  <Application>Microsoft Office PowerPoint</Application>
  <PresentationFormat>Экран (4:3)</PresentationFormat>
  <Paragraphs>81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Тапсырма №1 Сәйкестігін тап </vt:lpstr>
      <vt:lpstr>Тапсырма №2 Есепті  шығар 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және ақпарат</dc:title>
  <dc:creator>User</dc:creator>
  <cp:lastModifiedBy>User</cp:lastModifiedBy>
  <cp:revision>20</cp:revision>
  <dcterms:created xsi:type="dcterms:W3CDTF">2016-11-19T07:06:40Z</dcterms:created>
  <dcterms:modified xsi:type="dcterms:W3CDTF">2016-11-19T09:53:43Z</dcterms:modified>
</cp:coreProperties>
</file>