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57" r:id="rId2"/>
    <p:sldId id="270" r:id="rId3"/>
    <p:sldId id="272" r:id="rId4"/>
    <p:sldId id="273" r:id="rId5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howOutlineIcons="0">
    <p:restoredLeft sz="15620"/>
    <p:restoredTop sz="94660"/>
  </p:normalViewPr>
  <p:slideViewPr>
    <p:cSldViewPr>
      <p:cViewPr>
        <p:scale>
          <a:sx n="60" d="100"/>
          <a:sy n="60" d="100"/>
        </p:scale>
        <p:origin x="-2160" y="-504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558686D-7BD6-4EE0-ACC0-F64333285451}" type="datetimeFigureOut">
              <a:rPr lang="ru-RU" smtClean="0"/>
              <a:t>19.11.2016</a:t>
            </a:fld>
            <a:endParaRPr lang="ru-RU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ru-RU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D6F630C-46E4-455C-BDD3-9BD6A2E67BF6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41438" y="914400"/>
            <a:ext cx="4176712" cy="31337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3" name="Rectangle 2"/>
          <p:cNvSpPr>
            <a:spLocks noChangeArrowheads="1"/>
          </p:cNvSpPr>
          <p:nvPr>
            <p:ph type="body" idx="1"/>
          </p:nvPr>
        </p:nvSpPr>
        <p:spPr>
          <a:xfrm>
            <a:off x="1031875" y="4624388"/>
            <a:ext cx="4603750" cy="3725862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1"/>
          <p:cNvSpPr>
            <a:spLocks noChangeArrowheads="1" noTextEdit="1"/>
          </p:cNvSpPr>
          <p:nvPr>
            <p:ph type="sldImg"/>
          </p:nvPr>
        </p:nvSpPr>
        <p:spPr>
          <a:xfrm>
            <a:off x="1341438" y="914400"/>
            <a:ext cx="4176712" cy="3133725"/>
          </a:xfrm>
          <a:solidFill>
            <a:srgbClr val="FFFFFF"/>
          </a:solidFill>
          <a:ln>
            <a:solidFill>
              <a:srgbClr val="000000"/>
            </a:solidFill>
            <a:miter lim="800000"/>
          </a:ln>
        </p:spPr>
      </p:sp>
      <p:sp>
        <p:nvSpPr>
          <p:cNvPr id="10243" name="Rectangle 2"/>
          <p:cNvSpPr>
            <a:spLocks noChangeArrowheads="1"/>
          </p:cNvSpPr>
          <p:nvPr>
            <p:ph type="body" idx="1"/>
          </p:nvPr>
        </p:nvSpPr>
        <p:spPr>
          <a:xfrm>
            <a:off x="1031875" y="4624388"/>
            <a:ext cx="4603750" cy="3725862"/>
          </a:xfrm>
          <a:noFill/>
          <a:ln/>
        </p:spPr>
        <p:txBody>
          <a:bodyPr wrap="none" anchor="ctr"/>
          <a:lstStyle/>
          <a:p>
            <a:endParaRPr lang="ru-RU" smtClean="0">
              <a:latin typeface="Times New Roman" pitchFamily="18" charset="0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ru-RU" smtClean="0"/>
              <a:t>Образец подзаголовка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ru-RU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80D56D1-2E2C-43EB-AD43-8B20798A0C77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93571887-7A63-4877-AF41-25D01C4C8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ru-RU" smtClean="0"/>
              <a:t>Образец заголовка</a:t>
            </a:r>
            <a:endParaRPr lang="ru-RU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ru-RU"/>
          </a:p>
        </p:txBody>
      </p:sp>
      <p:sp>
        <p:nvSpPr>
          <p:cNvPr id="4" name="Дата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80D56D1-2E2C-43EB-AD43-8B20798A0C77}" type="datetimeFigureOut">
              <a:rPr lang="ru-RU" smtClean="0"/>
              <a:pPr/>
              <a:t>19.11.2016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3571887-7A63-4877-AF41-25D01C4C8C3B}" type="slidenum">
              <a:rPr lang="ru-RU" smtClean="0"/>
              <a:pPr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ru-RU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2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бит байт"/>
          <p:cNvPicPr>
            <a:picLocks noChangeAspect="1" noChangeArrowheads="1"/>
          </p:cNvPicPr>
          <p:nvPr/>
        </p:nvPicPr>
        <p:blipFill>
          <a:blip r:embed="rId2"/>
          <a:srcRect t="23653"/>
          <a:stretch>
            <a:fillRect/>
          </a:stretch>
        </p:blipFill>
        <p:spPr bwMode="auto">
          <a:xfrm>
            <a:off x="5572132" y="642918"/>
            <a:ext cx="2643206" cy="1785926"/>
          </a:xfrm>
          <a:prstGeom prst="rect">
            <a:avLst/>
          </a:prstGeom>
          <a:noFill/>
        </p:spPr>
      </p:pic>
      <p:pic>
        <p:nvPicPr>
          <p:cNvPr id="1026" name="Picture 2" descr="Картинки по запросу информатика 5 сынып"/>
          <p:cNvPicPr>
            <a:picLocks noChangeAspect="1" noChangeArrowheads="1"/>
          </p:cNvPicPr>
          <p:nvPr/>
        </p:nvPicPr>
        <p:blipFill>
          <a:blip r:embed="rId3" cstate="print"/>
          <a:srcRect l="9453" t="19512" r="11770" b="34146"/>
          <a:stretch>
            <a:fillRect/>
          </a:stretch>
        </p:blipFill>
        <p:spPr bwMode="auto">
          <a:xfrm>
            <a:off x="7286644" y="1285860"/>
            <a:ext cx="1409960" cy="10715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357158" y="500042"/>
            <a:ext cx="6572296" cy="1285884"/>
          </a:xfrm>
        </p:spPr>
        <p:txBody>
          <a:bodyPr>
            <a:noAutofit/>
          </a:bodyPr>
          <a:lstStyle/>
          <a:p>
            <a: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Тапсырма №1</a:t>
            </a:r>
            <a:br>
              <a:rPr lang="kk-KZ" sz="48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</a:br>
            <a:r>
              <a:rPr lang="kk-KZ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Сәйкестігін тап </a:t>
            </a:r>
            <a:endParaRPr lang="ru-RU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6" name="Прямоугольник 5"/>
          <p:cNvSpPr/>
          <p:nvPr/>
        </p:nvSpPr>
        <p:spPr>
          <a:xfrm>
            <a:off x="571472" y="2500306"/>
            <a:ext cx="3071834" cy="3386504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15925" indent="-311150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15925" algn="l"/>
                <a:tab pos="520700" algn="l"/>
                <a:tab pos="969963" algn="l"/>
                <a:tab pos="1419225" algn="l"/>
                <a:tab pos="1868488" algn="l"/>
                <a:tab pos="2317750" algn="l"/>
                <a:tab pos="2767013" algn="l"/>
                <a:tab pos="3216275" algn="l"/>
                <a:tab pos="3665538" algn="l"/>
                <a:tab pos="4114800" algn="l"/>
                <a:tab pos="4564063" algn="l"/>
                <a:tab pos="5013325" algn="l"/>
                <a:tab pos="5462588" algn="l"/>
                <a:tab pos="5911850" algn="l"/>
                <a:tab pos="6361113" algn="l"/>
                <a:tab pos="6810375" algn="l"/>
                <a:tab pos="7259638" algn="l"/>
                <a:tab pos="7708900" algn="l"/>
                <a:tab pos="8158163" algn="l"/>
                <a:tab pos="8607425" algn="l"/>
                <a:tab pos="9056688" algn="l"/>
              </a:tabLst>
            </a:pP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1024 </a:t>
            </a: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байт</a:t>
            </a:r>
            <a:endParaRPr lang="ru-RU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15925" indent="-311150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15925" algn="l"/>
                <a:tab pos="520700" algn="l"/>
                <a:tab pos="969963" algn="l"/>
                <a:tab pos="1419225" algn="l"/>
                <a:tab pos="1868488" algn="l"/>
                <a:tab pos="2317750" algn="l"/>
                <a:tab pos="2767013" algn="l"/>
                <a:tab pos="3216275" algn="l"/>
                <a:tab pos="3665538" algn="l"/>
                <a:tab pos="4114800" algn="l"/>
                <a:tab pos="4564063" algn="l"/>
                <a:tab pos="5013325" algn="l"/>
                <a:tab pos="5462588" algn="l"/>
                <a:tab pos="5911850" algn="l"/>
                <a:tab pos="6361113" algn="l"/>
                <a:tab pos="6810375" algn="l"/>
                <a:tab pos="7259638" algn="l"/>
                <a:tab pos="7708900" algn="l"/>
                <a:tab pos="8158163" algn="l"/>
                <a:tab pos="8607425" algn="l"/>
                <a:tab pos="9056688" algn="l"/>
              </a:tabLst>
            </a:pP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8 бит</a:t>
            </a:r>
          </a:p>
          <a:p>
            <a:pPr marL="415925" indent="-311150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15925" algn="l"/>
                <a:tab pos="520700" algn="l"/>
                <a:tab pos="969963" algn="l"/>
                <a:tab pos="1419225" algn="l"/>
                <a:tab pos="1868488" algn="l"/>
                <a:tab pos="2317750" algn="l"/>
                <a:tab pos="2767013" algn="l"/>
                <a:tab pos="3216275" algn="l"/>
                <a:tab pos="3665538" algn="l"/>
                <a:tab pos="4114800" algn="l"/>
                <a:tab pos="4564063" algn="l"/>
                <a:tab pos="5013325" algn="l"/>
                <a:tab pos="5462588" algn="l"/>
                <a:tab pos="5911850" algn="l"/>
                <a:tab pos="6361113" algn="l"/>
                <a:tab pos="6810375" algn="l"/>
                <a:tab pos="7259638" algn="l"/>
                <a:tab pos="7708900" algn="l"/>
                <a:tab pos="8158163" algn="l"/>
                <a:tab pos="8607425" algn="l"/>
                <a:tab pos="9056688" algn="l"/>
              </a:tabLst>
            </a:pP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aseline="3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Кбайт</a:t>
            </a:r>
            <a:endParaRPr lang="ru-RU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15925" indent="-311150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15925" algn="l"/>
                <a:tab pos="520700" algn="l"/>
                <a:tab pos="969963" algn="l"/>
                <a:tab pos="1419225" algn="l"/>
                <a:tab pos="1868488" algn="l"/>
                <a:tab pos="2317750" algn="l"/>
                <a:tab pos="2767013" algn="l"/>
                <a:tab pos="3216275" algn="l"/>
                <a:tab pos="3665538" algn="l"/>
                <a:tab pos="4114800" algn="l"/>
                <a:tab pos="4564063" algn="l"/>
                <a:tab pos="5013325" algn="l"/>
                <a:tab pos="5462588" algn="l"/>
                <a:tab pos="5911850" algn="l"/>
                <a:tab pos="6361113" algn="l"/>
                <a:tab pos="6810375" algn="l"/>
                <a:tab pos="7259638" algn="l"/>
                <a:tab pos="7708900" algn="l"/>
                <a:tab pos="8158163" algn="l"/>
                <a:tab pos="8607425" algn="l"/>
                <a:tab pos="9056688" algn="l"/>
              </a:tabLst>
            </a:pP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1024 </a:t>
            </a: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Мбайт</a:t>
            </a:r>
            <a:endParaRPr lang="ru-RU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  <a:p>
            <a:pPr marL="415925" indent="-311150">
              <a:lnSpc>
                <a:spcPct val="93000"/>
              </a:lnSpc>
              <a:spcAft>
                <a:spcPts val="1425"/>
              </a:spcAft>
              <a:buSzPct val="45000"/>
              <a:buFont typeface="Wingdings" pitchFamily="2" charset="2"/>
              <a:buChar char=""/>
              <a:tabLst>
                <a:tab pos="415925" algn="l"/>
                <a:tab pos="520700" algn="l"/>
                <a:tab pos="969963" algn="l"/>
                <a:tab pos="1419225" algn="l"/>
                <a:tab pos="1868488" algn="l"/>
                <a:tab pos="2317750" algn="l"/>
                <a:tab pos="2767013" algn="l"/>
                <a:tab pos="3216275" algn="l"/>
                <a:tab pos="3665538" algn="l"/>
                <a:tab pos="4114800" algn="l"/>
                <a:tab pos="4564063" algn="l"/>
                <a:tab pos="5013325" algn="l"/>
                <a:tab pos="5462588" algn="l"/>
                <a:tab pos="5911850" algn="l"/>
                <a:tab pos="6361113" algn="l"/>
                <a:tab pos="6810375" algn="l"/>
                <a:tab pos="7259638" algn="l"/>
                <a:tab pos="7708900" algn="l"/>
                <a:tab pos="8158163" algn="l"/>
                <a:tab pos="8607425" algn="l"/>
                <a:tab pos="9056688" algn="l"/>
              </a:tabLst>
            </a:pP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2</a:t>
            </a:r>
            <a:r>
              <a:rPr lang="ru-RU" sz="3600" baseline="330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10 </a:t>
            </a:r>
            <a:r>
              <a:rPr lang="ru-RU" sz="3600" dirty="0" smtClean="0">
                <a:solidFill>
                  <a:srgbClr val="FF0000"/>
                </a:solidFill>
                <a:effectLst>
                  <a:outerShdw blurRad="38100" dist="38100" dir="2700000" algn="tl">
                    <a:srgbClr val="C0C0C0"/>
                  </a:outerShdw>
                </a:effectLst>
                <a:latin typeface="Times New Roman" pitchFamily="18" charset="0"/>
                <a:cs typeface="Times New Roman" pitchFamily="18" charset="0"/>
              </a:rPr>
              <a:t>Гбайт</a:t>
            </a:r>
            <a:endParaRPr lang="ru-RU" sz="3600" dirty="0" smtClean="0">
              <a:solidFill>
                <a:srgbClr val="FF0000"/>
              </a:solidFill>
              <a:effectLst>
                <a:outerShdw blurRad="38100" dist="38100" dir="2700000" algn="tl">
                  <a:srgbClr val="C0C0C0"/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>
            <a:spLocks noChangeArrowheads="1"/>
          </p:cNvSpPr>
          <p:nvPr/>
        </p:nvSpPr>
        <p:spPr bwMode="auto">
          <a:xfrm>
            <a:off x="4357686" y="3214686"/>
            <a:ext cx="1873250" cy="517525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</a:pPr>
            <a:r>
              <a:rPr lang="ru-RU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 Кб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dirty="0">
              <a:cs typeface="Arial" pitchFamily="34" charset="0"/>
            </a:endParaRPr>
          </a:p>
        </p:txBody>
      </p:sp>
      <p:sp>
        <p:nvSpPr>
          <p:cNvPr id="9" name="Прямоугольник 8"/>
          <p:cNvSpPr>
            <a:spLocks noChangeArrowheads="1"/>
          </p:cNvSpPr>
          <p:nvPr/>
        </p:nvSpPr>
        <p:spPr bwMode="auto">
          <a:xfrm>
            <a:off x="4286248" y="2500306"/>
            <a:ext cx="1890712" cy="454025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</a:pPr>
            <a:r>
              <a:rPr lang="ru-RU" sz="240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 байт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>
              <a:cs typeface="Arial" pitchFamily="34" charset="0"/>
            </a:endParaRPr>
          </a:p>
        </p:txBody>
      </p:sp>
      <p:sp>
        <p:nvSpPr>
          <p:cNvPr id="10" name="Прямоугольник 9"/>
          <p:cNvSpPr>
            <a:spLocks noChangeArrowheads="1"/>
          </p:cNvSpPr>
          <p:nvPr/>
        </p:nvSpPr>
        <p:spPr bwMode="auto">
          <a:xfrm>
            <a:off x="4357686" y="4643446"/>
            <a:ext cx="2022475" cy="496888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</a:pPr>
            <a:r>
              <a:rPr lang="ru-RU" sz="240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 Мб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>
              <a:cs typeface="Arial" pitchFamily="34" charset="0"/>
            </a:endParaRPr>
          </a:p>
        </p:txBody>
      </p:sp>
      <p:sp>
        <p:nvSpPr>
          <p:cNvPr id="11" name="Прямоугольник 10"/>
          <p:cNvSpPr>
            <a:spLocks noChangeArrowheads="1"/>
          </p:cNvSpPr>
          <p:nvPr/>
        </p:nvSpPr>
        <p:spPr bwMode="auto">
          <a:xfrm>
            <a:off x="4429124" y="5357826"/>
            <a:ext cx="1925638" cy="492125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</a:pPr>
            <a:r>
              <a:rPr lang="ru-RU" sz="280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 Гб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>
              <a:cs typeface="Arial" pitchFamily="34" charset="0"/>
            </a:endParaRPr>
          </a:p>
        </p:txBody>
      </p:sp>
      <p:sp>
        <p:nvSpPr>
          <p:cNvPr id="12" name="Прямоугольник 11"/>
          <p:cNvSpPr>
            <a:spLocks noChangeArrowheads="1"/>
          </p:cNvSpPr>
          <p:nvPr/>
        </p:nvSpPr>
        <p:spPr bwMode="auto">
          <a:xfrm>
            <a:off x="4357686" y="3929066"/>
            <a:ext cx="1955800" cy="552450"/>
          </a:xfrm>
          <a:prstGeom prst="rect">
            <a:avLst/>
          </a:prstGeom>
          <a:solidFill>
            <a:srgbClr val="00B8FF"/>
          </a:solidFill>
          <a:ln w="9525" algn="ctr">
            <a:solidFill>
              <a:schemeClr val="tx1"/>
            </a:solidFill>
            <a:round/>
            <a:headEnd/>
            <a:tailEnd/>
          </a:ln>
        </p:spPr>
        <p:txBody>
          <a:bodyPr/>
          <a:lstStyle/>
          <a:p>
            <a:pPr algn="ctr" eaLnBrk="1" hangingPunct="1">
              <a:buClr>
                <a:srgbClr val="000000"/>
              </a:buClr>
              <a:buSzPct val="100000"/>
            </a:pPr>
            <a:r>
              <a:rPr lang="ru-RU" sz="2800" dirty="0">
                <a:solidFill>
                  <a:srgbClr val="FFFF00"/>
                </a:solidFill>
                <a:latin typeface="Arial" pitchFamily="34" charset="0"/>
                <a:cs typeface="Arial" pitchFamily="34" charset="0"/>
              </a:rPr>
              <a:t>1 Тб</a:t>
            </a:r>
          </a:p>
          <a:p>
            <a:pPr eaLnBrk="1" hangingPunct="1">
              <a:buClr>
                <a:srgbClr val="000000"/>
              </a:buClr>
              <a:buSzPct val="100000"/>
              <a:buFont typeface="Times New Roman" pitchFamily="18" charset="0"/>
              <a:buNone/>
            </a:pPr>
            <a:endParaRPr lang="ru-RU" dirty="0">
              <a:cs typeface="Arial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10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0" dur="1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6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ircle(in)">
                                      <p:cBhvr>
                                        <p:cTn id="30" dur="2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1" grpId="0" animBg="1"/>
      <p:bldP spid="12" grpId="0" animBg="1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бит байт"/>
          <p:cNvPicPr>
            <a:picLocks noChangeAspect="1" noChangeArrowheads="1"/>
          </p:cNvPicPr>
          <p:nvPr/>
        </p:nvPicPr>
        <p:blipFill>
          <a:blip r:embed="rId2"/>
          <a:srcRect t="23653"/>
          <a:stretch>
            <a:fillRect/>
          </a:stretch>
        </p:blipFill>
        <p:spPr bwMode="auto">
          <a:xfrm>
            <a:off x="5857884" y="214290"/>
            <a:ext cx="2643206" cy="1785926"/>
          </a:xfrm>
          <a:prstGeom prst="rect">
            <a:avLst/>
          </a:prstGeom>
          <a:noFill/>
        </p:spPr>
      </p:pic>
      <p:pic>
        <p:nvPicPr>
          <p:cNvPr id="1026" name="Picture 2" descr="Картинки по запросу информатика 5 сынып"/>
          <p:cNvPicPr>
            <a:picLocks noChangeAspect="1" noChangeArrowheads="1"/>
          </p:cNvPicPr>
          <p:nvPr/>
        </p:nvPicPr>
        <p:blipFill>
          <a:blip r:embed="rId3" cstate="print"/>
          <a:srcRect l="9453" t="19512" r="11770" b="34146"/>
          <a:stretch>
            <a:fillRect/>
          </a:stretch>
        </p:blipFill>
        <p:spPr bwMode="auto">
          <a:xfrm>
            <a:off x="7429520" y="500042"/>
            <a:ext cx="1409960" cy="1071570"/>
          </a:xfrm>
          <a:prstGeom prst="rect">
            <a:avLst/>
          </a:prstGeom>
          <a:noFill/>
        </p:spPr>
      </p:pic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14282" y="357166"/>
            <a:ext cx="6572296" cy="1285884"/>
          </a:xfrm>
        </p:spPr>
        <p:txBody>
          <a:bodyPr>
            <a:noAutofit/>
          </a:bodyPr>
          <a:lstStyle/>
          <a:p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Тапсырма №2</a:t>
            </a:r>
            <a:br>
              <a:rPr lang="kk-KZ" sz="4800" b="1" dirty="0" smtClean="0">
                <a:latin typeface="Times New Roman" pitchFamily="18" charset="0"/>
                <a:cs typeface="Times New Roman" pitchFamily="18" charset="0"/>
              </a:rPr>
            </a:br>
            <a:r>
              <a:rPr lang="kk-KZ" sz="4800" b="1" dirty="0" smtClean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Есепті  шығар </a:t>
            </a:r>
            <a:endParaRPr lang="ru-RU" sz="4800" b="1" dirty="0">
              <a:solidFill>
                <a:srgbClr val="0070C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6" name="TextBox 15"/>
          <p:cNvSpPr txBox="1"/>
          <p:nvPr/>
        </p:nvSpPr>
        <p:spPr>
          <a:xfrm>
            <a:off x="428596" y="1714488"/>
            <a:ext cx="7969595" cy="206210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290 беттік кітаптың бір бетінде 39 жол, </a:t>
            </a: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әр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жолда 67  символ бар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.</a:t>
            </a: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Сыйымдылығы 1,44 Мбайт дискетте оны </a:t>
            </a:r>
            <a:endParaRPr lang="kk-KZ" sz="32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орналастыруға </a:t>
            </a:r>
            <a:r>
              <a:rPr lang="kk-KZ" sz="3200" dirty="0" smtClean="0">
                <a:latin typeface="Times New Roman" pitchFamily="18" charset="0"/>
                <a:cs typeface="Times New Roman" pitchFamily="18" charset="0"/>
              </a:rPr>
              <a:t>бола ма?</a:t>
            </a:r>
            <a:endParaRPr lang="ru-RU" sz="3200" dirty="0" smtClean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7" name="Прямоугольник 16"/>
          <p:cNvSpPr/>
          <p:nvPr/>
        </p:nvSpPr>
        <p:spPr>
          <a:xfrm>
            <a:off x="928662" y="4143380"/>
            <a:ext cx="7358114" cy="181588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Шешуі: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Бір беттің ақпараттық көлемі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39*67 = 2613 символ = 2613 байт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Кітаптың ақпараттық көлімі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2913*290 = 757770 байт = 757770 :1024 = 740 Кбайт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740 : 1024 = 0,722 Мбайт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0,722 &lt; 1,44</a:t>
            </a:r>
            <a:endParaRPr lang="ru-RU" sz="1400" dirty="0" smtClean="0">
              <a:latin typeface="Times New Roman" pitchFamily="18" charset="0"/>
              <a:cs typeface="Times New Roman" pitchFamily="18" charset="0"/>
            </a:endParaRPr>
          </a:p>
          <a:p>
            <a:r>
              <a:rPr lang="kk-KZ" sz="1400" i="1" dirty="0" smtClean="0">
                <a:latin typeface="Times New Roman" pitchFamily="18" charset="0"/>
                <a:cs typeface="Times New Roman" pitchFamily="18" charset="0"/>
              </a:rPr>
              <a:t>Жауабы: кітапты бір дискетте сыйғызуға болады.</a:t>
            </a:r>
            <a:endParaRPr lang="ru-RU" sz="1400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8" name="Скругленный прямоугольник 17"/>
          <p:cNvSpPr/>
          <p:nvPr/>
        </p:nvSpPr>
        <p:spPr>
          <a:xfrm>
            <a:off x="500034" y="3929066"/>
            <a:ext cx="4929222" cy="2714644"/>
          </a:xfrm>
          <a:prstGeom prst="round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Есептің </a:t>
            </a:r>
          </a:p>
          <a:p>
            <a:pPr algn="ctr"/>
            <a:r>
              <a:rPr lang="kk-KZ" sz="36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шешімі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бит байт"/>
          <p:cNvPicPr>
            <a:picLocks noChangeAspect="1" noChangeArrowheads="1"/>
          </p:cNvPicPr>
          <p:nvPr/>
        </p:nvPicPr>
        <p:blipFill>
          <a:blip r:embed="rId3"/>
          <a:srcRect t="23653"/>
          <a:stretch>
            <a:fillRect/>
          </a:stretch>
        </p:blipFill>
        <p:spPr bwMode="auto">
          <a:xfrm>
            <a:off x="6162404" y="0"/>
            <a:ext cx="2643206" cy="1785926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информатика 5 сынып"/>
          <p:cNvPicPr>
            <a:picLocks noChangeAspect="1" noChangeArrowheads="1"/>
          </p:cNvPicPr>
          <p:nvPr/>
        </p:nvPicPr>
        <p:blipFill>
          <a:blip r:embed="rId4" cstate="print"/>
          <a:srcRect l="9453" t="19512" r="11770" b="34146"/>
          <a:stretch>
            <a:fillRect/>
          </a:stretch>
        </p:blipFill>
        <p:spPr bwMode="auto">
          <a:xfrm>
            <a:off x="7734040" y="285752"/>
            <a:ext cx="1409960" cy="1071570"/>
          </a:xfrm>
          <a:prstGeom prst="rect">
            <a:avLst/>
          </a:prstGeom>
          <a:noFill/>
        </p:spPr>
      </p:pic>
      <p:sp>
        <p:nvSpPr>
          <p:cNvPr id="17409" name="Text Box 1"/>
          <p:cNvSpPr txBox="1">
            <a:spLocks noChangeArrowheads="1"/>
          </p:cNvSpPr>
          <p:nvPr/>
        </p:nvSpPr>
        <p:spPr bwMode="auto">
          <a:xfrm>
            <a:off x="285720" y="4714884"/>
            <a:ext cx="3714775" cy="710067"/>
          </a:xfrm>
          <a:prstGeom prst="rect">
            <a:avLst/>
          </a:prstGeom>
          <a:noFill/>
          <a:ln w="9525">
            <a:noFill/>
            <a:round/>
            <a:headEnd/>
            <a:tailEnd/>
          </a:ln>
        </p:spPr>
        <p:txBody>
          <a:bodyPr wrap="square" lIns="90000" tIns="46800" rIns="90000" bIns="46800">
            <a:spAutoFit/>
          </a:bodyPr>
          <a:lstStyle/>
          <a:p>
            <a:pPr>
              <a:spcBef>
                <a:spcPts val="112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Мегабайт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85720" y="214290"/>
            <a:ext cx="7964481" cy="195912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ts val="112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8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Тапсырма 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№3</a:t>
            </a:r>
          </a:p>
          <a:p>
            <a:pPr algn="ctr">
              <a:spcBef>
                <a:spcPts val="112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smtClean="0">
                <a:solidFill>
                  <a:srgbClr val="FFFFFF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16165D"/>
                </a:solidFill>
                <a:latin typeface="Times New Roman" pitchFamily="18" charset="0"/>
                <a:cs typeface="Times New Roman" pitchFamily="18" charset="0"/>
              </a:rPr>
              <a:t>Ақпараттың өлшем бірліктерін</a:t>
            </a:r>
            <a:r>
              <a:rPr lang="ru-RU" sz="3200" b="1" dirty="0">
                <a:solidFill>
                  <a:srgbClr val="16165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16165D"/>
                </a:solidFill>
                <a:latin typeface="Times New Roman" pitchFamily="18" charset="0"/>
                <a:cs typeface="Times New Roman" pitchFamily="18" charset="0"/>
              </a:rPr>
              <a:t>кему</a:t>
            </a:r>
            <a:r>
              <a:rPr lang="ru-RU" sz="3200" b="1" dirty="0">
                <a:solidFill>
                  <a:srgbClr val="16165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>
                <a:solidFill>
                  <a:srgbClr val="16165D"/>
                </a:solidFill>
                <a:latin typeface="Times New Roman" pitchFamily="18" charset="0"/>
                <a:cs typeface="Times New Roman" pitchFamily="18" charset="0"/>
              </a:rPr>
              <a:t>бойынша</a:t>
            </a:r>
            <a:r>
              <a:rPr lang="ru-RU" sz="3200" b="1" dirty="0">
                <a:solidFill>
                  <a:srgbClr val="16165D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ru-RU" sz="3200" b="1" dirty="0" err="1" smtClean="0">
                <a:solidFill>
                  <a:srgbClr val="16165D"/>
                </a:solidFill>
                <a:latin typeface="Times New Roman" pitchFamily="18" charset="0"/>
                <a:cs typeface="Times New Roman" pitchFamily="18" charset="0"/>
              </a:rPr>
              <a:t>орналастырындар</a:t>
            </a:r>
            <a:endParaRPr lang="ru-RU" sz="3600" b="1" dirty="0">
              <a:solidFill>
                <a:srgbClr val="16165D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Прямоугольник 6"/>
          <p:cNvSpPr/>
          <p:nvPr/>
        </p:nvSpPr>
        <p:spPr>
          <a:xfrm>
            <a:off x="3357554" y="4643446"/>
            <a:ext cx="2584362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Килобайт 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8" name="Прямоугольник 7"/>
          <p:cNvSpPr/>
          <p:nvPr/>
        </p:nvSpPr>
        <p:spPr>
          <a:xfrm>
            <a:off x="1214414" y="5572140"/>
            <a:ext cx="1327608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Байт</a:t>
            </a:r>
            <a:endParaRPr lang="ru-RU" sz="4000" b="1" dirty="0">
              <a:solidFill>
                <a:srgbClr val="002060"/>
              </a:solidFill>
            </a:endParaRPr>
          </a:p>
        </p:txBody>
      </p:sp>
      <p:sp>
        <p:nvSpPr>
          <p:cNvPr id="9" name="Прямоугольник 8"/>
          <p:cNvSpPr/>
          <p:nvPr/>
        </p:nvSpPr>
        <p:spPr>
          <a:xfrm>
            <a:off x="3428992" y="5572140"/>
            <a:ext cx="246381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Гигабайт 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0" name="Прямоугольник 9"/>
          <p:cNvSpPr/>
          <p:nvPr/>
        </p:nvSpPr>
        <p:spPr>
          <a:xfrm>
            <a:off x="7286644" y="5500702"/>
            <a:ext cx="1071127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spcBef>
                <a:spcPts val="112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Бит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1" name="Прямоугольник 10"/>
          <p:cNvSpPr/>
          <p:nvPr/>
        </p:nvSpPr>
        <p:spPr>
          <a:xfrm>
            <a:off x="6143636" y="4643446"/>
            <a:ext cx="2335576" cy="707886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>
              <a:spcBef>
                <a:spcPts val="112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0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Терабайт</a:t>
            </a:r>
            <a:endParaRPr lang="ru-RU" sz="40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9" presetClass="entr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 additive="repl"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40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ssolve">
                                      <p:cBhvr additive="repl">
                                        <p:cTn id="7" dur="500"/>
                                        <p:tgtEl>
                                          <p:spTgt spid="1740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Picture 2" descr="Картинки по запросу бит байт"/>
          <p:cNvPicPr>
            <a:picLocks noChangeAspect="1" noChangeArrowheads="1"/>
          </p:cNvPicPr>
          <p:nvPr/>
        </p:nvPicPr>
        <p:blipFill>
          <a:blip r:embed="rId3"/>
          <a:srcRect t="23653"/>
          <a:stretch>
            <a:fillRect/>
          </a:stretch>
        </p:blipFill>
        <p:spPr bwMode="auto">
          <a:xfrm>
            <a:off x="6162404" y="0"/>
            <a:ext cx="2643206" cy="1785926"/>
          </a:xfrm>
          <a:prstGeom prst="rect">
            <a:avLst/>
          </a:prstGeom>
          <a:noFill/>
        </p:spPr>
      </p:pic>
      <p:pic>
        <p:nvPicPr>
          <p:cNvPr id="6" name="Picture 2" descr="Картинки по запросу информатика 5 сынып"/>
          <p:cNvPicPr>
            <a:picLocks noChangeAspect="1" noChangeArrowheads="1"/>
          </p:cNvPicPr>
          <p:nvPr/>
        </p:nvPicPr>
        <p:blipFill>
          <a:blip r:embed="rId4" cstate="print"/>
          <a:srcRect l="9453" t="19512" r="11770" b="34146"/>
          <a:stretch>
            <a:fillRect/>
          </a:stretch>
        </p:blipFill>
        <p:spPr bwMode="auto">
          <a:xfrm>
            <a:off x="7734040" y="285752"/>
            <a:ext cx="1409960" cy="1071570"/>
          </a:xfrm>
          <a:prstGeom prst="rect">
            <a:avLst/>
          </a:prstGeom>
          <a:noFill/>
        </p:spPr>
      </p:pic>
      <p:sp>
        <p:nvSpPr>
          <p:cNvPr id="8196" name="Text Box 3"/>
          <p:cNvSpPr txBox="1">
            <a:spLocks noChangeArrowheads="1"/>
          </p:cNvSpPr>
          <p:nvPr/>
        </p:nvSpPr>
        <p:spPr bwMode="auto">
          <a:xfrm>
            <a:off x="285720" y="214290"/>
            <a:ext cx="7964481" cy="146668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 lIns="90000" tIns="46800" rIns="90000" bIns="46800">
            <a:spAutoFit/>
          </a:bodyPr>
          <a:lstStyle/>
          <a:p>
            <a:pPr algn="ctr">
              <a:spcBef>
                <a:spcPts val="112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4800" dirty="0">
                <a:solidFill>
                  <a:srgbClr val="000000"/>
                </a:solidFill>
                <a:latin typeface="Arial" pitchFamily="34" charset="0"/>
              </a:rPr>
              <a:t> 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Тапсырма </a:t>
            </a:r>
            <a:r>
              <a:rPr lang="kk-KZ" sz="4800" b="1" dirty="0" smtClean="0">
                <a:latin typeface="Times New Roman" pitchFamily="18" charset="0"/>
                <a:cs typeface="Times New Roman" pitchFamily="18" charset="0"/>
              </a:rPr>
              <a:t>№4</a:t>
            </a:r>
          </a:p>
          <a:p>
            <a:pPr algn="ctr">
              <a:spcBef>
                <a:spcPts val="1125"/>
              </a:spcBef>
              <a:buSzPct val="100000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</a:pPr>
            <a:r>
              <a:rPr lang="ru-RU" sz="3200" b="1" dirty="0" err="1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Қандай сөздер жасырылған?</a:t>
            </a:r>
            <a:endParaRPr lang="ru-RU" sz="36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aphicFrame>
        <p:nvGraphicFramePr>
          <p:cNvPr id="12" name="Таблица 11"/>
          <p:cNvGraphicFramePr>
            <a:graphicFrameLocks noGrp="1"/>
          </p:cNvGraphicFramePr>
          <p:nvPr/>
        </p:nvGraphicFramePr>
        <p:xfrm>
          <a:off x="1500166" y="2000240"/>
          <a:ext cx="6643735" cy="2571768"/>
        </p:xfrm>
        <a:graphic>
          <a:graphicData uri="http://schemas.openxmlformats.org/drawingml/2006/table">
            <a:tbl>
              <a:tblPr/>
              <a:tblGrid>
                <a:gridCol w="948688"/>
                <a:gridCol w="950148"/>
                <a:gridCol w="948688"/>
                <a:gridCol w="948688"/>
                <a:gridCol w="950147"/>
                <a:gridCol w="948688"/>
                <a:gridCol w="948688"/>
              </a:tblGrid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 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A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B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C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D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E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  <a:cs typeface="Times New Roman" pitchFamily="18" charset="0"/>
                        </a:rPr>
                        <a:t>G</a:t>
                      </a:r>
                      <a:endParaRPr kumimoji="0" lang="ru-RU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1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В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Ф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Д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М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Е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  <a:cs typeface="Times New Roman" pitchFamily="18" charset="0"/>
                        </a:rPr>
                        <a:t>-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2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Р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Г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С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Ж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О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  <a:cs typeface="Times New Roman" pitchFamily="18" charset="0"/>
                        </a:rPr>
                        <a:t>!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3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З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Ы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Н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Т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К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  <a:cs typeface="Times New Roman" pitchFamily="18" charset="0"/>
                        </a:rPr>
                        <a:t>?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4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Б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П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У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Ш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Х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  <a:cs typeface="Times New Roman" pitchFamily="18" charset="0"/>
                        </a:rPr>
                        <a:t>/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2862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rgbClr val="C00000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5</a:t>
                      </a:r>
                      <a:endParaRPr kumimoji="0" lang="ru-RU" sz="2400" b="1" i="0" u="none" strike="noStrike" cap="none" normalizeH="0" baseline="0" smtClean="0">
                        <a:ln>
                          <a:noFill/>
                        </a:ln>
                        <a:solidFill>
                          <a:srgbClr val="C00000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А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И</a:t>
                      </a:r>
                      <a:endParaRPr kumimoji="0" lang="ru-RU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Ц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Ч</a:t>
                      </a:r>
                      <a:endParaRPr kumimoji="0" lang="ru-RU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  <a:cs typeface="Times New Roman" pitchFamily="18" charset="0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ru-RU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Л</a:t>
                      </a: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Times New Roman" pitchFamily="18" charset="0"/>
                        <a:ea typeface="MS PMincho" pitchFamily="18" charset="-128"/>
                      </a:endParaRP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sz="24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itchFamily="18" charset="0"/>
                          <a:ea typeface="MS PMincho" pitchFamily="18" charset="-128"/>
                        </a:rPr>
                        <a:t>@</a:t>
                      </a:r>
                    </a:p>
                  </a:txBody>
                  <a:tcPr marL="68586" marR="68586" marT="0" marB="0" horzOverflow="overflow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3" name="TextBox 12"/>
          <p:cNvSpPr txBox="1"/>
          <p:nvPr/>
        </p:nvSpPr>
        <p:spPr>
          <a:xfrm>
            <a:off x="1357290" y="4857760"/>
            <a:ext cx="6286544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457200" indent="-457200">
              <a:buAutoNum type="arabicPeriod"/>
            </a:pPr>
            <a:r>
              <a:rPr lang="kk-KZ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А4 В5 </a:t>
            </a: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D3</a:t>
            </a:r>
          </a:p>
          <a:p>
            <a:pPr marL="457200" indent="-457200"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E3 A4 A5 B5 D3 G4 C2</a:t>
            </a:r>
          </a:p>
          <a:p>
            <a:pPr marL="457200" indent="-457200">
              <a:buAutoNum type="arabicPeriod"/>
            </a:pPr>
            <a:r>
              <a:rPr lang="en-US" sz="2400" b="1" dirty="0" smtClean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E3 E2 C1 D3 A5 C4 </a:t>
            </a:r>
            <a:endParaRPr lang="ru-RU" sz="2400" b="1" dirty="0">
              <a:solidFill>
                <a:srgbClr val="00206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</p:cSld>
  <p:clrMapOvr>
    <a:masterClrMapping/>
  </p:clrMapOvr>
  <p:transition spd="med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146</TotalTime>
  <Words>178</Words>
  <Application>Microsoft Office PowerPoint</Application>
  <PresentationFormat>Экран (4:3)</PresentationFormat>
  <Paragraphs>81</Paragraphs>
  <Slides>4</Slides>
  <Notes>2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4</vt:i4>
      </vt:variant>
    </vt:vector>
  </HeadingPairs>
  <TitlesOfParts>
    <vt:vector size="5" baseType="lpstr">
      <vt:lpstr>Тема Office</vt:lpstr>
      <vt:lpstr>Тапсырма №1 Сәйкестігін тап </vt:lpstr>
      <vt:lpstr>Тапсырма №2 Есепті  шығар </vt:lpstr>
      <vt:lpstr>Слайд 3</vt:lpstr>
      <vt:lpstr>Слайд 4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Информатика және ақпарат</dc:title>
  <dc:creator>User</dc:creator>
  <cp:lastModifiedBy>User</cp:lastModifiedBy>
  <cp:revision>20</cp:revision>
  <dcterms:created xsi:type="dcterms:W3CDTF">2016-11-19T07:06:40Z</dcterms:created>
  <dcterms:modified xsi:type="dcterms:W3CDTF">2016-11-19T09:53:43Z</dcterms:modified>
</cp:coreProperties>
</file>