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7"/>
  </p:notesMasterIdLst>
  <p:sldIdLst>
    <p:sldId id="259" r:id="rId2"/>
    <p:sldId id="290" r:id="rId3"/>
    <p:sldId id="294" r:id="rId4"/>
    <p:sldId id="257" r:id="rId5"/>
    <p:sldId id="258" r:id="rId6"/>
    <p:sldId id="267" r:id="rId7"/>
    <p:sldId id="293" r:id="rId8"/>
    <p:sldId id="279" r:id="rId9"/>
    <p:sldId id="277" r:id="rId10"/>
    <p:sldId id="260" r:id="rId11"/>
    <p:sldId id="268" r:id="rId12"/>
    <p:sldId id="269" r:id="rId13"/>
    <p:sldId id="270" r:id="rId14"/>
    <p:sldId id="284" r:id="rId15"/>
    <p:sldId id="285" r:id="rId16"/>
    <p:sldId id="287" r:id="rId17"/>
    <p:sldId id="286" r:id="rId18"/>
    <p:sldId id="282" r:id="rId19"/>
    <p:sldId id="291" r:id="rId20"/>
    <p:sldId id="292" r:id="rId21"/>
    <p:sldId id="263" r:id="rId22"/>
    <p:sldId id="274" r:id="rId23"/>
    <p:sldId id="276" r:id="rId24"/>
    <p:sldId id="297" r:id="rId25"/>
    <p:sldId id="265" r:id="rId26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CC00"/>
    <a:srgbClr val="0308CD"/>
    <a:srgbClr val="FF0066"/>
    <a:srgbClr val="FFCC00"/>
    <a:srgbClr val="0099FF"/>
    <a:srgbClr val="040AEC"/>
    <a:srgbClr val="FF3399"/>
    <a:srgbClr val="FFFF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624" autoAdjust="0"/>
  </p:normalViewPr>
  <p:slideViewPr>
    <p:cSldViewPr>
      <p:cViewPr>
        <p:scale>
          <a:sx n="66" d="100"/>
          <a:sy n="66" d="100"/>
        </p:scale>
        <p:origin x="-2100" y="-5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5" d="100"/>
          <a:sy n="55" d="100"/>
        </p:scale>
        <p:origin x="-2856" y="-10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B48A7069-898D-4E5A-98B0-50DCA572C8F0}" type="datetimeFigureOut">
              <a:rPr lang="ru-RU"/>
              <a:pPr>
                <a:defRPr/>
              </a:pPr>
              <a:t>11.04.2017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ADADDCEE-A3FB-4F12-8C36-D0A21ED48C0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0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22531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287BBF9-DF5A-4125-B2FB-26DBB8C8C458}" type="slidenum">
              <a:rPr lang="ru-RU" smtClean="0"/>
              <a:pPr/>
              <a:t>8</a:t>
            </a:fld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A7F4BA-A7F6-4FF6-A34E-5469DCE0AD26}" type="datetimeFigureOut">
              <a:rPr lang="ru-RU"/>
              <a:pPr>
                <a:defRPr/>
              </a:pPr>
              <a:t>11.04.2017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16CF19-9754-463C-8996-9E141000A7D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89D5E6-F3F5-4B8D-A516-81B2C451553E}" type="datetimeFigureOut">
              <a:rPr lang="ru-RU"/>
              <a:pPr>
                <a:defRPr/>
              </a:pPr>
              <a:t>11.04.2017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D7E922-72C1-42A3-A367-2FF4BCA522E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3B9D4F-B004-4611-9816-B14DCB1F3CEF}" type="datetimeFigureOut">
              <a:rPr lang="ru-RU"/>
              <a:pPr>
                <a:defRPr/>
              </a:pPr>
              <a:t>11.04.2017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E9C4A4-72C4-4828-89DB-C4986DDEB95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A404B3-3273-4F7C-91F6-640E17A1B89B}" type="datetimeFigureOut">
              <a:rPr lang="ru-RU"/>
              <a:pPr>
                <a:defRPr/>
              </a:pPr>
              <a:t>11.04.2017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7C7CA1-6DE8-4307-A45C-92BF7F8F0B6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5F1F45-5C4F-43C6-8D84-ED0170F62EC2}" type="datetimeFigureOut">
              <a:rPr lang="ru-RU"/>
              <a:pPr>
                <a:defRPr/>
              </a:pPr>
              <a:t>11.04.2017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936B27-C04C-49BB-B594-869EC3395A7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07D3C4-6A2C-42EC-B5A0-D03E83A56FF8}" type="datetimeFigureOut">
              <a:rPr lang="ru-RU"/>
              <a:pPr>
                <a:defRPr/>
              </a:pPr>
              <a:t>11.04.2017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DE5FCD-0465-4251-BAFA-13EE57A2A3F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18E489-C043-4ED4-8B5B-456735384EB9}" type="datetimeFigureOut">
              <a:rPr lang="ru-RU"/>
              <a:pPr>
                <a:defRPr/>
              </a:pPr>
              <a:t>11.04.2017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4EE354-72AD-4B4B-A540-F1A7948F191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C1ECD0-8301-4785-9185-C6240A08DBB8}" type="datetimeFigureOut">
              <a:rPr lang="ru-RU"/>
              <a:pPr>
                <a:defRPr/>
              </a:pPr>
              <a:t>11.04.2017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DAB659-403C-403B-8DE9-6E5A9B89497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62E707-0CA2-43BC-99C2-17907AB07EEC}" type="datetimeFigureOut">
              <a:rPr lang="ru-RU"/>
              <a:pPr>
                <a:defRPr/>
              </a:pPr>
              <a:t>11.04.2017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E8115E-3D22-47BA-A5A2-259E491EDB7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CA00ED-8B54-4526-8AEC-3B7D2EDED200}" type="datetimeFigureOut">
              <a:rPr lang="ru-RU"/>
              <a:pPr>
                <a:defRPr/>
              </a:pPr>
              <a:t>11.04.2017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12E4EC-1DC7-4134-AC3B-D8B4849726C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5790CC-64D8-4097-81EF-3BDA22D9CF39}" type="datetimeFigureOut">
              <a:rPr lang="ru-RU"/>
              <a:pPr>
                <a:defRPr/>
              </a:pPr>
              <a:t>11.04.2017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F78B46-A610-4049-99AB-C12329C6C0B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791C92C-9758-4349-9339-E3ED76BFA776}" type="datetimeFigureOut">
              <a:rPr lang="ru-RU"/>
              <a:pPr>
                <a:defRPr/>
              </a:pPr>
              <a:t>11.04.2017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4F8A6FE-5809-4B00-B903-3D9BF33E54B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gif"/><Relationship Id="rId5" Type="http://schemas.openxmlformats.org/officeDocument/2006/relationships/image" Target="../media/image4.gif"/><Relationship Id="rId4" Type="http://schemas.openxmlformats.org/officeDocument/2006/relationships/image" Target="../media/image3.wmf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jpeg"/><Relationship Id="rId3" Type="http://schemas.openxmlformats.org/officeDocument/2006/relationships/image" Target="../media/image15.jpeg"/><Relationship Id="rId7" Type="http://schemas.openxmlformats.org/officeDocument/2006/relationships/image" Target="../media/image19.jpe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8.jpeg"/><Relationship Id="rId5" Type="http://schemas.openxmlformats.org/officeDocument/2006/relationships/image" Target="../media/image17.jpeg"/><Relationship Id="rId4" Type="http://schemas.openxmlformats.org/officeDocument/2006/relationships/image" Target="../media/image16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3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7" Type="http://schemas.openxmlformats.org/officeDocument/2006/relationships/image" Target="../media/image29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8.png"/><Relationship Id="rId5" Type="http://schemas.openxmlformats.org/officeDocument/2006/relationships/image" Target="../media/image27.png"/><Relationship Id="rId4" Type="http://schemas.openxmlformats.org/officeDocument/2006/relationships/image" Target="../media/image26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6.png"/><Relationship Id="rId3" Type="http://schemas.openxmlformats.org/officeDocument/2006/relationships/image" Target="../media/image31.png"/><Relationship Id="rId7" Type="http://schemas.openxmlformats.org/officeDocument/2006/relationships/image" Target="../media/image35.png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4.png"/><Relationship Id="rId5" Type="http://schemas.openxmlformats.org/officeDocument/2006/relationships/image" Target="../media/image33.png"/><Relationship Id="rId4" Type="http://schemas.openxmlformats.org/officeDocument/2006/relationships/image" Target="../media/image32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7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8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gif"/><Relationship Id="rId2" Type="http://schemas.openxmlformats.org/officeDocument/2006/relationships/image" Target="../media/image39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1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9.png"/><Relationship Id="rId2" Type="http://schemas.openxmlformats.org/officeDocument/2006/relationships/image" Target="../media/image42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1.pn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3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jpeg"/><Relationship Id="rId3" Type="http://schemas.openxmlformats.org/officeDocument/2006/relationships/image" Target="../media/image15.jpeg"/><Relationship Id="rId7" Type="http://schemas.openxmlformats.org/officeDocument/2006/relationships/image" Target="../media/image19.jpe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8.jpeg"/><Relationship Id="rId5" Type="http://schemas.openxmlformats.org/officeDocument/2006/relationships/image" Target="../media/image17.jpeg"/><Relationship Id="rId4" Type="http://schemas.openxmlformats.org/officeDocument/2006/relationships/image" Target="../media/image16.jpeg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9.png"/><Relationship Id="rId3" Type="http://schemas.openxmlformats.org/officeDocument/2006/relationships/hyperlink" Target="file:///C:\Documents%20and%20Settings\Admin\Local%20Settings\Temp\Rar$DIa0.515\mspaint.exe" TargetMode="External"/><Relationship Id="rId7" Type="http://schemas.openxmlformats.org/officeDocument/2006/relationships/image" Target="../media/image48.png"/><Relationship Id="rId2" Type="http://schemas.openxmlformats.org/officeDocument/2006/relationships/image" Target="../media/image44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7.png"/><Relationship Id="rId11" Type="http://schemas.openxmlformats.org/officeDocument/2006/relationships/image" Target="../media/image52.png"/><Relationship Id="rId5" Type="http://schemas.openxmlformats.org/officeDocument/2006/relationships/image" Target="../media/image46.png"/><Relationship Id="rId10" Type="http://schemas.openxmlformats.org/officeDocument/2006/relationships/image" Target="../media/image51.png"/><Relationship Id="rId4" Type="http://schemas.openxmlformats.org/officeDocument/2006/relationships/image" Target="../media/image45.png"/><Relationship Id="rId9" Type="http://schemas.openxmlformats.org/officeDocument/2006/relationships/image" Target="../media/image50.pn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3.jpe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5.gif"/><Relationship Id="rId2" Type="http://schemas.openxmlformats.org/officeDocument/2006/relationships/image" Target="../media/image54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6.gi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1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solidFill>
          <a:srgbClr val="040AE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Рисунок 10" descr="12.jpe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1" name="Picture 2" descr="mspaint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4375" y="357188"/>
            <a:ext cx="1285875" cy="116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2" name="Picture 4" descr="j0122377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358063" y="0"/>
            <a:ext cx="1695450" cy="198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1214438" y="1981200"/>
            <a:ext cx="6786562" cy="37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en-US" sz="8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itchFamily="66" charset="0"/>
              </a:rPr>
              <a:t>P</a:t>
            </a:r>
            <a:r>
              <a:rPr lang="en-US" sz="8000" b="1" spc="50" dirty="0">
                <a:ln w="11430"/>
                <a:solidFill>
                  <a:srgbClr val="FFFF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itchFamily="66" charset="0"/>
              </a:rPr>
              <a:t>A</a:t>
            </a:r>
            <a:r>
              <a:rPr lang="en-US" sz="8000" b="1" spc="50" dirty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itchFamily="66" charset="0"/>
              </a:rPr>
              <a:t>I</a:t>
            </a:r>
            <a:r>
              <a:rPr lang="en-US" sz="8000" b="1" spc="50" dirty="0">
                <a:ln w="11430"/>
                <a:solidFill>
                  <a:srgbClr val="00B05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itchFamily="66" charset="0"/>
              </a:rPr>
              <a:t>N</a:t>
            </a:r>
            <a:r>
              <a:rPr lang="en-US" sz="8000" b="1" spc="50" dirty="0">
                <a:ln w="11430"/>
                <a:solidFill>
                  <a:srgbClr val="7030A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itchFamily="66" charset="0"/>
              </a:rPr>
              <a:t>T</a:t>
            </a:r>
            <a:r>
              <a:rPr lang="kk-KZ" sz="8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itchFamily="66" charset="0"/>
              </a:rPr>
              <a:t> графикалық редакторы</a:t>
            </a:r>
            <a:endParaRPr lang="ru-RU" sz="80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omic Sans MS" pitchFamily="66" charset="0"/>
            </a:endParaRPr>
          </a:p>
        </p:txBody>
      </p:sp>
      <p:pic>
        <p:nvPicPr>
          <p:cNvPr id="9" name="Picture 3" descr="line4.gif (11519 bytes)"/>
          <p:cNvPicPr>
            <a:picLocks noChangeAspect="1" noChangeArrowheads="1" noCrop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06413" y="1660525"/>
            <a:ext cx="7699375" cy="188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5" name="Picture 18" descr="k"/>
          <p:cNvPicPr>
            <a:picLocks noChangeAspect="1" noChangeArrowheads="1" noCrop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001000" y="2928938"/>
            <a:ext cx="785813" cy="1571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6" name="Picture 18" descr="k"/>
          <p:cNvPicPr>
            <a:picLocks noChangeAspect="1" noChangeArrowheads="1" noCrop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42938" y="2928938"/>
            <a:ext cx="785812" cy="1571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250" autoRev="1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7" dur="250" autoRev="1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8" dur="250" autoRev="1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250" autoRev="1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ext Box 4"/>
          <p:cNvSpPr txBox="1">
            <a:spLocks noChangeArrowheads="1"/>
          </p:cNvSpPr>
          <p:nvPr/>
        </p:nvSpPr>
        <p:spPr bwMode="auto">
          <a:xfrm>
            <a:off x="357188" y="214313"/>
            <a:ext cx="8215312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b="1">
                <a:solidFill>
                  <a:schemeClr val="accent2"/>
                </a:solidFill>
              </a:rPr>
              <a:t>Paint</a:t>
            </a:r>
            <a:r>
              <a:rPr lang="kk-KZ" sz="3200" b="1">
                <a:solidFill>
                  <a:schemeClr val="accent2"/>
                </a:solidFill>
              </a:rPr>
              <a:t> редакторының терезесі</a:t>
            </a:r>
            <a:endParaRPr lang="ru-RU" sz="3200" b="1">
              <a:solidFill>
                <a:schemeClr val="accent2"/>
              </a:solidFill>
            </a:endParaRPr>
          </a:p>
        </p:txBody>
      </p:sp>
      <p:pic>
        <p:nvPicPr>
          <p:cNvPr id="24579" name="Picture 5" descr="mainwi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87450" y="1125538"/>
            <a:ext cx="7192963" cy="5172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580" name="AutoShape 22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8207375" y="6215063"/>
            <a:ext cx="936625" cy="404812"/>
          </a:xfrm>
          <a:prstGeom prst="actionButtonForwardNex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4581" name="TextBox 1"/>
          <p:cNvSpPr txBox="1">
            <a:spLocks noChangeArrowheads="1"/>
          </p:cNvSpPr>
          <p:nvPr/>
        </p:nvSpPr>
        <p:spPr bwMode="auto">
          <a:xfrm>
            <a:off x="0" y="1052513"/>
            <a:ext cx="12319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kk-KZ"/>
              <a:t>Тақырып жолы</a:t>
            </a:r>
            <a:endParaRPr lang="ru-RU"/>
          </a:p>
        </p:txBody>
      </p:sp>
      <p:sp>
        <p:nvSpPr>
          <p:cNvPr id="24582" name="TextBox 13"/>
          <p:cNvSpPr txBox="1">
            <a:spLocks noChangeArrowheads="1"/>
          </p:cNvSpPr>
          <p:nvPr/>
        </p:nvSpPr>
        <p:spPr bwMode="auto">
          <a:xfrm>
            <a:off x="4286250" y="1785938"/>
            <a:ext cx="16573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kk-KZ"/>
              <a:t>Меню жолы</a:t>
            </a:r>
            <a:endParaRPr lang="ru-RU"/>
          </a:p>
        </p:txBody>
      </p:sp>
      <p:sp>
        <p:nvSpPr>
          <p:cNvPr id="24583" name="TextBox 15"/>
          <p:cNvSpPr txBox="1">
            <a:spLocks noChangeArrowheads="1"/>
          </p:cNvSpPr>
          <p:nvPr/>
        </p:nvSpPr>
        <p:spPr bwMode="auto">
          <a:xfrm>
            <a:off x="250825" y="3633788"/>
            <a:ext cx="316865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kk-KZ"/>
              <a:t>Құрал саймандар тақтасы</a:t>
            </a:r>
            <a:endParaRPr lang="ru-RU"/>
          </a:p>
        </p:txBody>
      </p:sp>
      <p:sp>
        <p:nvSpPr>
          <p:cNvPr id="24584" name="TextBox 17"/>
          <p:cNvSpPr txBox="1">
            <a:spLocks noChangeArrowheads="1"/>
          </p:cNvSpPr>
          <p:nvPr/>
        </p:nvSpPr>
        <p:spPr bwMode="auto">
          <a:xfrm>
            <a:off x="4357688" y="3140075"/>
            <a:ext cx="165735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kk-KZ"/>
              <a:t>Жұмыс алаңы</a:t>
            </a:r>
            <a:endParaRPr lang="ru-RU"/>
          </a:p>
        </p:txBody>
      </p:sp>
      <p:sp>
        <p:nvSpPr>
          <p:cNvPr id="24585" name="TextBox 18"/>
          <p:cNvSpPr txBox="1">
            <a:spLocks noChangeArrowheads="1"/>
          </p:cNvSpPr>
          <p:nvPr/>
        </p:nvSpPr>
        <p:spPr bwMode="auto">
          <a:xfrm>
            <a:off x="2411413" y="4500563"/>
            <a:ext cx="300672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kk-KZ"/>
              <a:t>Түстер палитрасы</a:t>
            </a:r>
            <a:endParaRPr lang="ru-RU"/>
          </a:p>
        </p:txBody>
      </p:sp>
      <p:sp>
        <p:nvSpPr>
          <p:cNvPr id="24586" name="TextBox 19"/>
          <p:cNvSpPr txBox="1">
            <a:spLocks noChangeArrowheads="1"/>
          </p:cNvSpPr>
          <p:nvPr/>
        </p:nvSpPr>
        <p:spPr bwMode="auto">
          <a:xfrm>
            <a:off x="5273675" y="4941888"/>
            <a:ext cx="3006725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kk-KZ"/>
              <a:t>Қалып күй қатары</a:t>
            </a:r>
            <a:endParaRPr lang="ru-RU"/>
          </a:p>
        </p:txBody>
      </p:sp>
      <p:cxnSp>
        <p:nvCxnSpPr>
          <p:cNvPr id="4" name="Прямая со стрелкой 3"/>
          <p:cNvCxnSpPr/>
          <p:nvPr/>
        </p:nvCxnSpPr>
        <p:spPr>
          <a:xfrm>
            <a:off x="1071563" y="928688"/>
            <a:ext cx="428625" cy="23177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 стрелкой 5"/>
          <p:cNvCxnSpPr/>
          <p:nvPr/>
        </p:nvCxnSpPr>
        <p:spPr>
          <a:xfrm rot="10800000">
            <a:off x="3786188" y="1428750"/>
            <a:ext cx="857250" cy="44132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 стрелкой 7"/>
          <p:cNvCxnSpPr/>
          <p:nvPr/>
        </p:nvCxnSpPr>
        <p:spPr>
          <a:xfrm rot="10800000">
            <a:off x="3000375" y="2143125"/>
            <a:ext cx="1412875" cy="1217613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/>
          <p:nvPr/>
        </p:nvCxnSpPr>
        <p:spPr>
          <a:xfrm rot="5400000" flipH="1" flipV="1">
            <a:off x="1083469" y="3345656"/>
            <a:ext cx="428625" cy="309563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 стрелкой 20"/>
          <p:cNvCxnSpPr/>
          <p:nvPr/>
        </p:nvCxnSpPr>
        <p:spPr>
          <a:xfrm rot="5400000">
            <a:off x="2823369" y="4963319"/>
            <a:ext cx="768350" cy="41433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 стрелкой 23"/>
          <p:cNvCxnSpPr/>
          <p:nvPr/>
        </p:nvCxnSpPr>
        <p:spPr>
          <a:xfrm rot="5400000">
            <a:off x="5265738" y="5470525"/>
            <a:ext cx="765175" cy="29527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4593" name="Picture 17" descr="ubil_copy"/>
          <p:cNvPicPr>
            <a:picLocks noChangeAspect="1" noChangeArrowheads="1"/>
          </p:cNvPicPr>
          <p:nvPr/>
        </p:nvPicPr>
        <p:blipFill>
          <a:blip r:embed="rId3" cstate="print"/>
          <a:srcRect l="24052" t="4144" r="59331" b="50410"/>
          <a:stretch>
            <a:fillRect/>
          </a:stretch>
        </p:blipFill>
        <p:spPr bwMode="auto">
          <a:xfrm>
            <a:off x="250825" y="404813"/>
            <a:ext cx="474663" cy="72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594" name="Picture 18" descr="ts2"/>
          <p:cNvPicPr>
            <a:picLocks noChangeAspect="1" noChangeArrowheads="1"/>
          </p:cNvPicPr>
          <p:nvPr/>
        </p:nvPicPr>
        <p:blipFill>
          <a:blip r:embed="rId4" cstate="print"/>
          <a:srcRect l="45229" r="6303"/>
          <a:stretch>
            <a:fillRect/>
          </a:stretch>
        </p:blipFill>
        <p:spPr bwMode="auto">
          <a:xfrm>
            <a:off x="3851275" y="1700213"/>
            <a:ext cx="468313" cy="577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595" name="Picture 20" descr="ANd9GcS7InaM9-7ACG3Empmg1tTU4ZruFUprpohPFnEaQWoe_le-Oq98"/>
          <p:cNvPicPr>
            <a:picLocks noChangeAspect="1" noChangeArrowheads="1"/>
          </p:cNvPicPr>
          <p:nvPr/>
        </p:nvPicPr>
        <p:blipFill>
          <a:blip r:embed="rId5" cstate="print"/>
          <a:srcRect t="8427" b="34956"/>
          <a:stretch>
            <a:fillRect/>
          </a:stretch>
        </p:blipFill>
        <p:spPr bwMode="auto">
          <a:xfrm>
            <a:off x="3563938" y="3213100"/>
            <a:ext cx="719137" cy="576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596" name="AutoShape 22" descr="9k="/>
          <p:cNvSpPr>
            <a:spLocks noChangeAspect="1" noChangeArrowheads="1"/>
          </p:cNvSpPr>
          <p:nvPr/>
        </p:nvSpPr>
        <p:spPr bwMode="auto">
          <a:xfrm>
            <a:off x="4419600" y="32766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4597" name="AutoShape 24" descr="9k="/>
          <p:cNvSpPr>
            <a:spLocks noChangeAspect="1" noChangeArrowheads="1"/>
          </p:cNvSpPr>
          <p:nvPr/>
        </p:nvSpPr>
        <p:spPr bwMode="auto">
          <a:xfrm>
            <a:off x="4419600" y="32766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4598" name="AutoShape 26" descr="9k="/>
          <p:cNvSpPr>
            <a:spLocks noChangeAspect="1" noChangeArrowheads="1"/>
          </p:cNvSpPr>
          <p:nvPr/>
        </p:nvSpPr>
        <p:spPr bwMode="auto">
          <a:xfrm>
            <a:off x="4419600" y="32766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4599" name="AutoShape 28" descr="9k="/>
          <p:cNvSpPr>
            <a:spLocks noChangeAspect="1" noChangeArrowheads="1"/>
          </p:cNvSpPr>
          <p:nvPr/>
        </p:nvSpPr>
        <p:spPr bwMode="auto">
          <a:xfrm>
            <a:off x="155575" y="46038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4600" name="AutoShape 30" descr="9k="/>
          <p:cNvSpPr>
            <a:spLocks noChangeAspect="1" noChangeArrowheads="1"/>
          </p:cNvSpPr>
          <p:nvPr/>
        </p:nvSpPr>
        <p:spPr bwMode="auto">
          <a:xfrm>
            <a:off x="4419600" y="32766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  <p:pic>
        <p:nvPicPr>
          <p:cNvPr id="24601" name="Picture 31" descr="цифра 4"/>
          <p:cNvPicPr>
            <a:picLocks noChangeAspect="1" noChangeArrowheads="1"/>
          </p:cNvPicPr>
          <p:nvPr/>
        </p:nvPicPr>
        <p:blipFill>
          <a:blip r:embed="rId6" cstate="print"/>
          <a:srcRect l="45157" t="-1309" b="9525"/>
          <a:stretch>
            <a:fillRect/>
          </a:stretch>
        </p:blipFill>
        <p:spPr bwMode="auto">
          <a:xfrm>
            <a:off x="395288" y="2924175"/>
            <a:ext cx="646112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602" name="Picture 33" descr="0012-012-5"/>
          <p:cNvPicPr>
            <a:picLocks noChangeAspect="1" noChangeArrowheads="1"/>
          </p:cNvPicPr>
          <p:nvPr/>
        </p:nvPicPr>
        <p:blipFill>
          <a:blip r:embed="rId7" cstate="print"/>
          <a:srcRect l="37407" t="26204" r="38449" b="27592"/>
          <a:stretch>
            <a:fillRect/>
          </a:stretch>
        </p:blipFill>
        <p:spPr bwMode="auto">
          <a:xfrm>
            <a:off x="1692275" y="4365625"/>
            <a:ext cx="752475" cy="1081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603" name="Picture 35" descr="ANd9GcQuGF3hrl8nmM6XTBX_pgbpH3nv26UKY-lPzO3OlyrgKIEpwiG6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4572000" y="4724400"/>
            <a:ext cx="711200" cy="803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44012" y="642918"/>
            <a:ext cx="7485640" cy="923330"/>
          </a:xfrm>
          <a:prstGeom prst="rect">
            <a:avLst/>
          </a:prstGeom>
          <a:noFill/>
        </p:spPr>
        <p:txBody>
          <a:bodyPr wrap="none">
            <a:prstTxWarp prst="textWave4">
              <a:avLst/>
            </a:prstTxWarp>
            <a:spAutoFit/>
          </a:bodyPr>
          <a:lstStyle/>
          <a:p>
            <a:pPr algn="ctr">
              <a:defRPr/>
            </a:pPr>
            <a:r>
              <a:rPr lang="kk-KZ" sz="54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Сурет салу кезеңдері</a:t>
            </a:r>
            <a:endParaRPr lang="ru-RU" sz="54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25603" name="TextBox 2"/>
          <p:cNvSpPr txBox="1">
            <a:spLocks noChangeArrowheads="1"/>
          </p:cNvSpPr>
          <p:nvPr/>
        </p:nvSpPr>
        <p:spPr bwMode="auto">
          <a:xfrm>
            <a:off x="285750" y="1571625"/>
            <a:ext cx="8743950" cy="1477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514350" indent="-514350">
              <a:lnSpc>
                <a:spcPct val="150000"/>
              </a:lnSpc>
            </a:pPr>
            <a:r>
              <a:rPr lang="kk-KZ" sz="3200" b="1" i="1" u="sng"/>
              <a:t>1.Құрал таңдап алу керек.</a:t>
            </a:r>
            <a:r>
              <a:rPr lang="kk-KZ" sz="3200" b="1" i="1"/>
              <a:t>  </a:t>
            </a:r>
            <a:endParaRPr lang="kk-KZ" sz="3200" b="1" i="1" u="sng"/>
          </a:p>
          <a:p>
            <a:pPr marL="514350" indent="-514350">
              <a:lnSpc>
                <a:spcPct val="150000"/>
              </a:lnSpc>
            </a:pPr>
            <a:r>
              <a:rPr lang="en-US" sz="2800"/>
              <a:t>Paint </a:t>
            </a:r>
            <a:r>
              <a:rPr lang="kk-KZ" sz="2800"/>
              <a:t> редакторында 16 құрал пайдалануға болады</a:t>
            </a:r>
          </a:p>
        </p:txBody>
      </p:sp>
      <p:pic>
        <p:nvPicPr>
          <p:cNvPr id="2560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2463" y="3000375"/>
            <a:ext cx="1347787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605" name="TextBox 4"/>
          <p:cNvSpPr txBox="1">
            <a:spLocks noChangeArrowheads="1"/>
          </p:cNvSpPr>
          <p:nvPr/>
        </p:nvSpPr>
        <p:spPr bwMode="auto">
          <a:xfrm>
            <a:off x="2081213" y="3214688"/>
            <a:ext cx="413385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kk-KZ" sz="2800"/>
              <a:t>Ерікті аймақты белгілеу</a:t>
            </a:r>
            <a:endParaRPr lang="ru-RU" sz="2800"/>
          </a:p>
        </p:txBody>
      </p:sp>
      <p:pic>
        <p:nvPicPr>
          <p:cNvPr id="25606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6913" y="4143375"/>
            <a:ext cx="1276350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607" name="TextBox 6"/>
          <p:cNvSpPr txBox="1">
            <a:spLocks noChangeArrowheads="1"/>
          </p:cNvSpPr>
          <p:nvPr/>
        </p:nvSpPr>
        <p:spPr bwMode="auto">
          <a:xfrm>
            <a:off x="2071688" y="4357688"/>
            <a:ext cx="2921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kk-KZ" sz="2800"/>
              <a:t>Белгілеу құралы</a:t>
            </a:r>
            <a:endParaRPr lang="ru-RU" sz="2800"/>
          </a:p>
        </p:txBody>
      </p:sp>
      <p:pic>
        <p:nvPicPr>
          <p:cNvPr id="25608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14375" y="5286375"/>
            <a:ext cx="1250950" cy="850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609" name="TextBox 8"/>
          <p:cNvSpPr txBox="1">
            <a:spLocks noChangeArrowheads="1"/>
          </p:cNvSpPr>
          <p:nvPr/>
        </p:nvSpPr>
        <p:spPr bwMode="auto">
          <a:xfrm>
            <a:off x="2071688" y="5500688"/>
            <a:ext cx="469265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kk-KZ" sz="2800"/>
              <a:t>Өшіргіш/түрлі түсті өшіргіш</a:t>
            </a:r>
            <a:endParaRPr lang="ru-RU" sz="2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063" y="214313"/>
            <a:ext cx="1214437" cy="785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627" name="TextBox 2"/>
          <p:cNvSpPr txBox="1">
            <a:spLocks noChangeArrowheads="1"/>
          </p:cNvSpPr>
          <p:nvPr/>
        </p:nvSpPr>
        <p:spPr bwMode="auto">
          <a:xfrm>
            <a:off x="1785938" y="357188"/>
            <a:ext cx="25654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kk-KZ" sz="2800"/>
              <a:t>Құю (Заливка)</a:t>
            </a:r>
            <a:endParaRPr lang="ru-RU" sz="2800"/>
          </a:p>
        </p:txBody>
      </p:sp>
      <p:pic>
        <p:nvPicPr>
          <p:cNvPr id="26628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0063" y="1214438"/>
            <a:ext cx="1214437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629" name="TextBox 4"/>
          <p:cNvSpPr txBox="1">
            <a:spLocks noChangeArrowheads="1"/>
          </p:cNvSpPr>
          <p:nvPr/>
        </p:nvSpPr>
        <p:spPr bwMode="auto">
          <a:xfrm>
            <a:off x="1785938" y="1357313"/>
            <a:ext cx="2008187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kk-KZ" sz="2800"/>
              <a:t>Түс таңдау</a:t>
            </a:r>
            <a:endParaRPr lang="ru-RU" sz="2800"/>
          </a:p>
        </p:txBody>
      </p:sp>
      <p:pic>
        <p:nvPicPr>
          <p:cNvPr id="26630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00063" y="2284413"/>
            <a:ext cx="1214437" cy="78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631" name="TextBox 6"/>
          <p:cNvSpPr txBox="1">
            <a:spLocks noChangeArrowheads="1"/>
          </p:cNvSpPr>
          <p:nvPr/>
        </p:nvSpPr>
        <p:spPr bwMode="auto">
          <a:xfrm>
            <a:off x="1785938" y="2500313"/>
            <a:ext cx="172402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kk-KZ" sz="2800"/>
              <a:t>Масштаб</a:t>
            </a:r>
            <a:endParaRPr lang="ru-RU" sz="2800"/>
          </a:p>
        </p:txBody>
      </p:sp>
      <p:pic>
        <p:nvPicPr>
          <p:cNvPr id="26632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00063" y="3286125"/>
            <a:ext cx="1192212" cy="763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633" name="TextBox 8"/>
          <p:cNvSpPr txBox="1">
            <a:spLocks noChangeArrowheads="1"/>
          </p:cNvSpPr>
          <p:nvPr/>
        </p:nvSpPr>
        <p:spPr bwMode="auto">
          <a:xfrm>
            <a:off x="1785938" y="3429000"/>
            <a:ext cx="194945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kk-KZ" sz="2800"/>
              <a:t>Қарындаш</a:t>
            </a:r>
            <a:endParaRPr lang="ru-RU" sz="2800"/>
          </a:p>
        </p:txBody>
      </p:sp>
      <p:pic>
        <p:nvPicPr>
          <p:cNvPr id="26634" name="Picture 6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00063" y="4237038"/>
            <a:ext cx="1214437" cy="835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635" name="Picture 7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00063" y="5302250"/>
            <a:ext cx="1214437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636" name="TextBox 12"/>
          <p:cNvSpPr txBox="1">
            <a:spLocks noChangeArrowheads="1"/>
          </p:cNvSpPr>
          <p:nvPr/>
        </p:nvSpPr>
        <p:spPr bwMode="auto">
          <a:xfrm>
            <a:off x="1857375" y="4429125"/>
            <a:ext cx="1125538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kk-KZ" sz="2800"/>
              <a:t>Кисть</a:t>
            </a:r>
            <a:endParaRPr lang="ru-RU" sz="2800"/>
          </a:p>
        </p:txBody>
      </p:sp>
      <p:sp>
        <p:nvSpPr>
          <p:cNvPr id="26637" name="TextBox 13"/>
          <p:cNvSpPr txBox="1">
            <a:spLocks noChangeArrowheads="1"/>
          </p:cNvSpPr>
          <p:nvPr/>
        </p:nvSpPr>
        <p:spPr bwMode="auto">
          <a:xfrm>
            <a:off x="1857375" y="5429250"/>
            <a:ext cx="1563688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kk-KZ" sz="2800"/>
              <a:t>Бүріккіш</a:t>
            </a:r>
            <a:endParaRPr lang="ru-RU" sz="2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8313" y="142875"/>
            <a:ext cx="1246187" cy="725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651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8625" y="1000125"/>
            <a:ext cx="1285875" cy="785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652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15925" y="1928813"/>
            <a:ext cx="1298575" cy="869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653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28625" y="2928938"/>
            <a:ext cx="1285875" cy="928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654" name="Picture 5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28625" y="3948113"/>
            <a:ext cx="1279525" cy="981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655" name="Picture 6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28625" y="5072063"/>
            <a:ext cx="1285875" cy="785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656" name="Picture 7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427038" y="6000750"/>
            <a:ext cx="1287462" cy="785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7657" name="TextBox 8"/>
          <p:cNvSpPr txBox="1">
            <a:spLocks noChangeArrowheads="1"/>
          </p:cNvSpPr>
          <p:nvPr/>
        </p:nvSpPr>
        <p:spPr bwMode="auto">
          <a:xfrm>
            <a:off x="1800225" y="285750"/>
            <a:ext cx="105727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kk-KZ" sz="2800"/>
              <a:t>Жазу</a:t>
            </a:r>
            <a:endParaRPr lang="ru-RU" sz="2800"/>
          </a:p>
        </p:txBody>
      </p:sp>
      <p:sp>
        <p:nvSpPr>
          <p:cNvPr id="27658" name="TextBox 9"/>
          <p:cNvSpPr txBox="1">
            <a:spLocks noChangeArrowheads="1"/>
          </p:cNvSpPr>
          <p:nvPr/>
        </p:nvSpPr>
        <p:spPr bwMode="auto">
          <a:xfrm>
            <a:off x="1717675" y="1143000"/>
            <a:ext cx="12827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kk-KZ" sz="2800"/>
              <a:t>Сызық</a:t>
            </a:r>
            <a:endParaRPr lang="ru-RU" sz="2800"/>
          </a:p>
        </p:txBody>
      </p:sp>
      <p:sp>
        <p:nvSpPr>
          <p:cNvPr id="27659" name="TextBox 10"/>
          <p:cNvSpPr txBox="1">
            <a:spLocks noChangeArrowheads="1"/>
          </p:cNvSpPr>
          <p:nvPr/>
        </p:nvSpPr>
        <p:spPr bwMode="auto">
          <a:xfrm>
            <a:off x="1785938" y="2143125"/>
            <a:ext cx="118745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kk-KZ" sz="2800"/>
              <a:t>Қисық</a:t>
            </a:r>
            <a:endParaRPr lang="ru-RU" sz="2800"/>
          </a:p>
        </p:txBody>
      </p:sp>
      <p:sp>
        <p:nvSpPr>
          <p:cNvPr id="27660" name="TextBox 11"/>
          <p:cNvSpPr txBox="1">
            <a:spLocks noChangeArrowheads="1"/>
          </p:cNvSpPr>
          <p:nvPr/>
        </p:nvSpPr>
        <p:spPr bwMode="auto">
          <a:xfrm>
            <a:off x="1714500" y="3143250"/>
            <a:ext cx="259556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kk-KZ" sz="2800"/>
              <a:t>Тік төртбұрыш</a:t>
            </a:r>
            <a:endParaRPr lang="ru-RU" sz="2800"/>
          </a:p>
        </p:txBody>
      </p:sp>
      <p:sp>
        <p:nvSpPr>
          <p:cNvPr id="27661" name="TextBox 12"/>
          <p:cNvSpPr txBox="1">
            <a:spLocks noChangeArrowheads="1"/>
          </p:cNvSpPr>
          <p:nvPr/>
        </p:nvSpPr>
        <p:spPr bwMode="auto">
          <a:xfrm>
            <a:off x="1714500" y="4143375"/>
            <a:ext cx="1919288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kk-KZ" sz="2800"/>
              <a:t>Көпбұрыш</a:t>
            </a:r>
            <a:endParaRPr lang="ru-RU" sz="2800"/>
          </a:p>
        </p:txBody>
      </p:sp>
      <p:sp>
        <p:nvSpPr>
          <p:cNvPr id="27662" name="TextBox 13"/>
          <p:cNvSpPr txBox="1">
            <a:spLocks noChangeArrowheads="1"/>
          </p:cNvSpPr>
          <p:nvPr/>
        </p:nvSpPr>
        <p:spPr bwMode="auto">
          <a:xfrm>
            <a:off x="1714500" y="5214938"/>
            <a:ext cx="1423988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kk-KZ" sz="2800"/>
              <a:t>Эллипс</a:t>
            </a:r>
            <a:endParaRPr lang="ru-RU" sz="2800"/>
          </a:p>
        </p:txBody>
      </p:sp>
      <p:sp>
        <p:nvSpPr>
          <p:cNvPr id="27663" name="TextBox 14"/>
          <p:cNvSpPr txBox="1">
            <a:spLocks noChangeArrowheads="1"/>
          </p:cNvSpPr>
          <p:nvPr/>
        </p:nvSpPr>
        <p:spPr bwMode="auto">
          <a:xfrm>
            <a:off x="1714500" y="6191250"/>
            <a:ext cx="677545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kk-KZ" sz="2800"/>
              <a:t>Бұрыштары дөңгеленген тік төртбұрыш</a:t>
            </a:r>
            <a:endParaRPr lang="ru-RU" sz="2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Прямоугольник 1"/>
          <p:cNvSpPr>
            <a:spLocks noChangeArrowheads="1"/>
          </p:cNvSpPr>
          <p:nvPr/>
        </p:nvSpPr>
        <p:spPr bwMode="auto">
          <a:xfrm>
            <a:off x="928688" y="214313"/>
            <a:ext cx="600075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kk-KZ" sz="3200" b="1" i="1" u="sng"/>
              <a:t>2.Кескінің түсін таңдау</a:t>
            </a:r>
          </a:p>
          <a:p>
            <a:endParaRPr lang="kk-KZ" sz="3200" b="1" i="1" u="sng"/>
          </a:p>
        </p:txBody>
      </p:sp>
      <p:pic>
        <p:nvPicPr>
          <p:cNvPr id="2867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625" y="1662113"/>
            <a:ext cx="8462963" cy="5068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8676" name="Text Box 4"/>
          <p:cNvSpPr txBox="1">
            <a:spLocks noChangeArrowheads="1"/>
          </p:cNvSpPr>
          <p:nvPr/>
        </p:nvSpPr>
        <p:spPr bwMode="auto">
          <a:xfrm>
            <a:off x="3635375" y="2852738"/>
            <a:ext cx="12763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kk-KZ"/>
              <a:t>10+20 </a:t>
            </a:r>
            <a:r>
              <a:rPr lang="en-US"/>
              <a:t>=</a:t>
            </a:r>
            <a:r>
              <a:rPr lang="kk-KZ"/>
              <a:t>30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Прямоугольник 2"/>
          <p:cNvSpPr>
            <a:spLocks noChangeArrowheads="1"/>
          </p:cNvSpPr>
          <p:nvPr/>
        </p:nvSpPr>
        <p:spPr bwMode="auto">
          <a:xfrm>
            <a:off x="928688" y="214313"/>
            <a:ext cx="600075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kk-KZ" sz="3200" b="1" i="1" u="sng"/>
              <a:t>3.Фонның түсін таңдау</a:t>
            </a:r>
          </a:p>
          <a:p>
            <a:endParaRPr lang="kk-KZ" sz="3200" b="1" i="1" u="sng"/>
          </a:p>
        </p:txBody>
      </p:sp>
      <p:pic>
        <p:nvPicPr>
          <p:cNvPr id="29699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288" y="1571625"/>
            <a:ext cx="8353425" cy="4786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1" name="Рисунок 3" descr="big3rh3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Прямоугольник 1"/>
          <p:cNvSpPr/>
          <p:nvPr/>
        </p:nvSpPr>
        <p:spPr>
          <a:xfrm>
            <a:off x="1328331" y="719720"/>
            <a:ext cx="6386941" cy="923330"/>
          </a:xfrm>
          <a:prstGeom prst="rect">
            <a:avLst/>
          </a:prstGeom>
          <a:noFill/>
        </p:spPr>
        <p:txBody>
          <a:bodyPr wrap="none">
            <a:prstTxWarp prst="textWave1">
              <a:avLst/>
            </a:prstTxWarp>
            <a:spAutoFit/>
          </a:bodyPr>
          <a:lstStyle/>
          <a:p>
            <a:pPr algn="ctr">
              <a:defRPr/>
            </a:pPr>
            <a:r>
              <a:rPr lang="kk-KZ" sz="54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Суреттерді сақтау</a:t>
            </a:r>
            <a:endParaRPr lang="ru-RU" sz="54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30723" name="TextBox 2"/>
          <p:cNvSpPr txBox="1">
            <a:spLocks noChangeArrowheads="1"/>
          </p:cNvSpPr>
          <p:nvPr/>
        </p:nvSpPr>
        <p:spPr bwMode="auto">
          <a:xfrm>
            <a:off x="214313" y="2787650"/>
            <a:ext cx="8677275" cy="157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kk-KZ" sz="3200"/>
              <a:t>Бірінші рет сақтау:  </a:t>
            </a:r>
            <a:r>
              <a:rPr lang="kk-KZ" sz="3200" b="1"/>
              <a:t>Файл</a:t>
            </a:r>
            <a:r>
              <a:rPr lang="en-US" sz="3200" b="1"/>
              <a:t> =&gt;</a:t>
            </a:r>
            <a:r>
              <a:rPr lang="kk-KZ" sz="3200" b="1"/>
              <a:t> Сохранить как</a:t>
            </a:r>
          </a:p>
          <a:p>
            <a:endParaRPr lang="kk-KZ" sz="3200" b="1"/>
          </a:p>
          <a:p>
            <a:r>
              <a:rPr lang="kk-KZ" sz="3200" b="1"/>
              <a:t> </a:t>
            </a:r>
            <a:r>
              <a:rPr lang="kk-KZ" sz="3200"/>
              <a:t>Қайталап сақтау:    </a:t>
            </a:r>
            <a:r>
              <a:rPr lang="kk-KZ" sz="3200" b="1"/>
              <a:t>Файл </a:t>
            </a:r>
            <a:r>
              <a:rPr lang="en-US" sz="3200" b="1"/>
              <a:t>=&gt;</a:t>
            </a:r>
            <a:r>
              <a:rPr lang="kk-KZ" sz="3200" b="1"/>
              <a:t> Сохранить</a:t>
            </a:r>
            <a:endParaRPr lang="ru-RU" sz="32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313" y="5692775"/>
            <a:ext cx="1285875" cy="1165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1747" name="TextBox 1"/>
          <p:cNvSpPr txBox="1">
            <a:spLocks noChangeArrowheads="1"/>
          </p:cNvSpPr>
          <p:nvPr/>
        </p:nvSpPr>
        <p:spPr bwMode="auto">
          <a:xfrm>
            <a:off x="357188" y="714375"/>
            <a:ext cx="8786812" cy="5203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kk-KZ" sz="2400"/>
              <a:t>Сурет салуға қажетті қандай да бір құралды таңдау үшін, келесі әрекеттерді </a:t>
            </a:r>
          </a:p>
          <a:p>
            <a:r>
              <a:rPr lang="kk-KZ" sz="2400"/>
              <a:t>орындау керек :</a:t>
            </a:r>
          </a:p>
          <a:p>
            <a:pPr>
              <a:buFontTx/>
              <a:buAutoNum type="arabicPeriod"/>
            </a:pPr>
            <a:r>
              <a:rPr lang="kk-KZ" sz="2400"/>
              <a:t>Сурет салуға қажетті құралды таңдап, оған тышқанның нұсқағышын орнатып,</a:t>
            </a:r>
            <a:r>
              <a:rPr lang="ru-RU" sz="2400"/>
              <a:t> оны шертіңдер.</a:t>
            </a:r>
          </a:p>
          <a:p>
            <a:pPr>
              <a:buFontTx/>
              <a:buAutoNum type="arabicPeriod"/>
            </a:pPr>
            <a:r>
              <a:rPr lang="kk-KZ" sz="2400"/>
              <a:t>Палитрадағы қажетті түстің төртбұрышына тышқан нұсқағышын орналастырып, сол жақ батырмасын шертіңдер.</a:t>
            </a:r>
          </a:p>
          <a:p>
            <a:pPr>
              <a:buFontTx/>
              <a:buAutoNum type="arabicPeriod"/>
            </a:pPr>
            <a:r>
              <a:rPr lang="kk-KZ" sz="2400"/>
              <a:t>Нұсқағышты сурет салатын орынға жылжытып апарыңдар.</a:t>
            </a:r>
          </a:p>
          <a:p>
            <a:pPr>
              <a:buFontTx/>
              <a:buAutoNum type="arabicPeriod"/>
            </a:pPr>
            <a:r>
              <a:rPr lang="kk-KZ" sz="2400"/>
              <a:t>Тышқан батырмасын басып тұрып нұсқағышты қажетті бағытта тасымалдаңдар.</a:t>
            </a:r>
          </a:p>
          <a:p>
            <a:pPr>
              <a:buFontTx/>
              <a:buAutoNum type="arabicPeriod"/>
            </a:pPr>
            <a:r>
              <a:rPr lang="kk-KZ" sz="2400"/>
              <a:t>Суретті салып болғаннан соң, тышқанның батырмасын жіберіңдер.</a:t>
            </a:r>
          </a:p>
        </p:txBody>
      </p:sp>
      <p:pic>
        <p:nvPicPr>
          <p:cNvPr id="31748" name="Picture 6" descr="0009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flipH="1">
            <a:off x="250825" y="333375"/>
            <a:ext cx="865188" cy="576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1749" name="Picture 5" descr="0009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101013" y="260350"/>
            <a:ext cx="865187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1750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715250" y="5462588"/>
            <a:ext cx="1189038" cy="1395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69" name="Рисунок 1" descr="45.jpe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Прямоугольник 2"/>
          <p:cNvSpPr/>
          <p:nvPr/>
        </p:nvSpPr>
        <p:spPr>
          <a:xfrm>
            <a:off x="642910" y="1571612"/>
            <a:ext cx="8001055" cy="3643338"/>
          </a:xfrm>
          <a:prstGeom prst="rect">
            <a:avLst/>
          </a:prstGeom>
          <a:noFill/>
        </p:spPr>
        <p:txBody>
          <a:bodyPr wrap="none">
            <a:prstTxWarp prst="textDeflate">
              <a:avLst/>
            </a:prstTxWarp>
            <a:spAutoFit/>
            <a:scene3d>
              <a:camera prst="orthographicFront"/>
              <a:lightRig rig="threePt" dir="t"/>
            </a:scene3d>
            <a:sp3d extrusionH="57150">
              <a:bevelT w="38100" h="38100" prst="angle"/>
            </a:sp3d>
          </a:bodyPr>
          <a:lstStyle/>
          <a:p>
            <a:pPr algn="ctr">
              <a:defRPr/>
            </a:pPr>
            <a:r>
              <a:rPr lang="ru-RU" sz="54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40AEC"/>
                </a:solidFill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  <a:reflection blurRad="12700" stA="28000" endPos="45000" dist="1000" dir="5400000" sy="-100000" algn="bl" rotWithShape="0"/>
                </a:effectLst>
              </a:rPr>
              <a:t>Ал енді сурет </a:t>
            </a:r>
          </a:p>
          <a:p>
            <a:pPr algn="ctr">
              <a:defRPr/>
            </a:pPr>
            <a:r>
              <a:rPr lang="ru-RU" sz="54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40AEC"/>
                </a:solidFill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  <a:reflection blurRad="12700" stA="28000" endPos="45000" dist="1000" dir="5400000" sy="-100000" algn="bl" rotWithShape="0"/>
                </a:effectLst>
              </a:rPr>
              <a:t>салайық</a:t>
            </a:r>
          </a:p>
        </p:txBody>
      </p:sp>
      <p:pic>
        <p:nvPicPr>
          <p:cNvPr id="32771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950" y="42863"/>
            <a:ext cx="1677988" cy="1520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2772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896100" y="4500563"/>
            <a:ext cx="2008188" cy="2357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793" name="Picture 10" descr="ANd9GcSweViXFxRLGbdIJoW1CNa93y3QR95tPMI0Pkgin6QV_EZ7vrQBh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3794" name="WordArt 13"/>
          <p:cNvSpPr>
            <a:spLocks noChangeArrowheads="1" noChangeShapeType="1" noTextEdit="1"/>
          </p:cNvSpPr>
          <p:nvPr/>
        </p:nvSpPr>
        <p:spPr bwMode="auto">
          <a:xfrm>
            <a:off x="2339975" y="549275"/>
            <a:ext cx="4392613" cy="863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FFFF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Сарамандық жұмыс</a:t>
            </a:r>
          </a:p>
        </p:txBody>
      </p:sp>
      <p:sp>
        <p:nvSpPr>
          <p:cNvPr id="33795" name="Text Box 17"/>
          <p:cNvSpPr txBox="1">
            <a:spLocks noChangeArrowheads="1"/>
          </p:cNvSpPr>
          <p:nvPr/>
        </p:nvSpPr>
        <p:spPr bwMode="auto">
          <a:xfrm>
            <a:off x="1403350" y="1843088"/>
            <a:ext cx="6040438" cy="457200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b="1"/>
              <a:t> </a:t>
            </a:r>
            <a:r>
              <a:rPr lang="ru-RU" sz="2400" b="1">
                <a:solidFill>
                  <a:schemeClr val="bg1"/>
                </a:solidFill>
              </a:rPr>
              <a:t>Тапсырма: Аққаланы (Снеговик) салу</a:t>
            </a:r>
            <a:r>
              <a:rPr lang="ru-RU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3" name="Рисунок 7" descr="компания.jpe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Прямоугольник 1"/>
          <p:cNvSpPr/>
          <p:nvPr/>
        </p:nvSpPr>
        <p:spPr>
          <a:xfrm>
            <a:off x="1214414" y="214290"/>
            <a:ext cx="6953955" cy="923330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 prst="angle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kk-KZ" sz="5400" b="1" dirty="0">
                <a:ln w="11430"/>
                <a:solidFill>
                  <a:srgbClr val="FF0000"/>
                </a:solidFill>
                <a:effectLst>
                  <a:glow rad="139700">
                    <a:schemeClr val="accent4">
                      <a:satMod val="175000"/>
                      <a:alpha val="40000"/>
                    </a:schemeClr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Сабақтың мақсаты:</a:t>
            </a:r>
            <a:endParaRPr lang="ru-RU" sz="5400" b="1" dirty="0">
              <a:ln w="11430"/>
              <a:solidFill>
                <a:srgbClr val="FF0000"/>
              </a:solidFill>
              <a:effectLst>
                <a:glow rad="139700">
                  <a:schemeClr val="accent4">
                    <a:satMod val="175000"/>
                    <a:alpha val="40000"/>
                  </a:schemeClr>
                </a:glow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5" name="Горизонтальный свиток 4"/>
          <p:cNvSpPr/>
          <p:nvPr/>
        </p:nvSpPr>
        <p:spPr>
          <a:xfrm>
            <a:off x="571500" y="857250"/>
            <a:ext cx="8001000" cy="2143125"/>
          </a:xfrm>
          <a:prstGeom prst="horizontalScroll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kk-KZ" sz="2400" b="1" i="1" dirty="0">
                <a:latin typeface="Times New Roman" pitchFamily="18" charset="0"/>
                <a:cs typeface="Times New Roman" pitchFamily="18" charset="0"/>
              </a:rPr>
              <a:t>БІЛІМДІЛІК:</a:t>
            </a:r>
            <a:r>
              <a:rPr lang="kk-KZ" sz="2400" dirty="0">
                <a:latin typeface="Times New Roman" pitchFamily="18" charset="0"/>
                <a:cs typeface="Times New Roman" pitchFamily="18" charset="0"/>
              </a:rPr>
              <a:t> оқушыларды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Paint </a:t>
            </a:r>
            <a:r>
              <a:rPr lang="kk-KZ" sz="2400" dirty="0">
                <a:latin typeface="Times New Roman" pitchFamily="18" charset="0"/>
                <a:cs typeface="Times New Roman" pitchFamily="18" charset="0"/>
              </a:rPr>
              <a:t>графикалық редакторымен, редактордың терезе элементтерімен таныстыру.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Paint</a:t>
            </a:r>
            <a:r>
              <a:rPr lang="kk-KZ" sz="2400" dirty="0">
                <a:latin typeface="Times New Roman" pitchFamily="18" charset="0"/>
                <a:cs typeface="Times New Roman" pitchFamily="18" charset="0"/>
              </a:rPr>
              <a:t> графикалық редакторында жұмыс істеу тәртібін үйрету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Горизонтальный свиток 5"/>
          <p:cNvSpPr/>
          <p:nvPr/>
        </p:nvSpPr>
        <p:spPr>
          <a:xfrm>
            <a:off x="571500" y="2786063"/>
            <a:ext cx="7929563" cy="2000250"/>
          </a:xfrm>
          <a:prstGeom prst="horizontalScroll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kk-KZ" sz="2400" b="1" i="1" dirty="0">
                <a:latin typeface="Times New Roman" pitchFamily="18" charset="0"/>
                <a:cs typeface="Times New Roman" pitchFamily="18" charset="0"/>
              </a:rPr>
              <a:t>ДАМЫТУШЫЛЫҚ:</a:t>
            </a:r>
            <a:r>
              <a:rPr lang="kk-KZ" sz="2400" dirty="0">
                <a:latin typeface="Times New Roman" pitchFamily="18" charset="0"/>
                <a:cs typeface="Times New Roman" pitchFamily="18" charset="0"/>
              </a:rPr>
              <a:t> оқушылардың білімін кеңейтіп, компьютерде жұмыс істеу шеберлігін одан әрі шыңдау және оқушылардың өздігінен жұмыс істеуін дамыту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Горизонтальный свиток 6"/>
          <p:cNvSpPr/>
          <p:nvPr/>
        </p:nvSpPr>
        <p:spPr>
          <a:xfrm>
            <a:off x="571500" y="4572000"/>
            <a:ext cx="8001000" cy="2143125"/>
          </a:xfrm>
          <a:prstGeom prst="horizontalScroll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kk-KZ" sz="2400" b="1" i="1" dirty="0">
                <a:latin typeface="Times New Roman" pitchFamily="18" charset="0"/>
                <a:cs typeface="Times New Roman" pitchFamily="18" charset="0"/>
              </a:rPr>
              <a:t>ТӘРБИЕЛІК:</a:t>
            </a:r>
            <a:r>
              <a:rPr lang="kk-KZ" sz="2400" dirty="0">
                <a:latin typeface="Times New Roman" pitchFamily="18" charset="0"/>
                <a:cs typeface="Times New Roman" pitchFamily="18" charset="0"/>
              </a:rPr>
              <a:t> жауапкершілікке, өз бетімен жұмыс істеуге, жұмыс нәтижесіне жетуге, ұйымшылдыққа, жан-жақты болуға, ізденімпаздыққа тәрбиелеу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CC00"/>
            </a:gs>
            <a:gs pos="100000">
              <a:srgbClr val="0308CD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ext Box 4"/>
          <p:cNvSpPr txBox="1">
            <a:spLocks noChangeArrowheads="1"/>
          </p:cNvSpPr>
          <p:nvPr/>
        </p:nvSpPr>
        <p:spPr bwMode="auto">
          <a:xfrm>
            <a:off x="2051050" y="404813"/>
            <a:ext cx="4248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kk-KZ"/>
              <a:t>Сабақты бекіту.</a:t>
            </a:r>
            <a:endParaRPr lang="ru-RU"/>
          </a:p>
        </p:txBody>
      </p:sp>
      <p:sp>
        <p:nvSpPr>
          <p:cNvPr id="34819" name="Text Box 5"/>
          <p:cNvSpPr txBox="1">
            <a:spLocks noChangeArrowheads="1"/>
          </p:cNvSpPr>
          <p:nvPr/>
        </p:nvSpPr>
        <p:spPr bwMode="auto">
          <a:xfrm>
            <a:off x="1095375" y="784225"/>
            <a:ext cx="148748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kk-KZ"/>
              <a:t>Шағын -тест</a:t>
            </a:r>
            <a:endParaRPr lang="ru-RU"/>
          </a:p>
        </p:txBody>
      </p:sp>
      <p:sp>
        <p:nvSpPr>
          <p:cNvPr id="34820" name="Text Box 6"/>
          <p:cNvSpPr txBox="1">
            <a:spLocks noChangeArrowheads="1"/>
          </p:cNvSpPr>
          <p:nvPr/>
        </p:nvSpPr>
        <p:spPr bwMode="auto">
          <a:xfrm>
            <a:off x="950913" y="1482725"/>
            <a:ext cx="7150100" cy="5046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Tx/>
              <a:buAutoNum type="arabicPeriod"/>
            </a:pPr>
            <a:r>
              <a:rPr lang="kk-KZ" sz="1400"/>
              <a:t>“</a:t>
            </a:r>
            <a:r>
              <a:rPr lang="en-US" sz="1400" b="1"/>
              <a:t>Paint</a:t>
            </a:r>
            <a:r>
              <a:rPr lang="kk-KZ" sz="1400" b="1"/>
              <a:t>” сөзі ағылшын тілінен қалай аударылады?</a:t>
            </a:r>
          </a:p>
          <a:p>
            <a:pPr marL="342900" indent="-342900"/>
            <a:r>
              <a:rPr lang="kk-KZ" sz="1400"/>
              <a:t>А. Жобалау</a:t>
            </a:r>
          </a:p>
          <a:p>
            <a:pPr marL="342900" indent="-342900"/>
            <a:r>
              <a:rPr lang="kk-KZ" sz="1400"/>
              <a:t>В. Музыка, ән салу</a:t>
            </a:r>
          </a:p>
          <a:p>
            <a:pPr marL="342900" indent="-342900"/>
            <a:r>
              <a:rPr lang="kk-KZ" sz="1400"/>
              <a:t>С. Сурет, сурет салу</a:t>
            </a:r>
          </a:p>
          <a:p>
            <a:pPr marL="342900" indent="-342900"/>
            <a:endParaRPr lang="kk-KZ" sz="1400"/>
          </a:p>
          <a:p>
            <a:pPr marL="342900" indent="-342900"/>
            <a:r>
              <a:rPr lang="kk-KZ" sz="1400" b="1"/>
              <a:t>2. Барлық растрлық кескіндер неден тұрады?</a:t>
            </a:r>
          </a:p>
          <a:p>
            <a:pPr marL="342900" indent="-342900"/>
            <a:r>
              <a:rPr lang="kk-KZ" sz="1400"/>
              <a:t>А. Сызықтардан</a:t>
            </a:r>
          </a:p>
          <a:p>
            <a:pPr marL="342900" indent="-342900"/>
            <a:r>
              <a:rPr lang="kk-KZ" sz="1400"/>
              <a:t>В. Нүктелерден</a:t>
            </a:r>
          </a:p>
          <a:p>
            <a:pPr marL="342900" indent="-342900"/>
            <a:r>
              <a:rPr lang="kk-KZ" sz="1400"/>
              <a:t>С. Символдардан</a:t>
            </a:r>
          </a:p>
          <a:p>
            <a:pPr marL="342900" indent="-342900"/>
            <a:endParaRPr lang="kk-KZ" sz="1400"/>
          </a:p>
          <a:p>
            <a:pPr marL="342900" indent="-342900"/>
            <a:r>
              <a:rPr lang="kk-KZ" sz="1400" b="1"/>
              <a:t>3. Палитраның неше түсі бар?</a:t>
            </a:r>
          </a:p>
          <a:p>
            <a:pPr marL="342900" indent="-342900"/>
            <a:r>
              <a:rPr lang="kk-KZ" sz="1400"/>
              <a:t>А. 30</a:t>
            </a:r>
          </a:p>
          <a:p>
            <a:pPr marL="342900" indent="-342900"/>
            <a:r>
              <a:rPr lang="kk-KZ" sz="1400"/>
              <a:t>В.40</a:t>
            </a:r>
          </a:p>
          <a:p>
            <a:pPr marL="342900" indent="-342900"/>
            <a:r>
              <a:rPr lang="kk-KZ" sz="1400"/>
              <a:t>С.10</a:t>
            </a:r>
          </a:p>
          <a:p>
            <a:pPr marL="342900" indent="-342900"/>
            <a:r>
              <a:rPr lang="kk-KZ" sz="1400" b="1"/>
              <a:t>4. </a:t>
            </a:r>
            <a:r>
              <a:rPr lang="en-US" sz="1400" b="1"/>
              <a:t>Paint</a:t>
            </a:r>
            <a:r>
              <a:rPr lang="kk-KZ" sz="1400" b="1"/>
              <a:t> программасын қалай іске қосамыз?</a:t>
            </a:r>
          </a:p>
          <a:p>
            <a:pPr marL="342900" indent="-342900"/>
            <a:r>
              <a:rPr lang="kk-KZ" sz="1400"/>
              <a:t>А. Жұмыс үстелі- Қоржын- </a:t>
            </a:r>
            <a:r>
              <a:rPr lang="en-US"/>
              <a:t>Paint</a:t>
            </a:r>
            <a:endParaRPr lang="kk-KZ"/>
          </a:p>
          <a:p>
            <a:pPr marL="342900" indent="-342900"/>
            <a:r>
              <a:rPr lang="kk-KZ" sz="1400"/>
              <a:t>В. Бастау- стандарттық – </a:t>
            </a:r>
            <a:r>
              <a:rPr lang="en-US" sz="1400"/>
              <a:t>Paint</a:t>
            </a:r>
            <a:endParaRPr lang="kk-KZ" sz="1400"/>
          </a:p>
          <a:p>
            <a:pPr marL="342900" indent="-342900"/>
            <a:r>
              <a:rPr lang="kk-KZ" sz="1400"/>
              <a:t>С. Бастау – барлық программалар- стандарттық – </a:t>
            </a:r>
            <a:r>
              <a:rPr lang="en-US" sz="1400"/>
              <a:t>Paint</a:t>
            </a:r>
            <a:endParaRPr lang="kk-KZ" sz="1400"/>
          </a:p>
          <a:p>
            <a:pPr marL="342900" indent="-342900"/>
            <a:r>
              <a:rPr lang="kk-KZ" sz="1400" b="1"/>
              <a:t>5. Сүрет алу үшін пайдаланатын құрал?</a:t>
            </a:r>
            <a:endParaRPr lang="kk-KZ" sz="1400"/>
          </a:p>
          <a:p>
            <a:pPr marL="342900" indent="-342900"/>
            <a:r>
              <a:rPr lang="kk-KZ" sz="1400"/>
              <a:t>А. Түс таңдау</a:t>
            </a:r>
          </a:p>
          <a:p>
            <a:pPr marL="342900" indent="-342900"/>
            <a:r>
              <a:rPr lang="kk-KZ" sz="1400"/>
              <a:t>В. Қию</a:t>
            </a:r>
          </a:p>
          <a:p>
            <a:pPr marL="342900" indent="-342900"/>
            <a:r>
              <a:rPr lang="kk-KZ" sz="1400"/>
              <a:t>С. Көшіру</a:t>
            </a:r>
          </a:p>
          <a:p>
            <a:pPr marL="342900" indent="-342900"/>
            <a:endParaRPr lang="ru-RU" sz="1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ext Box 4"/>
          <p:cNvSpPr txBox="1">
            <a:spLocks noChangeArrowheads="1"/>
          </p:cNvSpPr>
          <p:nvPr/>
        </p:nvSpPr>
        <p:spPr bwMode="auto">
          <a:xfrm>
            <a:off x="357188" y="214313"/>
            <a:ext cx="8215312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b="1">
                <a:solidFill>
                  <a:srgbClr val="3333CC"/>
                </a:solidFill>
              </a:rPr>
              <a:t>Paint</a:t>
            </a:r>
            <a:r>
              <a:rPr lang="kk-KZ" sz="3200" b="1">
                <a:solidFill>
                  <a:srgbClr val="3333CC"/>
                </a:solidFill>
              </a:rPr>
              <a:t> редакторының терезесі</a:t>
            </a:r>
            <a:endParaRPr lang="ru-RU" sz="3200" b="1">
              <a:solidFill>
                <a:srgbClr val="3333CC"/>
              </a:solidFill>
            </a:endParaRPr>
          </a:p>
        </p:txBody>
      </p:sp>
      <p:pic>
        <p:nvPicPr>
          <p:cNvPr id="35843" name="Picture 5" descr="mainwi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39975" y="1125538"/>
            <a:ext cx="6624638" cy="4764087"/>
          </a:xfrm>
          <a:prstGeom prst="rect">
            <a:avLst/>
          </a:prstGeom>
          <a:solidFill>
            <a:srgbClr val="FF9933"/>
          </a:solidFill>
          <a:ln w="9525">
            <a:noFill/>
            <a:miter lim="800000"/>
            <a:headEnd/>
            <a:tailEnd/>
          </a:ln>
        </p:spPr>
      </p:pic>
      <p:sp>
        <p:nvSpPr>
          <p:cNvPr id="26631" name="Text Box 7"/>
          <p:cNvSpPr txBox="1">
            <a:spLocks noChangeArrowheads="1"/>
          </p:cNvSpPr>
          <p:nvPr/>
        </p:nvSpPr>
        <p:spPr bwMode="auto">
          <a:xfrm>
            <a:off x="468313" y="836613"/>
            <a:ext cx="1439862" cy="833437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endParaRPr lang="ru-RU" sz="4800" b="1" dirty="0">
              <a:solidFill>
                <a:srgbClr val="000000"/>
              </a:solidFill>
            </a:endParaRPr>
          </a:p>
        </p:txBody>
      </p:sp>
      <p:sp>
        <p:nvSpPr>
          <p:cNvPr id="26633" name="Text Box 9"/>
          <p:cNvSpPr txBox="1">
            <a:spLocks noChangeArrowheads="1"/>
          </p:cNvSpPr>
          <p:nvPr/>
        </p:nvSpPr>
        <p:spPr bwMode="auto">
          <a:xfrm>
            <a:off x="179388" y="2781300"/>
            <a:ext cx="2016125" cy="71120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endParaRPr lang="ru-RU" sz="4000" b="1" dirty="0">
              <a:solidFill>
                <a:srgbClr val="000000"/>
              </a:solidFill>
            </a:endParaRPr>
          </a:p>
        </p:txBody>
      </p:sp>
      <p:sp>
        <p:nvSpPr>
          <p:cNvPr id="26635" name="Text Box 11"/>
          <p:cNvSpPr txBox="1">
            <a:spLocks noChangeArrowheads="1"/>
          </p:cNvSpPr>
          <p:nvPr/>
        </p:nvSpPr>
        <p:spPr bwMode="auto">
          <a:xfrm>
            <a:off x="3132138" y="6021388"/>
            <a:ext cx="1547812" cy="588962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endParaRPr lang="ru-RU" sz="3200" b="1" dirty="0">
              <a:solidFill>
                <a:srgbClr val="000000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3276600" y="2565400"/>
            <a:ext cx="2571750" cy="9286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rgbClr val="FFFFFF"/>
              </a:solidFill>
            </a:endParaRPr>
          </a:p>
        </p:txBody>
      </p:sp>
      <p:sp>
        <p:nvSpPr>
          <p:cNvPr id="35848" name="AutoShape 22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8207375" y="6215063"/>
            <a:ext cx="936625" cy="404812"/>
          </a:xfrm>
          <a:prstGeom prst="actionButtonForwardNex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2" name="Text Box 7"/>
          <p:cNvSpPr txBox="1">
            <a:spLocks noChangeArrowheads="1"/>
          </p:cNvSpPr>
          <p:nvPr/>
        </p:nvSpPr>
        <p:spPr bwMode="auto">
          <a:xfrm>
            <a:off x="468313" y="4941888"/>
            <a:ext cx="1439862" cy="833437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endParaRPr lang="ru-RU" sz="4800" b="1" dirty="0">
              <a:solidFill>
                <a:srgbClr val="000000"/>
              </a:solidFill>
            </a:endParaRPr>
          </a:p>
        </p:txBody>
      </p:sp>
      <p:sp>
        <p:nvSpPr>
          <p:cNvPr id="3" name="Text Box 9"/>
          <p:cNvSpPr txBox="1">
            <a:spLocks noChangeArrowheads="1"/>
          </p:cNvSpPr>
          <p:nvPr/>
        </p:nvSpPr>
        <p:spPr bwMode="auto">
          <a:xfrm>
            <a:off x="5076825" y="1628775"/>
            <a:ext cx="2447925" cy="71120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endParaRPr lang="ru-RU" sz="4000" b="1" dirty="0">
              <a:solidFill>
                <a:srgbClr val="000000"/>
              </a:solidFill>
            </a:endParaRPr>
          </a:p>
        </p:txBody>
      </p:sp>
      <p:sp>
        <p:nvSpPr>
          <p:cNvPr id="35851" name="Line 17"/>
          <p:cNvSpPr>
            <a:spLocks noChangeShapeType="1"/>
          </p:cNvSpPr>
          <p:nvPr/>
        </p:nvSpPr>
        <p:spPr bwMode="auto">
          <a:xfrm flipH="1">
            <a:off x="1979613" y="5445125"/>
            <a:ext cx="431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35852" name="Line 18"/>
          <p:cNvSpPr>
            <a:spLocks noChangeShapeType="1"/>
          </p:cNvSpPr>
          <p:nvPr/>
        </p:nvSpPr>
        <p:spPr bwMode="auto">
          <a:xfrm flipH="1">
            <a:off x="4787900" y="5805488"/>
            <a:ext cx="431800" cy="3603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35853" name="Line 19"/>
          <p:cNvSpPr>
            <a:spLocks noChangeShapeType="1"/>
          </p:cNvSpPr>
          <p:nvPr/>
        </p:nvSpPr>
        <p:spPr bwMode="auto">
          <a:xfrm flipH="1">
            <a:off x="2124075" y="2924175"/>
            <a:ext cx="431800" cy="2174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35854" name="Line 20"/>
          <p:cNvSpPr>
            <a:spLocks noChangeShapeType="1"/>
          </p:cNvSpPr>
          <p:nvPr/>
        </p:nvSpPr>
        <p:spPr bwMode="auto">
          <a:xfrm>
            <a:off x="3779838" y="1989138"/>
            <a:ext cx="504825" cy="5762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35855" name="Line 21"/>
          <p:cNvSpPr>
            <a:spLocks noChangeShapeType="1"/>
          </p:cNvSpPr>
          <p:nvPr/>
        </p:nvSpPr>
        <p:spPr bwMode="auto">
          <a:xfrm>
            <a:off x="4500563" y="1412875"/>
            <a:ext cx="647700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35856" name="Line 22"/>
          <p:cNvSpPr>
            <a:spLocks noChangeShapeType="1"/>
          </p:cNvSpPr>
          <p:nvPr/>
        </p:nvSpPr>
        <p:spPr bwMode="auto">
          <a:xfrm flipH="1" flipV="1">
            <a:off x="1979613" y="1052513"/>
            <a:ext cx="504825" cy="1444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pic>
        <p:nvPicPr>
          <p:cNvPr id="35857" name="Picture 17" descr="ubil_copy"/>
          <p:cNvPicPr>
            <a:picLocks noChangeAspect="1" noChangeArrowheads="1"/>
          </p:cNvPicPr>
          <p:nvPr/>
        </p:nvPicPr>
        <p:blipFill>
          <a:blip r:embed="rId3" cstate="print"/>
          <a:srcRect l="24052" t="4144" r="59331" b="50410"/>
          <a:stretch>
            <a:fillRect/>
          </a:stretch>
        </p:blipFill>
        <p:spPr bwMode="auto">
          <a:xfrm>
            <a:off x="395288" y="333375"/>
            <a:ext cx="474662" cy="72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5858" name="Picture 18" descr="ts2"/>
          <p:cNvPicPr>
            <a:picLocks noChangeAspect="1" noChangeArrowheads="1"/>
          </p:cNvPicPr>
          <p:nvPr/>
        </p:nvPicPr>
        <p:blipFill>
          <a:blip r:embed="rId4" cstate="print"/>
          <a:srcRect l="45229" r="6303"/>
          <a:stretch>
            <a:fillRect/>
          </a:stretch>
        </p:blipFill>
        <p:spPr bwMode="auto">
          <a:xfrm>
            <a:off x="4572000" y="1700213"/>
            <a:ext cx="468313" cy="577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5859" name="Picture 19" descr="ANd9GcS7InaM9-7ACG3Empmg1tTU4ZruFUprpohPFnEaQWoe_le-Oq98"/>
          <p:cNvPicPr>
            <a:picLocks noChangeAspect="1" noChangeArrowheads="1"/>
          </p:cNvPicPr>
          <p:nvPr/>
        </p:nvPicPr>
        <p:blipFill>
          <a:blip r:embed="rId5" cstate="print"/>
          <a:srcRect t="8427" b="34956"/>
          <a:stretch>
            <a:fillRect/>
          </a:stretch>
        </p:blipFill>
        <p:spPr bwMode="auto">
          <a:xfrm>
            <a:off x="5724525" y="2708275"/>
            <a:ext cx="719138" cy="576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5860" name="Picture 20" descr="цифра 4"/>
          <p:cNvPicPr>
            <a:picLocks noChangeAspect="1" noChangeArrowheads="1"/>
          </p:cNvPicPr>
          <p:nvPr/>
        </p:nvPicPr>
        <p:blipFill>
          <a:blip r:embed="rId6" cstate="print"/>
          <a:srcRect l="45157" t="-1309" b="9525"/>
          <a:stretch>
            <a:fillRect/>
          </a:stretch>
        </p:blipFill>
        <p:spPr bwMode="auto">
          <a:xfrm>
            <a:off x="179388" y="2276475"/>
            <a:ext cx="646112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5861" name="Picture 21" descr="0012-012-5"/>
          <p:cNvPicPr>
            <a:picLocks noChangeAspect="1" noChangeArrowheads="1"/>
          </p:cNvPicPr>
          <p:nvPr/>
        </p:nvPicPr>
        <p:blipFill>
          <a:blip r:embed="rId7" cstate="print"/>
          <a:srcRect l="37407" t="26204" r="38449" b="27592"/>
          <a:stretch>
            <a:fillRect/>
          </a:stretch>
        </p:blipFill>
        <p:spPr bwMode="auto">
          <a:xfrm>
            <a:off x="323850" y="4292600"/>
            <a:ext cx="550863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5862" name="Picture 22" descr="ANd9GcQuGF3hrl8nmM6XTBX_pgbpH3nv26UKY-lPzO3OlyrgKIEpwiG6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1979613" y="5805488"/>
            <a:ext cx="774700" cy="874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66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66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66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31" grpId="0" animBg="1"/>
      <p:bldP spid="26633" grpId="0" animBg="1"/>
      <p:bldP spid="26635" grpId="0" animBg="1"/>
      <p:bldP spid="12" grpId="0" animBg="1"/>
      <p:bldP spid="2" grpId="0" animBg="1"/>
      <p:bldP spid="3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AutoShape 22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8001000" y="6381750"/>
            <a:ext cx="936625" cy="404813"/>
          </a:xfrm>
          <a:prstGeom prst="actionButtonForwardNex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pic>
        <p:nvPicPr>
          <p:cNvPr id="15363" name="Picture 5" descr="pic0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32138" y="2060575"/>
            <a:ext cx="3095625" cy="2322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39700" dir="2700000" algn="tl" rotWithShape="0">
              <a:srgbClr val="333333">
                <a:alpha val="64998"/>
              </a:srgbClr>
            </a:outerShdw>
          </a:effectLst>
        </p:spPr>
      </p:pic>
      <p:pic>
        <p:nvPicPr>
          <p:cNvPr id="36868" name="Picture 20">
            <a:hlinkClick r:id="rId3" action="ppaction://hlinkfile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00063" y="981075"/>
            <a:ext cx="1357312" cy="1357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6869" name="Picture 22">
            <a:hlinkClick r:id="rId3" action="ppaction://hlinkfile"/>
          </p:cNvPr>
          <p:cNvPicPr>
            <a:picLocks noChangeAspect="1" noChangeArrowheads="1"/>
          </p:cNvPicPr>
          <p:nvPr/>
        </p:nvPicPr>
        <p:blipFill>
          <a:blip r:embed="rId5" cstate="print">
            <a:lum bright="10000" contrast="20000"/>
          </a:blip>
          <a:srcRect/>
          <a:stretch>
            <a:fillRect/>
          </a:stretch>
        </p:blipFill>
        <p:spPr bwMode="auto">
          <a:xfrm>
            <a:off x="571500" y="2849563"/>
            <a:ext cx="1285875" cy="1189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6870" name="Picture 24">
            <a:hlinkClick r:id="rId3" action="ppaction://hlinkfile"/>
          </p:cNvPr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705100" y="5033963"/>
            <a:ext cx="1438275" cy="1352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6871" name="Picture 26">
            <a:hlinkClick r:id="rId3" action="ppaction://hlinkfile"/>
          </p:cNvPr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313613" y="941388"/>
            <a:ext cx="1330325" cy="1285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6872" name="Picture 28">
            <a:hlinkClick r:id="rId3" action="ppaction://hlinkfile"/>
          </p:cNvPr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7380288" y="2924175"/>
            <a:ext cx="1450975" cy="1357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6873" name="Picture 30">
            <a:hlinkClick r:id="rId3" action="ppaction://hlinkfile"/>
          </p:cNvPr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7358063" y="5000625"/>
            <a:ext cx="1449387" cy="1285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6874" name="Picture 16" descr="mainwin">
            <a:hlinkClick r:id="rId3" action="ppaction://hlinkfile"/>
          </p:cNvPr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468313" y="4797425"/>
            <a:ext cx="1468437" cy="147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6875" name="Picture 16" descr="mainwin">
            <a:hlinkClick r:id="rId3" action="ppaction://hlinkfile"/>
          </p:cNvPr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5159375" y="4986338"/>
            <a:ext cx="1484313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276" name="WordArt 15"/>
          <p:cNvSpPr>
            <a:spLocks noChangeArrowheads="1" noChangeShapeType="1" noTextEdit="1"/>
          </p:cNvSpPr>
          <p:nvPr/>
        </p:nvSpPr>
        <p:spPr bwMode="auto">
          <a:xfrm>
            <a:off x="2500298" y="260351"/>
            <a:ext cx="4159265" cy="95407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3600" b="1" kern="10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Impact"/>
              </a:rPr>
              <a:t>"Ой сергіту "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CCCCFF"/>
            </a:gs>
            <a:gs pos="17999">
              <a:srgbClr val="99CCFF"/>
            </a:gs>
            <a:gs pos="36000">
              <a:srgbClr val="9966FF"/>
            </a:gs>
            <a:gs pos="61000">
              <a:srgbClr val="CC99FF"/>
            </a:gs>
            <a:gs pos="82001">
              <a:srgbClr val="99CCFF"/>
            </a:gs>
            <a:gs pos="100000">
              <a:srgbClr val="CCCCFF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14480" y="741364"/>
            <a:ext cx="5688000" cy="1116000"/>
          </a:xfrm>
          <a:prstGeom prst="rect">
            <a:avLst/>
          </a:prstGeom>
          <a:noFill/>
        </p:spPr>
        <p:txBody>
          <a:bodyPr wrap="none">
            <a:prstTxWarp prst="textInflate">
              <a:avLst/>
            </a:prstTxWarp>
            <a:spAutoFit/>
          </a:bodyPr>
          <a:lstStyle/>
          <a:p>
            <a:pPr algn="ctr">
              <a:defRPr/>
            </a:pPr>
            <a:r>
              <a:rPr lang="kk-KZ" sz="54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Үй тапсырмасы</a:t>
            </a:r>
            <a:endParaRPr lang="ru-RU" sz="54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37891" name="Rectangle 1"/>
          <p:cNvSpPr>
            <a:spLocks noChangeArrowheads="1"/>
          </p:cNvSpPr>
          <p:nvPr/>
        </p:nvSpPr>
        <p:spPr bwMode="auto">
          <a:xfrm>
            <a:off x="285750" y="2819400"/>
            <a:ext cx="8572500" cy="283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just" eaLnBrk="0" hangingPunct="0"/>
            <a:r>
              <a:rPr lang="kk-KZ" sz="3600" b="1">
                <a:cs typeface="Times New Roman" pitchFamily="18" charset="0"/>
              </a:rPr>
              <a:t>1. §</a:t>
            </a:r>
            <a:r>
              <a:rPr lang="kk-KZ" sz="3600">
                <a:cs typeface="Times New Roman" pitchFamily="18" charset="0"/>
              </a:rPr>
              <a:t>14 оқу, 117-126 беттер.</a:t>
            </a:r>
          </a:p>
          <a:p>
            <a:pPr eaLnBrk="0" hangingPunct="0"/>
            <a:r>
              <a:rPr lang="kk-KZ" sz="3600">
                <a:cs typeface="Times New Roman" pitchFamily="18" charset="0"/>
              </a:rPr>
              <a:t>2. “Жаңа жыл” тақырыбында Paint графикалық редакторында сурет салып келу. </a:t>
            </a:r>
          </a:p>
          <a:p>
            <a:pPr eaLnBrk="0" hangingPunct="0"/>
            <a:endParaRPr lang="kk-KZ" sz="36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0082"/>
            </a:gs>
            <a:gs pos="30000">
              <a:srgbClr val="66008F"/>
            </a:gs>
            <a:gs pos="64999">
              <a:srgbClr val="BA0066"/>
            </a:gs>
            <a:gs pos="89999">
              <a:srgbClr val="FF0000"/>
            </a:gs>
            <a:gs pos="100000">
              <a:srgbClr val="FF8200"/>
            </a:gs>
          </a:gsLst>
          <a:path path="rect">
            <a:fillToRect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914" name="Picture 13" descr="ANd9GcR7sluQ5_wZVjugfN64_KzT7f5U1riMtaxc_WtsqSe7YO8i3FcSf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8915" name="Rectangle 4"/>
          <p:cNvSpPr>
            <a:spLocks noChangeArrowheads="1"/>
          </p:cNvSpPr>
          <p:nvPr/>
        </p:nvSpPr>
        <p:spPr bwMode="auto">
          <a:xfrm>
            <a:off x="3203575" y="873125"/>
            <a:ext cx="2952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400" b="1">
                <a:solidFill>
                  <a:schemeClr val="hlink"/>
                </a:solidFill>
              </a:rPr>
              <a:t>Рефлексия</a:t>
            </a:r>
            <a:r>
              <a:rPr lang="ru-RU" sz="2000" b="1">
                <a:solidFill>
                  <a:schemeClr val="hlink"/>
                </a:solidFill>
              </a:rPr>
              <a:t> </a:t>
            </a:r>
          </a:p>
        </p:txBody>
      </p:sp>
      <p:sp>
        <p:nvSpPr>
          <p:cNvPr id="38916" name="Text Box 5"/>
          <p:cNvSpPr txBox="1">
            <a:spLocks noChangeArrowheads="1"/>
          </p:cNvSpPr>
          <p:nvPr/>
        </p:nvSpPr>
        <p:spPr bwMode="auto">
          <a:xfrm>
            <a:off x="1476375" y="5805488"/>
            <a:ext cx="6192838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kk-KZ" b="1">
                <a:solidFill>
                  <a:schemeClr val="bg1"/>
                </a:solidFill>
              </a:rPr>
              <a:t>Біз палитраның 30 түсі барын білеміз. </a:t>
            </a:r>
          </a:p>
          <a:p>
            <a:r>
              <a:rPr lang="kk-KZ" b="1">
                <a:solidFill>
                  <a:schemeClr val="bg1"/>
                </a:solidFill>
              </a:rPr>
              <a:t>Осы смайликтердегі қайсысы сіздерге ұнайды?</a:t>
            </a:r>
            <a:endParaRPr lang="ru-RU" b="1">
              <a:solidFill>
                <a:schemeClr val="bg1"/>
              </a:solidFill>
            </a:endParaRPr>
          </a:p>
        </p:txBody>
      </p:sp>
      <p:sp>
        <p:nvSpPr>
          <p:cNvPr id="38917" name="AutoShape 16"/>
          <p:cNvSpPr>
            <a:spLocks noChangeArrowheads="1"/>
          </p:cNvSpPr>
          <p:nvPr/>
        </p:nvSpPr>
        <p:spPr bwMode="auto">
          <a:xfrm>
            <a:off x="827088" y="2060575"/>
            <a:ext cx="1008062" cy="720725"/>
          </a:xfrm>
          <a:prstGeom prst="smileyFace">
            <a:avLst>
              <a:gd name="adj" fmla="val 4653"/>
            </a:avLst>
          </a:prstGeom>
          <a:solidFill>
            <a:srgbClr val="FF0066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8918" name="AutoShape 17"/>
          <p:cNvSpPr>
            <a:spLocks noChangeArrowheads="1"/>
          </p:cNvSpPr>
          <p:nvPr/>
        </p:nvSpPr>
        <p:spPr bwMode="auto">
          <a:xfrm>
            <a:off x="2843213" y="2060575"/>
            <a:ext cx="1008062" cy="720725"/>
          </a:xfrm>
          <a:prstGeom prst="smileyFace">
            <a:avLst>
              <a:gd name="adj" fmla="val 4653"/>
            </a:avLst>
          </a:prstGeom>
          <a:solidFill>
            <a:srgbClr val="00CC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8919" name="AutoShape 18"/>
          <p:cNvSpPr>
            <a:spLocks noChangeArrowheads="1"/>
          </p:cNvSpPr>
          <p:nvPr/>
        </p:nvSpPr>
        <p:spPr bwMode="auto">
          <a:xfrm>
            <a:off x="4932363" y="2060575"/>
            <a:ext cx="1008062" cy="720725"/>
          </a:xfrm>
          <a:prstGeom prst="smileyFace">
            <a:avLst>
              <a:gd name="adj" fmla="val 4653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8920" name="AutoShape 19"/>
          <p:cNvSpPr>
            <a:spLocks noChangeArrowheads="1"/>
          </p:cNvSpPr>
          <p:nvPr/>
        </p:nvSpPr>
        <p:spPr bwMode="auto">
          <a:xfrm>
            <a:off x="7092950" y="1989138"/>
            <a:ext cx="1008063" cy="720725"/>
          </a:xfrm>
          <a:prstGeom prst="smileyFace">
            <a:avLst>
              <a:gd name="adj" fmla="val 4653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8921" name="AutoShape 20"/>
          <p:cNvSpPr>
            <a:spLocks noChangeArrowheads="1"/>
          </p:cNvSpPr>
          <p:nvPr/>
        </p:nvSpPr>
        <p:spPr bwMode="auto">
          <a:xfrm>
            <a:off x="1042988" y="2997200"/>
            <a:ext cx="360362" cy="360363"/>
          </a:xfrm>
          <a:prstGeom prst="down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8922" name="Text Box 21"/>
          <p:cNvSpPr txBox="1">
            <a:spLocks noChangeArrowheads="1"/>
          </p:cNvSpPr>
          <p:nvPr/>
        </p:nvSpPr>
        <p:spPr bwMode="auto">
          <a:xfrm>
            <a:off x="179388" y="3789363"/>
            <a:ext cx="2016125" cy="1192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b="1">
                <a:solidFill>
                  <a:schemeClr val="bg2"/>
                </a:solidFill>
              </a:rPr>
              <a:t>сәттілік</a:t>
            </a:r>
            <a:r>
              <a:rPr lang="kk-KZ" b="1">
                <a:solidFill>
                  <a:schemeClr val="bg2"/>
                </a:solidFill>
              </a:rPr>
              <a:t>, </a:t>
            </a:r>
          </a:p>
          <a:p>
            <a:pPr>
              <a:spcBef>
                <a:spcPct val="50000"/>
              </a:spcBef>
            </a:pPr>
            <a:r>
              <a:rPr lang="ru-RU" b="1">
                <a:solidFill>
                  <a:schemeClr val="bg2"/>
                </a:solidFill>
              </a:rPr>
              <a:t>белсенділік</a:t>
            </a:r>
          </a:p>
          <a:p>
            <a:pPr>
              <a:spcBef>
                <a:spcPct val="50000"/>
              </a:spcBef>
            </a:pPr>
            <a:r>
              <a:rPr lang="ru-RU" b="1" i="1">
                <a:solidFill>
                  <a:schemeClr val="bg2"/>
                </a:solidFill>
              </a:rPr>
              <a:t>күрескер</a:t>
            </a:r>
            <a:r>
              <a:rPr lang="ru-RU">
                <a:solidFill>
                  <a:schemeClr val="bg2"/>
                </a:solidFill>
              </a:rPr>
              <a:t>   </a:t>
            </a:r>
          </a:p>
        </p:txBody>
      </p:sp>
      <p:sp>
        <p:nvSpPr>
          <p:cNvPr id="38923" name="AutoShape 22"/>
          <p:cNvSpPr>
            <a:spLocks noChangeArrowheads="1"/>
          </p:cNvSpPr>
          <p:nvPr/>
        </p:nvSpPr>
        <p:spPr bwMode="auto">
          <a:xfrm>
            <a:off x="7524750" y="2852738"/>
            <a:ext cx="360363" cy="360362"/>
          </a:xfrm>
          <a:prstGeom prst="down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8924" name="AutoShape 23"/>
          <p:cNvSpPr>
            <a:spLocks noChangeArrowheads="1"/>
          </p:cNvSpPr>
          <p:nvPr/>
        </p:nvSpPr>
        <p:spPr bwMode="auto">
          <a:xfrm>
            <a:off x="5292725" y="2852738"/>
            <a:ext cx="360363" cy="360362"/>
          </a:xfrm>
          <a:prstGeom prst="down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8925" name="AutoShape 24"/>
          <p:cNvSpPr>
            <a:spLocks noChangeArrowheads="1"/>
          </p:cNvSpPr>
          <p:nvPr/>
        </p:nvSpPr>
        <p:spPr bwMode="auto">
          <a:xfrm>
            <a:off x="3132138" y="2852738"/>
            <a:ext cx="360362" cy="360362"/>
          </a:xfrm>
          <a:prstGeom prst="down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8926" name="Text Box 25"/>
          <p:cNvSpPr txBox="1">
            <a:spLocks noChangeArrowheads="1"/>
          </p:cNvSpPr>
          <p:nvPr/>
        </p:nvSpPr>
        <p:spPr bwMode="auto">
          <a:xfrm>
            <a:off x="2627313" y="3860800"/>
            <a:ext cx="1728787" cy="1192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b="1">
                <a:solidFill>
                  <a:schemeClr val="bg2"/>
                </a:solidFill>
              </a:rPr>
              <a:t>жігерлік </a:t>
            </a:r>
          </a:p>
          <a:p>
            <a:pPr>
              <a:spcBef>
                <a:spcPct val="50000"/>
              </a:spcBef>
            </a:pPr>
            <a:r>
              <a:rPr lang="ru-RU" b="1">
                <a:solidFill>
                  <a:schemeClr val="bg2"/>
                </a:solidFill>
              </a:rPr>
              <a:t>табандылық </a:t>
            </a:r>
          </a:p>
          <a:p>
            <a:pPr>
              <a:spcBef>
                <a:spcPct val="50000"/>
              </a:spcBef>
            </a:pPr>
            <a:r>
              <a:rPr lang="ru-RU" b="1">
                <a:solidFill>
                  <a:schemeClr val="bg2"/>
                </a:solidFill>
              </a:rPr>
              <a:t>сенімділік</a:t>
            </a:r>
          </a:p>
        </p:txBody>
      </p:sp>
      <p:sp>
        <p:nvSpPr>
          <p:cNvPr id="38927" name="Text Box 26"/>
          <p:cNvSpPr txBox="1">
            <a:spLocks noChangeArrowheads="1"/>
          </p:cNvSpPr>
          <p:nvPr/>
        </p:nvSpPr>
        <p:spPr bwMode="auto">
          <a:xfrm>
            <a:off x="5076825" y="3789363"/>
            <a:ext cx="1582738" cy="1192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b="1">
                <a:solidFill>
                  <a:schemeClr val="bg2"/>
                </a:solidFill>
              </a:rPr>
              <a:t>қуанышты, </a:t>
            </a:r>
          </a:p>
          <a:p>
            <a:pPr>
              <a:spcBef>
                <a:spcPct val="50000"/>
              </a:spcBef>
            </a:pPr>
            <a:r>
              <a:rPr lang="kk-KZ" b="1">
                <a:solidFill>
                  <a:schemeClr val="bg2"/>
                </a:solidFill>
              </a:rPr>
              <a:t>Жаңашыл</a:t>
            </a:r>
          </a:p>
          <a:p>
            <a:pPr>
              <a:spcBef>
                <a:spcPct val="50000"/>
              </a:spcBef>
            </a:pPr>
            <a:r>
              <a:rPr lang="kk-KZ" b="1">
                <a:solidFill>
                  <a:schemeClr val="bg2"/>
                </a:solidFill>
              </a:rPr>
              <a:t>адалдық</a:t>
            </a:r>
            <a:endParaRPr lang="ru-RU" b="1">
              <a:solidFill>
                <a:schemeClr val="bg2"/>
              </a:solidFill>
            </a:endParaRPr>
          </a:p>
        </p:txBody>
      </p:sp>
      <p:sp>
        <p:nvSpPr>
          <p:cNvPr id="38928" name="Text Box 27"/>
          <p:cNvSpPr txBox="1">
            <a:spLocks noChangeArrowheads="1"/>
          </p:cNvSpPr>
          <p:nvPr/>
        </p:nvSpPr>
        <p:spPr bwMode="auto">
          <a:xfrm>
            <a:off x="7308850" y="3860800"/>
            <a:ext cx="1295400" cy="1192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b="1">
                <a:solidFill>
                  <a:schemeClr val="bg2"/>
                </a:solidFill>
              </a:rPr>
              <a:t>әділдікті </a:t>
            </a:r>
          </a:p>
          <a:p>
            <a:pPr>
              <a:spcBef>
                <a:spcPct val="50000"/>
              </a:spcBef>
            </a:pPr>
            <a:r>
              <a:rPr lang="kk-KZ" b="1">
                <a:solidFill>
                  <a:schemeClr val="bg2"/>
                </a:solidFill>
              </a:rPr>
              <a:t>Тазалық</a:t>
            </a:r>
          </a:p>
          <a:p>
            <a:pPr>
              <a:spcBef>
                <a:spcPct val="50000"/>
              </a:spcBef>
            </a:pPr>
            <a:endParaRPr lang="ru-RU" b="1">
              <a:solidFill>
                <a:schemeClr val="bg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937" name="Picture 2" descr="winXP2"/>
          <p:cNvPicPr>
            <a:picLocks noChangeAspect="1" noChangeArrowheads="1"/>
          </p:cNvPicPr>
          <p:nvPr/>
        </p:nvPicPr>
        <p:blipFill>
          <a:blip r:embed="rId2" cstate="print"/>
          <a:srcRect b="8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9938" name="Rectangle 3"/>
          <p:cNvSpPr>
            <a:spLocks noChangeArrowheads="1"/>
          </p:cNvSpPr>
          <p:nvPr/>
        </p:nvSpPr>
        <p:spPr bwMode="auto">
          <a:xfrm>
            <a:off x="6877050" y="4724400"/>
            <a:ext cx="2266950" cy="1143000"/>
          </a:xfrm>
          <a:prstGeom prst="rect">
            <a:avLst/>
          </a:prstGeom>
          <a:solidFill>
            <a:srgbClr val="FFFFFF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pic>
        <p:nvPicPr>
          <p:cNvPr id="39939" name="Picture 4" descr="AG00319_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05025" y="1557338"/>
            <a:ext cx="4967288" cy="3097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9940" name="Picture 6" descr="022_s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072063" y="4056063"/>
            <a:ext cx="3382962" cy="2665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9941" name="WordArt 5"/>
          <p:cNvSpPr>
            <a:spLocks noChangeArrowheads="1" noChangeShapeType="1" noTextEdit="1"/>
          </p:cNvSpPr>
          <p:nvPr/>
        </p:nvSpPr>
        <p:spPr bwMode="auto">
          <a:xfrm>
            <a:off x="900113" y="5229225"/>
            <a:ext cx="6724650" cy="1162050"/>
          </a:xfrm>
          <a:prstGeom prst="rect">
            <a:avLst/>
          </a:prstGeom>
        </p:spPr>
        <p:txBody>
          <a:bodyPr spcFirstLastPara="1" wrap="none" fromWordArt="1">
            <a:prstTxWarp prst="textArchDown">
              <a:avLst>
                <a:gd name="adj" fmla="val 0"/>
              </a:avLst>
            </a:prstTxWarp>
          </a:bodyPr>
          <a:lstStyle/>
          <a:p>
            <a:pPr algn="ctr"/>
            <a:r>
              <a:rPr lang="ru-RU" sz="4000" b="1" kern="10">
                <a:ln w="9525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C00000"/>
                </a:solidFill>
                <a:latin typeface="Times New Roman"/>
                <a:cs typeface="Times New Roman"/>
              </a:rPr>
              <a:t>Тыңдағандарыңызға рахмет!</a:t>
            </a:r>
          </a:p>
        </p:txBody>
      </p:sp>
      <p:sp>
        <p:nvSpPr>
          <p:cNvPr id="39942" name="WordArt 5"/>
          <p:cNvSpPr>
            <a:spLocks noChangeArrowheads="1" noChangeShapeType="1" noTextEdit="1"/>
          </p:cNvSpPr>
          <p:nvPr/>
        </p:nvSpPr>
        <p:spPr bwMode="auto">
          <a:xfrm>
            <a:off x="1087438" y="1281113"/>
            <a:ext cx="6913562" cy="933450"/>
          </a:xfrm>
          <a:prstGeom prst="rect">
            <a:avLst/>
          </a:prstGeom>
        </p:spPr>
        <p:txBody>
          <a:bodyPr spcFirstLastPara="1" wrap="none" fromWordArt="1">
            <a:prstTxWarp prst="textArchUp">
              <a:avLst>
                <a:gd name="adj" fmla="val 10800004"/>
              </a:avLst>
            </a:prstTxWarp>
          </a:bodyPr>
          <a:lstStyle/>
          <a:p>
            <a:pPr algn="ctr"/>
            <a:r>
              <a:rPr lang="ru-RU" sz="3200" b="1" kern="10">
                <a:ln w="9525">
                  <a:solidFill>
                    <a:srgbClr val="FF3300"/>
                  </a:solidFill>
                  <a:round/>
                  <a:headEnd/>
                  <a:tailEnd/>
                </a:ln>
                <a:solidFill>
                  <a:srgbClr val="FFFF00"/>
                </a:solidFill>
                <a:latin typeface="Times New Roman"/>
                <a:cs typeface="Times New Roman"/>
              </a:rPr>
              <a:t>Сабақ аяқталды.</a:t>
            </a:r>
          </a:p>
          <a:p>
            <a:pPr algn="ctr"/>
            <a:r>
              <a:rPr lang="ru-RU" sz="3200" b="1" kern="10">
                <a:ln w="9525">
                  <a:solidFill>
                    <a:srgbClr val="FF3300"/>
                  </a:solidFill>
                  <a:round/>
                  <a:headEnd/>
                  <a:tailEnd/>
                </a:ln>
                <a:solidFill>
                  <a:srgbClr val="FFFF00"/>
                </a:solidFill>
                <a:latin typeface="Times New Roman"/>
                <a:cs typeface="Times New Roman"/>
              </a:rPr>
              <a:t>Сау болыңыздар!!!</a:t>
            </a:r>
          </a:p>
        </p:txBody>
      </p:sp>
    </p:spTree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ext Box 4"/>
          <p:cNvSpPr txBox="1">
            <a:spLocks noChangeArrowheads="1"/>
          </p:cNvSpPr>
          <p:nvPr/>
        </p:nvSpPr>
        <p:spPr bwMode="auto">
          <a:xfrm>
            <a:off x="3111500" y="712788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ru-RU"/>
          </a:p>
        </p:txBody>
      </p:sp>
      <p:pic>
        <p:nvPicPr>
          <p:cNvPr id="14338" name="Picture 4" descr="ANd9GcQ7uFcwMVvYOiZRvY6AxSPCssOIpE6ERJ1dg1BRv1yZul9tJur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39" name="Rectangle 5"/>
          <p:cNvSpPr>
            <a:spLocks noChangeArrowheads="1"/>
          </p:cNvSpPr>
          <p:nvPr/>
        </p:nvSpPr>
        <p:spPr bwMode="auto">
          <a:xfrm>
            <a:off x="3132138" y="319088"/>
            <a:ext cx="296386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kk-KZ" sz="2000" b="1" i="1">
                <a:solidFill>
                  <a:srgbClr val="FFCC00"/>
                </a:solidFill>
              </a:rPr>
              <a:t>Ұйымдастыру кезеңі</a:t>
            </a:r>
            <a:r>
              <a:rPr lang="ru-RU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40AE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9075" y="5357813"/>
            <a:ext cx="781050" cy="1573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3" name="TextBox 3"/>
          <p:cNvSpPr txBox="1">
            <a:spLocks noChangeArrowheads="1"/>
          </p:cNvSpPr>
          <p:nvPr/>
        </p:nvSpPr>
        <p:spPr bwMode="auto">
          <a:xfrm>
            <a:off x="2124075" y="7938"/>
            <a:ext cx="532765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kk-KZ" sz="3600" b="1" i="1">
                <a:solidFill>
                  <a:srgbClr val="FFFF00"/>
                </a:solidFill>
                <a:latin typeface="Calibri" pitchFamily="34" charset="0"/>
              </a:rPr>
              <a:t>Үй тапсырмасын</a:t>
            </a:r>
          </a:p>
          <a:p>
            <a:pPr algn="ctr"/>
            <a:r>
              <a:rPr lang="kk-KZ" sz="3600" b="1" i="1">
                <a:solidFill>
                  <a:srgbClr val="FFFF00"/>
                </a:solidFill>
                <a:latin typeface="Calibri" pitchFamily="34" charset="0"/>
              </a:rPr>
              <a:t>тексеру</a:t>
            </a:r>
          </a:p>
        </p:txBody>
      </p:sp>
      <p:sp>
        <p:nvSpPr>
          <p:cNvPr id="15364" name="Text Box 12"/>
          <p:cNvSpPr txBox="1">
            <a:spLocks noChangeArrowheads="1"/>
          </p:cNvSpPr>
          <p:nvPr/>
        </p:nvSpPr>
        <p:spPr bwMode="auto">
          <a:xfrm>
            <a:off x="611188" y="1268413"/>
            <a:ext cx="81375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kk-KZ" sz="2000" b="1">
                <a:solidFill>
                  <a:srgbClr val="FFFF00"/>
                </a:solidFill>
              </a:rPr>
              <a:t>1. “Сәйкестіру” </a:t>
            </a:r>
            <a:endParaRPr lang="ru-RU" sz="2000" b="1">
              <a:solidFill>
                <a:srgbClr val="FFFF00"/>
              </a:solidFill>
            </a:endParaRPr>
          </a:p>
        </p:txBody>
      </p:sp>
      <p:sp>
        <p:nvSpPr>
          <p:cNvPr id="15365" name="AutoShape 15"/>
          <p:cNvSpPr>
            <a:spLocks noChangeArrowheads="1"/>
          </p:cNvSpPr>
          <p:nvPr/>
        </p:nvSpPr>
        <p:spPr bwMode="auto">
          <a:xfrm rot="10800000">
            <a:off x="250825" y="2133600"/>
            <a:ext cx="2520950" cy="1150938"/>
          </a:xfrm>
          <a:prstGeom prst="chevron">
            <a:avLst>
              <a:gd name="adj" fmla="val 54759"/>
            </a:avLst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rot="10800000" wrap="none" anchor="ctr"/>
          <a:lstStyle/>
          <a:p>
            <a:pPr algn="ctr">
              <a:spcBef>
                <a:spcPct val="50000"/>
              </a:spcBef>
            </a:pPr>
            <a:r>
              <a:rPr lang="en-US"/>
              <a:t>Ctrl+C</a:t>
            </a:r>
            <a:endParaRPr lang="ru-RU"/>
          </a:p>
          <a:p>
            <a:pPr algn="ctr"/>
            <a:endParaRPr lang="ru-RU"/>
          </a:p>
        </p:txBody>
      </p:sp>
      <p:sp>
        <p:nvSpPr>
          <p:cNvPr id="15366" name="AutoShape 17"/>
          <p:cNvSpPr>
            <a:spLocks noChangeArrowheads="1"/>
          </p:cNvSpPr>
          <p:nvPr/>
        </p:nvSpPr>
        <p:spPr bwMode="auto">
          <a:xfrm rot="10800000">
            <a:off x="250825" y="3573463"/>
            <a:ext cx="2520950" cy="1150937"/>
          </a:xfrm>
          <a:prstGeom prst="chevron">
            <a:avLst>
              <a:gd name="adj" fmla="val 54759"/>
            </a:avLst>
          </a:prstGeom>
          <a:solidFill>
            <a:srgbClr val="B8087D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rot="10800000" wrap="none" anchor="ctr"/>
          <a:lstStyle/>
          <a:p>
            <a:pPr algn="ctr">
              <a:spcBef>
                <a:spcPct val="50000"/>
              </a:spcBef>
            </a:pPr>
            <a:r>
              <a:rPr lang="en-US"/>
              <a:t>Ctrl+X</a:t>
            </a:r>
            <a:endParaRPr lang="ru-RU"/>
          </a:p>
          <a:p>
            <a:pPr algn="ctr"/>
            <a:endParaRPr lang="ru-RU"/>
          </a:p>
        </p:txBody>
      </p:sp>
      <p:sp>
        <p:nvSpPr>
          <p:cNvPr id="15367" name="AutoShape 18"/>
          <p:cNvSpPr>
            <a:spLocks noChangeArrowheads="1"/>
          </p:cNvSpPr>
          <p:nvPr/>
        </p:nvSpPr>
        <p:spPr bwMode="auto">
          <a:xfrm rot="10800000">
            <a:off x="179388" y="5013325"/>
            <a:ext cx="2520950" cy="1150938"/>
          </a:xfrm>
          <a:prstGeom prst="chevron">
            <a:avLst>
              <a:gd name="adj" fmla="val 54759"/>
            </a:avLst>
          </a:prstGeom>
          <a:solidFill>
            <a:srgbClr val="00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rot="10800000" wrap="none" anchor="ctr"/>
          <a:lstStyle/>
          <a:p>
            <a:pPr algn="ctr">
              <a:spcBef>
                <a:spcPct val="50000"/>
              </a:spcBef>
            </a:pPr>
            <a:r>
              <a:rPr lang="en-US"/>
              <a:t>Ctrl+V</a:t>
            </a:r>
            <a:endParaRPr lang="ru-RU"/>
          </a:p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308C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5378450"/>
            <a:ext cx="781050" cy="1573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7" name="Text Box 11"/>
          <p:cNvSpPr txBox="1">
            <a:spLocks noChangeArrowheads="1"/>
          </p:cNvSpPr>
          <p:nvPr/>
        </p:nvSpPr>
        <p:spPr bwMode="auto">
          <a:xfrm>
            <a:off x="468313" y="1052513"/>
            <a:ext cx="835183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kk-KZ" sz="2000" b="1">
                <a:solidFill>
                  <a:srgbClr val="FFFF00"/>
                </a:solidFill>
              </a:rPr>
              <a:t>2. Мәтінді қалпына келтір</a:t>
            </a:r>
            <a:endParaRPr lang="ru-RU" sz="2000" b="1">
              <a:solidFill>
                <a:srgbClr val="FFFF00"/>
              </a:solidFill>
            </a:endParaRPr>
          </a:p>
        </p:txBody>
      </p:sp>
      <p:sp>
        <p:nvSpPr>
          <p:cNvPr id="16388" name="Text Box 12"/>
          <p:cNvSpPr txBox="1">
            <a:spLocks noChangeArrowheads="1"/>
          </p:cNvSpPr>
          <p:nvPr/>
        </p:nvSpPr>
        <p:spPr bwMode="auto">
          <a:xfrm>
            <a:off x="684213" y="2133600"/>
            <a:ext cx="7920037" cy="1054100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kk-KZ"/>
              <a:t>1.Жойылған нысанды қайта қалпына келтіруге болады. Ол үшін</a:t>
            </a:r>
          </a:p>
          <a:p>
            <a:pPr>
              <a:spcBef>
                <a:spcPct val="50000"/>
              </a:spcBef>
            </a:pPr>
            <a:r>
              <a:rPr lang="kk-KZ"/>
              <a:t> Қоржын             терезесін ашып, қажетті нысандарды ерекшелеп алып, .............................................................  бұйрығын орындау керек.</a:t>
            </a:r>
            <a:endParaRPr lang="ru-RU"/>
          </a:p>
        </p:txBody>
      </p:sp>
      <p:sp>
        <p:nvSpPr>
          <p:cNvPr id="16389" name="Text Box 13"/>
          <p:cNvSpPr txBox="1">
            <a:spLocks noChangeArrowheads="1"/>
          </p:cNvSpPr>
          <p:nvPr/>
        </p:nvSpPr>
        <p:spPr bwMode="auto">
          <a:xfrm>
            <a:off x="539750" y="4292600"/>
            <a:ext cx="8208963" cy="64135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kk-KZ"/>
              <a:t>2. Компьютер жедел жадының </a:t>
            </a:r>
            <a:r>
              <a:rPr lang="en-US"/>
              <a:t>Windows </a:t>
            </a:r>
            <a:r>
              <a:rPr lang="kk-KZ"/>
              <a:t>нысандарын уақытша сақтауға болатын арнайы аймағы..............................................  деп айтамыз. </a:t>
            </a:r>
            <a:endParaRPr lang="ru-RU"/>
          </a:p>
        </p:txBody>
      </p:sp>
      <p:pic>
        <p:nvPicPr>
          <p:cNvPr id="16390" name="Picture 15" descr="1276971516_korzina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63713" y="2349500"/>
            <a:ext cx="611187" cy="611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3" descr="003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4813300"/>
            <a:ext cx="1571625" cy="2044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59" name="Text Box 4"/>
          <p:cNvSpPr txBox="1">
            <a:spLocks noChangeArrowheads="1"/>
          </p:cNvSpPr>
          <p:nvPr/>
        </p:nvSpPr>
        <p:spPr bwMode="auto">
          <a:xfrm>
            <a:off x="0" y="0"/>
            <a:ext cx="655161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kk-KZ"/>
              <a:t>Терминдік жұмыс </a:t>
            </a:r>
            <a:r>
              <a:rPr lang="ru-RU"/>
              <a:t>(</a:t>
            </a:r>
            <a:r>
              <a:rPr lang="kk-KZ"/>
              <a:t>118 бет</a:t>
            </a:r>
            <a:r>
              <a:rPr lang="ru-RU"/>
              <a:t>)</a:t>
            </a:r>
          </a:p>
        </p:txBody>
      </p:sp>
      <p:sp>
        <p:nvSpPr>
          <p:cNvPr id="19460" name="Text Box 5"/>
          <p:cNvSpPr txBox="1">
            <a:spLocks noChangeArrowheads="1"/>
          </p:cNvSpPr>
          <p:nvPr/>
        </p:nvSpPr>
        <p:spPr bwMode="auto">
          <a:xfrm>
            <a:off x="250825" y="549275"/>
            <a:ext cx="8027988" cy="559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kk-KZ" b="1"/>
              <a:t>Графикалық редактор -</a:t>
            </a:r>
            <a:r>
              <a:rPr lang="kk-KZ"/>
              <a:t>  </a:t>
            </a:r>
          </a:p>
          <a:p>
            <a:pPr>
              <a:spcBef>
                <a:spcPct val="50000"/>
              </a:spcBef>
            </a:pPr>
            <a:r>
              <a:rPr lang="kk-KZ"/>
              <a:t>графикалық бейнелерді құруға және өзгертуге арналған программа</a:t>
            </a:r>
          </a:p>
          <a:p>
            <a:pPr>
              <a:spcBef>
                <a:spcPct val="50000"/>
              </a:spcBef>
            </a:pPr>
            <a:endParaRPr lang="kk-KZ" b="1"/>
          </a:p>
          <a:p>
            <a:pPr>
              <a:spcBef>
                <a:spcPct val="50000"/>
              </a:spcBef>
            </a:pPr>
            <a:endParaRPr lang="kk-KZ" b="1"/>
          </a:p>
          <a:p>
            <a:pPr>
              <a:spcBef>
                <a:spcPct val="50000"/>
              </a:spcBef>
            </a:pPr>
            <a:endParaRPr lang="kk-KZ" b="1"/>
          </a:p>
          <a:p>
            <a:pPr>
              <a:spcBef>
                <a:spcPct val="50000"/>
              </a:spcBef>
            </a:pPr>
            <a:r>
              <a:rPr lang="en-US" b="1"/>
              <a:t>Paint</a:t>
            </a:r>
            <a:r>
              <a:rPr lang="kk-KZ" b="1"/>
              <a:t> – </a:t>
            </a:r>
          </a:p>
          <a:p>
            <a:pPr>
              <a:spcBef>
                <a:spcPct val="50000"/>
              </a:spcBef>
            </a:pPr>
            <a:r>
              <a:rPr lang="kk-KZ" b="1"/>
              <a:t>(ағл. Сурет, сурет салу)- бұл растрлық (нүктелерден тұратын ) бейнелермен жұмыс істеуге арналған графикалық редактор</a:t>
            </a:r>
          </a:p>
          <a:p>
            <a:pPr>
              <a:spcBef>
                <a:spcPct val="50000"/>
              </a:spcBef>
            </a:pPr>
            <a:endParaRPr lang="kk-KZ" b="1"/>
          </a:p>
          <a:p>
            <a:pPr>
              <a:spcBef>
                <a:spcPct val="50000"/>
              </a:spcBef>
            </a:pPr>
            <a:endParaRPr lang="kk-KZ" b="1"/>
          </a:p>
          <a:p>
            <a:pPr>
              <a:spcBef>
                <a:spcPct val="50000"/>
              </a:spcBef>
            </a:pPr>
            <a:endParaRPr lang="kk-KZ" b="1"/>
          </a:p>
          <a:p>
            <a:pPr>
              <a:spcBef>
                <a:spcPct val="50000"/>
              </a:spcBef>
            </a:pPr>
            <a:endParaRPr lang="kk-KZ" b="1"/>
          </a:p>
          <a:p>
            <a:pPr>
              <a:spcBef>
                <a:spcPct val="50000"/>
              </a:spcBef>
            </a:pPr>
            <a:r>
              <a:rPr lang="kk-KZ" b="1"/>
              <a:t>Пиксель-</a:t>
            </a:r>
          </a:p>
          <a:p>
            <a:pPr>
              <a:spcBef>
                <a:spcPct val="50000"/>
              </a:spcBef>
            </a:pPr>
            <a:r>
              <a:rPr lang="kk-KZ" b="1"/>
              <a:t>(Ағл суреттің элементі) – растрлық бейненің ең кішкентай элементі</a:t>
            </a:r>
            <a:endParaRPr lang="ru-RU" b="1"/>
          </a:p>
        </p:txBody>
      </p:sp>
      <p:sp>
        <p:nvSpPr>
          <p:cNvPr id="19461" name="AutoShape 7" descr="Z"/>
          <p:cNvSpPr>
            <a:spLocks noChangeAspect="1" noChangeArrowheads="1"/>
          </p:cNvSpPr>
          <p:nvPr/>
        </p:nvSpPr>
        <p:spPr bwMode="auto">
          <a:xfrm>
            <a:off x="4419600" y="32766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9462" name="AutoShape 9" descr="Z"/>
          <p:cNvSpPr>
            <a:spLocks noChangeAspect="1" noChangeArrowheads="1"/>
          </p:cNvSpPr>
          <p:nvPr/>
        </p:nvSpPr>
        <p:spPr bwMode="auto">
          <a:xfrm>
            <a:off x="4419600" y="32766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99FF"/>
            </a:gs>
            <a:gs pos="100000">
              <a:srgbClr val="004776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xtBox 1"/>
          <p:cNvSpPr txBox="1">
            <a:spLocks noChangeArrowheads="1"/>
          </p:cNvSpPr>
          <p:nvPr/>
        </p:nvSpPr>
        <p:spPr bwMode="auto">
          <a:xfrm>
            <a:off x="0" y="0"/>
            <a:ext cx="9144000" cy="6427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 b="1">
                <a:latin typeface="Times New Roman" pitchFamily="18" charset="0"/>
                <a:cs typeface="Times New Roman" pitchFamily="18" charset="0"/>
              </a:rPr>
              <a:t>Paint</a:t>
            </a:r>
            <a:r>
              <a:rPr lang="kk-KZ" sz="3200">
                <a:latin typeface="Times New Roman" pitchFamily="18" charset="0"/>
                <a:cs typeface="Times New Roman" pitchFamily="18" charset="0"/>
              </a:rPr>
              <a:t>-сурет салу бағдарламасы әр түрлі </a:t>
            </a:r>
          </a:p>
          <a:p>
            <a:r>
              <a:rPr lang="kk-KZ" sz="3200">
                <a:latin typeface="Times New Roman" pitchFamily="18" charset="0"/>
                <a:cs typeface="Times New Roman" pitchFamily="18" charset="0"/>
              </a:rPr>
              <a:t>графикалық кескіндерді салуға, өңдеуге </a:t>
            </a:r>
          </a:p>
          <a:p>
            <a:r>
              <a:rPr lang="kk-KZ" sz="3200">
                <a:latin typeface="Times New Roman" pitchFamily="18" charset="0"/>
                <a:cs typeface="Times New Roman" pitchFamily="18" charset="0"/>
              </a:rPr>
              <a:t>мүмкіндік береді. Бұл бағдарламаның </a:t>
            </a:r>
          </a:p>
          <a:p>
            <a:r>
              <a:rPr lang="kk-KZ" sz="3200">
                <a:latin typeface="Times New Roman" pitchFamily="18" charset="0"/>
                <a:cs typeface="Times New Roman" pitchFamily="18" charset="0"/>
              </a:rPr>
              <a:t>көмегімен қарапайым суреттен бастап, </a:t>
            </a:r>
          </a:p>
          <a:p>
            <a:r>
              <a:rPr lang="kk-KZ" sz="3200">
                <a:latin typeface="Times New Roman" pitchFamily="18" charset="0"/>
                <a:cs typeface="Times New Roman" pitchFamily="18" charset="0"/>
              </a:rPr>
              <a:t>күрделі графикалық шығармаларға дейін </a:t>
            </a:r>
          </a:p>
          <a:p>
            <a:r>
              <a:rPr lang="kk-KZ" sz="3200">
                <a:latin typeface="Times New Roman" pitchFamily="18" charset="0"/>
                <a:cs typeface="Times New Roman" pitchFamily="18" charset="0"/>
              </a:rPr>
              <a:t>жасауға болады.</a:t>
            </a:r>
          </a:p>
          <a:p>
            <a:endParaRPr lang="kk-KZ" sz="320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3200" b="1">
                <a:latin typeface="Times New Roman" pitchFamily="18" charset="0"/>
                <a:cs typeface="Times New Roman" pitchFamily="18" charset="0"/>
              </a:rPr>
              <a:t>Paint</a:t>
            </a:r>
            <a:r>
              <a:rPr lang="kk-KZ" sz="3200" b="1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3200">
                <a:latin typeface="Times New Roman" pitchFamily="18" charset="0"/>
                <a:cs typeface="Times New Roman" pitchFamily="18" charset="0"/>
              </a:rPr>
              <a:t>программасында өзіміз сурет салуымызға, </a:t>
            </a:r>
          </a:p>
          <a:p>
            <a:r>
              <a:rPr lang="en-US" sz="3200">
                <a:latin typeface="Times New Roman" pitchFamily="18" charset="0"/>
                <a:cs typeface="Times New Roman" pitchFamily="18" charset="0"/>
              </a:rPr>
              <a:t>Windows</a:t>
            </a:r>
            <a:r>
              <a:rPr lang="kk-KZ" sz="3200">
                <a:latin typeface="Times New Roman" pitchFamily="18" charset="0"/>
                <a:cs typeface="Times New Roman" pitchFamily="18" charset="0"/>
              </a:rPr>
              <a:t>-тің басқа қолданбаларынан алмасу </a:t>
            </a:r>
          </a:p>
          <a:p>
            <a:r>
              <a:rPr lang="kk-KZ" sz="3200">
                <a:latin typeface="Times New Roman" pitchFamily="18" charset="0"/>
                <a:cs typeface="Times New Roman" pitchFamily="18" charset="0"/>
              </a:rPr>
              <a:t>буферіне көшірілген дайын суреттерді мәтінге </a:t>
            </a:r>
          </a:p>
          <a:p>
            <a:r>
              <a:rPr lang="kk-KZ" sz="3200">
                <a:latin typeface="Times New Roman" pitchFamily="18" charset="0"/>
                <a:cs typeface="Times New Roman" pitchFamily="18" charset="0"/>
              </a:rPr>
              <a:t>қоюға, сондай-ақ сканердің көмегімен алынған </a:t>
            </a:r>
          </a:p>
          <a:p>
            <a:r>
              <a:rPr lang="kk-KZ" sz="3200">
                <a:latin typeface="Times New Roman" pitchFamily="18" charset="0"/>
                <a:cs typeface="Times New Roman" pitchFamily="18" charset="0"/>
              </a:rPr>
              <a:t>күрделі кескіндерді енгізуге болады. </a:t>
            </a:r>
          </a:p>
          <a:p>
            <a:endParaRPr lang="kk-KZ" sz="320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5" name="Рисунок 18" descr="big3rh3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3" descr="0037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285750"/>
            <a:ext cx="1071563" cy="1393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3" descr="0037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1714500"/>
            <a:ext cx="1071563" cy="1393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3" descr="0037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3357563"/>
            <a:ext cx="1071563" cy="1393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3" descr="0037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5072063"/>
            <a:ext cx="1071563" cy="1393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AutoShape 5"/>
          <p:cNvSpPr>
            <a:spLocks noChangeArrowheads="1"/>
          </p:cNvSpPr>
          <p:nvPr/>
        </p:nvSpPr>
        <p:spPr bwMode="auto">
          <a:xfrm>
            <a:off x="1428750" y="285750"/>
            <a:ext cx="7358063" cy="928688"/>
          </a:xfrm>
          <a:prstGeom prst="wedgeRoundRectCallout">
            <a:avLst>
              <a:gd name="adj1" fmla="val -54889"/>
              <a:gd name="adj2" fmla="val -38079"/>
              <a:gd name="adj3" fmla="val 16667"/>
            </a:avLst>
          </a:pr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pPr algn="ctr">
              <a:defRPr/>
            </a:pPr>
            <a:r>
              <a:rPr lang="kk-KZ" sz="3600" b="1" i="1" dirty="0">
                <a:solidFill>
                  <a:schemeClr val="tx1"/>
                </a:solidFill>
              </a:rPr>
              <a:t>Іске қосу </a:t>
            </a:r>
            <a:r>
              <a:rPr lang="kk-KZ" sz="3200" dirty="0">
                <a:solidFill>
                  <a:schemeClr val="tx1"/>
                </a:solidFill>
              </a:rPr>
              <a:t>батырмасын шертіңдер</a:t>
            </a:r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16" name="AutoShape 5"/>
          <p:cNvSpPr>
            <a:spLocks noChangeArrowheads="1"/>
          </p:cNvSpPr>
          <p:nvPr/>
        </p:nvSpPr>
        <p:spPr bwMode="auto">
          <a:xfrm>
            <a:off x="1428750" y="1571625"/>
            <a:ext cx="7358063" cy="1428750"/>
          </a:xfrm>
          <a:prstGeom prst="wedgeRoundRectCallout">
            <a:avLst>
              <a:gd name="adj1" fmla="val -54889"/>
              <a:gd name="adj2" fmla="val -38079"/>
              <a:gd name="adj3" fmla="val 16667"/>
            </a:avLst>
          </a:pr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pPr algn="ctr">
              <a:defRPr/>
            </a:pPr>
            <a:r>
              <a:rPr lang="kk-KZ" sz="3600" b="1" i="1" dirty="0">
                <a:solidFill>
                  <a:schemeClr val="tx1"/>
                </a:solidFill>
              </a:rPr>
              <a:t>Бас менюден Программалар (Программы) </a:t>
            </a:r>
            <a:r>
              <a:rPr lang="kk-KZ" sz="3200" dirty="0">
                <a:solidFill>
                  <a:schemeClr val="tx1"/>
                </a:solidFill>
              </a:rPr>
              <a:t>командасын таңдаңдар</a:t>
            </a:r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17" name="AutoShape 5"/>
          <p:cNvSpPr>
            <a:spLocks noChangeArrowheads="1"/>
          </p:cNvSpPr>
          <p:nvPr/>
        </p:nvSpPr>
        <p:spPr bwMode="auto">
          <a:xfrm>
            <a:off x="1428750" y="3286125"/>
            <a:ext cx="7429500" cy="1428750"/>
          </a:xfrm>
          <a:prstGeom prst="wedgeRoundRectCallout">
            <a:avLst>
              <a:gd name="adj1" fmla="val -54889"/>
              <a:gd name="adj2" fmla="val -38079"/>
              <a:gd name="adj3" fmla="val 16667"/>
            </a:avLst>
          </a:pr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pPr algn="ctr">
              <a:defRPr/>
            </a:pPr>
            <a:r>
              <a:rPr lang="kk-KZ" sz="3200" dirty="0">
                <a:solidFill>
                  <a:schemeClr val="tx1"/>
                </a:solidFill>
              </a:rPr>
              <a:t>Ашылған бағыныңқы менюден </a:t>
            </a:r>
            <a:r>
              <a:rPr lang="kk-KZ" sz="3600" b="1" i="1" dirty="0">
                <a:solidFill>
                  <a:schemeClr val="tx1"/>
                </a:solidFill>
              </a:rPr>
              <a:t>Стандартты </a:t>
            </a:r>
            <a:r>
              <a:rPr lang="kk-KZ" sz="3200" dirty="0">
                <a:solidFill>
                  <a:schemeClr val="tx1"/>
                </a:solidFill>
              </a:rPr>
              <a:t>командасын таңдаңдар</a:t>
            </a:r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18" name="AutoShape 5"/>
          <p:cNvSpPr>
            <a:spLocks noChangeArrowheads="1"/>
          </p:cNvSpPr>
          <p:nvPr/>
        </p:nvSpPr>
        <p:spPr bwMode="auto">
          <a:xfrm>
            <a:off x="1428750" y="4929188"/>
            <a:ext cx="7500938" cy="1714500"/>
          </a:xfrm>
          <a:prstGeom prst="wedgeRoundRectCallout">
            <a:avLst>
              <a:gd name="adj1" fmla="val -54889"/>
              <a:gd name="adj2" fmla="val -38079"/>
              <a:gd name="adj3" fmla="val 16667"/>
            </a:avLst>
          </a:pr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pPr algn="ctr">
              <a:defRPr/>
            </a:pPr>
            <a:r>
              <a:rPr lang="kk-KZ" sz="3200" dirty="0">
                <a:solidFill>
                  <a:schemeClr val="tx1"/>
                </a:solidFill>
              </a:rPr>
              <a:t>Келесі бағыныңқы менюден </a:t>
            </a:r>
            <a:r>
              <a:rPr lang="en-US" sz="3600" b="1" i="1" dirty="0">
                <a:solidFill>
                  <a:schemeClr val="tx1"/>
                </a:solidFill>
              </a:rPr>
              <a:t>Paint </a:t>
            </a:r>
            <a:r>
              <a:rPr lang="kk-KZ" sz="3600" b="1" i="1" dirty="0">
                <a:solidFill>
                  <a:schemeClr val="tx1"/>
                </a:solidFill>
              </a:rPr>
              <a:t>графикалық редакторын </a:t>
            </a:r>
            <a:r>
              <a:rPr lang="kk-KZ" sz="3200" dirty="0">
                <a:solidFill>
                  <a:schemeClr val="tx1"/>
                </a:solidFill>
              </a:rPr>
              <a:t>таңдаңдар</a:t>
            </a:r>
            <a:endParaRPr lang="ru-RU" sz="32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6" grpId="0" animBg="1"/>
      <p:bldP spid="17" grpId="0" animBg="1"/>
      <p:bldP spid="18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Прямоугольник 1"/>
          <p:cNvSpPr>
            <a:spLocks noChangeArrowheads="1"/>
          </p:cNvSpPr>
          <p:nvPr/>
        </p:nvSpPr>
        <p:spPr bwMode="auto">
          <a:xfrm>
            <a:off x="285750" y="1285875"/>
            <a:ext cx="8572500" cy="421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kk-KZ" sz="2800" b="1">
                <a:latin typeface="Times New Roman" pitchFamily="18" charset="0"/>
                <a:cs typeface="Times New Roman" pitchFamily="18" charset="0"/>
              </a:rPr>
              <a:t>Бұдан былай осындай әрекеттер тізбегін мына түрде жазамыз:</a:t>
            </a:r>
          </a:p>
          <a:p>
            <a:r>
              <a:rPr lang="kk-KZ" sz="2800" b="1">
                <a:latin typeface="Times New Roman" pitchFamily="18" charset="0"/>
                <a:cs typeface="Times New Roman" pitchFamily="18" charset="0"/>
              </a:rPr>
              <a:t>     </a:t>
            </a:r>
          </a:p>
          <a:p>
            <a:r>
              <a:rPr lang="kk-KZ" sz="2800" b="1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3200" b="1">
                <a:latin typeface="Times New Roman" pitchFamily="18" charset="0"/>
                <a:cs typeface="Times New Roman" pitchFamily="18" charset="0"/>
              </a:rPr>
              <a:t>Пуск=&gt;Программы =&gt;Стандартные =&gt;</a:t>
            </a:r>
            <a:r>
              <a:rPr lang="en-US" sz="3200" b="1">
                <a:latin typeface="Times New Roman" pitchFamily="18" charset="0"/>
                <a:cs typeface="Times New Roman" pitchFamily="18" charset="0"/>
              </a:rPr>
              <a:t> Paint</a:t>
            </a:r>
            <a:endParaRPr lang="kk-KZ" sz="3200" b="1">
              <a:latin typeface="Times New Roman" pitchFamily="18" charset="0"/>
              <a:cs typeface="Times New Roman" pitchFamily="18" charset="0"/>
            </a:endParaRPr>
          </a:p>
          <a:p>
            <a:endParaRPr lang="kk-KZ" sz="3200" b="1">
              <a:latin typeface="Times New Roman" pitchFamily="18" charset="0"/>
              <a:cs typeface="Times New Roman" pitchFamily="18" charset="0"/>
            </a:endParaRPr>
          </a:p>
          <a:p>
            <a:r>
              <a:rPr lang="kk-KZ" sz="2800" b="1">
                <a:latin typeface="Times New Roman" pitchFamily="18" charset="0"/>
                <a:cs typeface="Times New Roman" pitchFamily="18" charset="0"/>
              </a:rPr>
              <a:t>Командалар орындалғаннан кейін, экранға </a:t>
            </a:r>
            <a:r>
              <a:rPr lang="en-US" sz="2800" b="1">
                <a:latin typeface="Times New Roman" pitchFamily="18" charset="0"/>
                <a:cs typeface="Times New Roman" pitchFamily="18" charset="0"/>
              </a:rPr>
              <a:t>Paint</a:t>
            </a:r>
            <a:r>
              <a:rPr lang="kk-KZ" sz="2800" b="1">
                <a:latin typeface="Times New Roman" pitchFamily="18" charset="0"/>
                <a:cs typeface="Times New Roman" pitchFamily="18" charset="0"/>
              </a:rPr>
              <a:t> графикалық редакторының терезесі шығады. </a:t>
            </a:r>
          </a:p>
          <a:p>
            <a:endParaRPr lang="kk-KZ" sz="3200" b="1">
              <a:latin typeface="Times New Roman" pitchFamily="18" charset="0"/>
              <a:cs typeface="Times New Roman" pitchFamily="18" charset="0"/>
            </a:endParaRPr>
          </a:p>
          <a:p>
            <a:endParaRPr lang="kk-KZ" sz="3200" b="1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1688</TotalTime>
  <Words>623</Words>
  <Application>Microsoft Office PowerPoint</Application>
  <PresentationFormat>Экран (4:3)</PresentationFormat>
  <Paragraphs>142</Paragraphs>
  <Slides>25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25</vt:i4>
      </vt:variant>
    </vt:vector>
  </HeadingPairs>
  <TitlesOfParts>
    <vt:vector size="26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  <vt:lpstr>Слайд 24</vt:lpstr>
      <vt:lpstr>Слайд 25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Маншук</dc:creator>
  <cp:lastModifiedBy>Админ</cp:lastModifiedBy>
  <cp:revision>104</cp:revision>
  <dcterms:created xsi:type="dcterms:W3CDTF">2012-02-05T19:13:22Z</dcterms:created>
  <dcterms:modified xsi:type="dcterms:W3CDTF">2017-04-11T08:11:18Z</dcterms:modified>
</cp:coreProperties>
</file>