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5" d="100"/>
          <a:sy n="95" d="100"/>
        </p:scale>
        <p:origin x="-348" y="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9D836-485A-4900-8298-0E4E19244503}"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ru-RU"/>
        </a:p>
      </dgm:t>
    </dgm:pt>
    <dgm:pt modelId="{0B334C74-F778-4207-BE68-2195BEB4955D}">
      <dgm:prSet phldrT="[Текст]"/>
      <dgm:spPr/>
      <dgm:t>
        <a:bodyPr/>
        <a:lstStyle/>
        <a:p>
          <a:r>
            <a:rPr lang="kk-KZ" dirty="0" smtClean="0"/>
            <a:t>Нені оқыту керек</a:t>
          </a:r>
          <a:endParaRPr lang="ru-RU" dirty="0"/>
        </a:p>
      </dgm:t>
    </dgm:pt>
    <dgm:pt modelId="{E3CA531F-8FF4-4D73-866B-29038255A95D}" type="parTrans" cxnId="{C2D3332E-DEA3-4C8B-B44C-90D32CB4A157}">
      <dgm:prSet/>
      <dgm:spPr/>
      <dgm:t>
        <a:bodyPr/>
        <a:lstStyle/>
        <a:p>
          <a:endParaRPr lang="ru-RU"/>
        </a:p>
      </dgm:t>
    </dgm:pt>
    <dgm:pt modelId="{DB42316E-6BD5-4A50-9E7E-FD53F2BFEC4C}" type="sibTrans" cxnId="{C2D3332E-DEA3-4C8B-B44C-90D32CB4A157}">
      <dgm:prSet/>
      <dgm:spPr/>
      <dgm:t>
        <a:bodyPr/>
        <a:lstStyle/>
        <a:p>
          <a:endParaRPr lang="ru-RU"/>
        </a:p>
      </dgm:t>
    </dgm:pt>
    <dgm:pt modelId="{B155B741-235D-4506-A139-79540FF5133B}">
      <dgm:prSet phldrT="[Текст]"/>
      <dgm:spPr/>
      <dgm:t>
        <a:bodyPr/>
        <a:lstStyle/>
        <a:p>
          <a:r>
            <a:rPr lang="kk-KZ" dirty="0" smtClean="0"/>
            <a:t>Оқыту реттілігін қалай құрылымдау керек</a:t>
          </a:r>
          <a:endParaRPr lang="ru-RU" dirty="0"/>
        </a:p>
      </dgm:t>
    </dgm:pt>
    <dgm:pt modelId="{4B9FDDFF-1C46-4F1D-893D-EDABE390BD13}" type="parTrans" cxnId="{3DFC055B-0C90-46A4-9EE8-910B27397DE6}">
      <dgm:prSet/>
      <dgm:spPr/>
      <dgm:t>
        <a:bodyPr/>
        <a:lstStyle/>
        <a:p>
          <a:endParaRPr lang="ru-RU"/>
        </a:p>
      </dgm:t>
    </dgm:pt>
    <dgm:pt modelId="{D953B62F-6263-490A-9300-FCDA2698F1DD}" type="sibTrans" cxnId="{3DFC055B-0C90-46A4-9EE8-910B27397DE6}">
      <dgm:prSet/>
      <dgm:spPr/>
      <dgm:t>
        <a:bodyPr/>
        <a:lstStyle/>
        <a:p>
          <a:endParaRPr lang="ru-RU"/>
        </a:p>
      </dgm:t>
    </dgm:pt>
    <dgm:pt modelId="{0B03426A-5D1C-4B46-B3CD-2F7C83B9E9F0}">
      <dgm:prSet phldrT="[Текст]"/>
      <dgm:spPr/>
      <dgm:t>
        <a:bodyPr/>
        <a:lstStyle/>
        <a:p>
          <a:r>
            <a:rPr lang="kk-KZ" dirty="0" smtClean="0"/>
            <a:t>Балалар қалай оқиды</a:t>
          </a:r>
          <a:endParaRPr lang="ru-RU" dirty="0"/>
        </a:p>
      </dgm:t>
    </dgm:pt>
    <dgm:pt modelId="{42453BC6-3E9D-4F44-9B17-FD95BE042F2A}" type="parTrans" cxnId="{B6899A72-6A57-467C-914D-74CD1F0FF7CA}">
      <dgm:prSet/>
      <dgm:spPr/>
      <dgm:t>
        <a:bodyPr/>
        <a:lstStyle/>
        <a:p>
          <a:endParaRPr lang="ru-RU"/>
        </a:p>
      </dgm:t>
    </dgm:pt>
    <dgm:pt modelId="{F2D389A3-2283-4B28-86FD-5D9095F88806}" type="sibTrans" cxnId="{B6899A72-6A57-467C-914D-74CD1F0FF7CA}">
      <dgm:prSet/>
      <dgm:spPr/>
      <dgm:t>
        <a:bodyPr/>
        <a:lstStyle/>
        <a:p>
          <a:endParaRPr lang="ru-RU"/>
        </a:p>
      </dgm:t>
    </dgm:pt>
    <dgm:pt modelId="{3BEE372E-39A4-4973-9C86-AA0622067608}">
      <dgm:prSet phldrT="[Текст]"/>
      <dgm:spPr/>
      <dgm:t>
        <a:bodyPr/>
        <a:lstStyle/>
        <a:p>
          <a:r>
            <a:rPr lang="kk-KZ" dirty="0" smtClean="0"/>
            <a:t>Табысты бола білгендігіңізді қалай бағалау керек</a:t>
          </a:r>
          <a:endParaRPr lang="ru-RU" dirty="0"/>
        </a:p>
      </dgm:t>
    </dgm:pt>
    <dgm:pt modelId="{A9EF3360-CA6A-4BC6-81FE-3A4C7E76AC45}" type="parTrans" cxnId="{3604B6DC-C46F-4A73-A4A0-D89212149392}">
      <dgm:prSet/>
      <dgm:spPr/>
      <dgm:t>
        <a:bodyPr/>
        <a:lstStyle/>
        <a:p>
          <a:endParaRPr lang="ru-RU"/>
        </a:p>
      </dgm:t>
    </dgm:pt>
    <dgm:pt modelId="{33F4453C-9510-4C42-AF72-0526561D0558}" type="sibTrans" cxnId="{3604B6DC-C46F-4A73-A4A0-D89212149392}">
      <dgm:prSet/>
      <dgm:spPr/>
      <dgm:t>
        <a:bodyPr/>
        <a:lstStyle/>
        <a:p>
          <a:endParaRPr lang="ru-RU"/>
        </a:p>
      </dgm:t>
    </dgm:pt>
    <dgm:pt modelId="{69F92928-63EA-409C-95BC-C157F292C569}" type="pres">
      <dgm:prSet presAssocID="{F7C9D836-485A-4900-8298-0E4E19244503}" presName="compositeShape" presStyleCnt="0">
        <dgm:presLayoutVars>
          <dgm:chMax val="9"/>
          <dgm:dir/>
          <dgm:resizeHandles val="exact"/>
        </dgm:presLayoutVars>
      </dgm:prSet>
      <dgm:spPr/>
      <dgm:t>
        <a:bodyPr/>
        <a:lstStyle/>
        <a:p>
          <a:endParaRPr lang="ru-RU"/>
        </a:p>
      </dgm:t>
    </dgm:pt>
    <dgm:pt modelId="{42E67231-4965-42FC-B4A7-80EC1BF83FD8}" type="pres">
      <dgm:prSet presAssocID="{F7C9D836-485A-4900-8298-0E4E19244503}" presName="triangle1" presStyleLbl="node1" presStyleIdx="0" presStyleCnt="4">
        <dgm:presLayoutVars>
          <dgm:bulletEnabled val="1"/>
        </dgm:presLayoutVars>
      </dgm:prSet>
      <dgm:spPr/>
      <dgm:t>
        <a:bodyPr/>
        <a:lstStyle/>
        <a:p>
          <a:endParaRPr lang="ru-RU"/>
        </a:p>
      </dgm:t>
    </dgm:pt>
    <dgm:pt modelId="{B89259F5-C2FE-4D68-94EA-A1C5721B59B1}" type="pres">
      <dgm:prSet presAssocID="{F7C9D836-485A-4900-8298-0E4E19244503}" presName="triangle2" presStyleLbl="node1" presStyleIdx="1" presStyleCnt="4">
        <dgm:presLayoutVars>
          <dgm:bulletEnabled val="1"/>
        </dgm:presLayoutVars>
      </dgm:prSet>
      <dgm:spPr/>
      <dgm:t>
        <a:bodyPr/>
        <a:lstStyle/>
        <a:p>
          <a:endParaRPr lang="ru-RU"/>
        </a:p>
      </dgm:t>
    </dgm:pt>
    <dgm:pt modelId="{CE162B10-40EB-41E4-9EEA-4FC6A3C1ECD3}" type="pres">
      <dgm:prSet presAssocID="{F7C9D836-485A-4900-8298-0E4E19244503}" presName="triangle3" presStyleLbl="node1" presStyleIdx="2" presStyleCnt="4">
        <dgm:presLayoutVars>
          <dgm:bulletEnabled val="1"/>
        </dgm:presLayoutVars>
      </dgm:prSet>
      <dgm:spPr/>
      <dgm:t>
        <a:bodyPr/>
        <a:lstStyle/>
        <a:p>
          <a:endParaRPr lang="ru-RU"/>
        </a:p>
      </dgm:t>
    </dgm:pt>
    <dgm:pt modelId="{9F2BFF1A-A0FC-4848-99EE-53D21BC5DC04}" type="pres">
      <dgm:prSet presAssocID="{F7C9D836-485A-4900-8298-0E4E19244503}" presName="triangle4" presStyleLbl="node1" presStyleIdx="3" presStyleCnt="4">
        <dgm:presLayoutVars>
          <dgm:bulletEnabled val="1"/>
        </dgm:presLayoutVars>
      </dgm:prSet>
      <dgm:spPr/>
      <dgm:t>
        <a:bodyPr/>
        <a:lstStyle/>
        <a:p>
          <a:endParaRPr lang="ru-RU"/>
        </a:p>
      </dgm:t>
    </dgm:pt>
  </dgm:ptLst>
  <dgm:cxnLst>
    <dgm:cxn modelId="{B6899A72-6A57-467C-914D-74CD1F0FF7CA}" srcId="{F7C9D836-485A-4900-8298-0E4E19244503}" destId="{0B03426A-5D1C-4B46-B3CD-2F7C83B9E9F0}" srcOrd="2" destOrd="0" parTransId="{42453BC6-3E9D-4F44-9B17-FD95BE042F2A}" sibTransId="{F2D389A3-2283-4B28-86FD-5D9095F88806}"/>
    <dgm:cxn modelId="{1058EAF6-C308-4E9F-8B31-BB81FDB91F60}" type="presOf" srcId="{0B03426A-5D1C-4B46-B3CD-2F7C83B9E9F0}" destId="{CE162B10-40EB-41E4-9EEA-4FC6A3C1ECD3}" srcOrd="0" destOrd="0" presId="urn:microsoft.com/office/officeart/2005/8/layout/pyramid4"/>
    <dgm:cxn modelId="{6C6BF2EC-3D6E-4B73-99B0-850711B012D4}" type="presOf" srcId="{B155B741-235D-4506-A139-79540FF5133B}" destId="{B89259F5-C2FE-4D68-94EA-A1C5721B59B1}" srcOrd="0" destOrd="0" presId="urn:microsoft.com/office/officeart/2005/8/layout/pyramid4"/>
    <dgm:cxn modelId="{5ADEA405-7C7C-479B-9F6A-B356142DE6B4}" type="presOf" srcId="{3BEE372E-39A4-4973-9C86-AA0622067608}" destId="{9F2BFF1A-A0FC-4848-99EE-53D21BC5DC04}" srcOrd="0" destOrd="0" presId="urn:microsoft.com/office/officeart/2005/8/layout/pyramid4"/>
    <dgm:cxn modelId="{89C5AED0-1F41-4145-A8FE-B4BBCC00E6D8}" type="presOf" srcId="{0B334C74-F778-4207-BE68-2195BEB4955D}" destId="{42E67231-4965-42FC-B4A7-80EC1BF83FD8}" srcOrd="0" destOrd="0" presId="urn:microsoft.com/office/officeart/2005/8/layout/pyramid4"/>
    <dgm:cxn modelId="{C2D3332E-DEA3-4C8B-B44C-90D32CB4A157}" srcId="{F7C9D836-485A-4900-8298-0E4E19244503}" destId="{0B334C74-F778-4207-BE68-2195BEB4955D}" srcOrd="0" destOrd="0" parTransId="{E3CA531F-8FF4-4D73-866B-29038255A95D}" sibTransId="{DB42316E-6BD5-4A50-9E7E-FD53F2BFEC4C}"/>
    <dgm:cxn modelId="{3DFC055B-0C90-46A4-9EE8-910B27397DE6}" srcId="{F7C9D836-485A-4900-8298-0E4E19244503}" destId="{B155B741-235D-4506-A139-79540FF5133B}" srcOrd="1" destOrd="0" parTransId="{4B9FDDFF-1C46-4F1D-893D-EDABE390BD13}" sibTransId="{D953B62F-6263-490A-9300-FCDA2698F1DD}"/>
    <dgm:cxn modelId="{8D287B20-60C9-4E99-B50D-F2E5F62CD60C}" type="presOf" srcId="{F7C9D836-485A-4900-8298-0E4E19244503}" destId="{69F92928-63EA-409C-95BC-C157F292C569}" srcOrd="0" destOrd="0" presId="urn:microsoft.com/office/officeart/2005/8/layout/pyramid4"/>
    <dgm:cxn modelId="{3604B6DC-C46F-4A73-A4A0-D89212149392}" srcId="{F7C9D836-485A-4900-8298-0E4E19244503}" destId="{3BEE372E-39A4-4973-9C86-AA0622067608}" srcOrd="3" destOrd="0" parTransId="{A9EF3360-CA6A-4BC6-81FE-3A4C7E76AC45}" sibTransId="{33F4453C-9510-4C42-AF72-0526561D0558}"/>
    <dgm:cxn modelId="{1EF35163-E607-4624-A8D0-A7AA651893FF}" type="presParOf" srcId="{69F92928-63EA-409C-95BC-C157F292C569}" destId="{42E67231-4965-42FC-B4A7-80EC1BF83FD8}" srcOrd="0" destOrd="0" presId="urn:microsoft.com/office/officeart/2005/8/layout/pyramid4"/>
    <dgm:cxn modelId="{2CF2E8F1-C60A-4C57-9C7F-E649CFF6FFE6}" type="presParOf" srcId="{69F92928-63EA-409C-95BC-C157F292C569}" destId="{B89259F5-C2FE-4D68-94EA-A1C5721B59B1}" srcOrd="1" destOrd="0" presId="urn:microsoft.com/office/officeart/2005/8/layout/pyramid4"/>
    <dgm:cxn modelId="{9D419911-01AA-40EC-A053-CF1C964D9C39}" type="presParOf" srcId="{69F92928-63EA-409C-95BC-C157F292C569}" destId="{CE162B10-40EB-41E4-9EEA-4FC6A3C1ECD3}" srcOrd="2" destOrd="0" presId="urn:microsoft.com/office/officeart/2005/8/layout/pyramid4"/>
    <dgm:cxn modelId="{A8B5FD2C-45F7-4DDF-9FB4-5D6ACE644AF3}" type="presParOf" srcId="{69F92928-63EA-409C-95BC-C157F292C569}" destId="{9F2BFF1A-A0FC-4848-99EE-53D21BC5DC04}"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67231-4965-42FC-B4A7-80EC1BF83FD8}">
      <dsp:nvSpPr>
        <dsp:cNvPr id="0" name=""/>
        <dsp:cNvSpPr/>
      </dsp:nvSpPr>
      <dsp:spPr>
        <a:xfrm>
          <a:off x="1791324" y="0"/>
          <a:ext cx="1753849" cy="1753849"/>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kk-KZ" sz="900" kern="1200" dirty="0" smtClean="0"/>
            <a:t>Нені оқыту керек</a:t>
          </a:r>
          <a:endParaRPr lang="ru-RU" sz="900" kern="1200" dirty="0"/>
        </a:p>
      </dsp:txBody>
      <dsp:txXfrm>
        <a:off x="2229786" y="876925"/>
        <a:ext cx="876925" cy="876924"/>
      </dsp:txXfrm>
    </dsp:sp>
    <dsp:sp modelId="{B89259F5-C2FE-4D68-94EA-A1C5721B59B1}">
      <dsp:nvSpPr>
        <dsp:cNvPr id="0" name=""/>
        <dsp:cNvSpPr/>
      </dsp:nvSpPr>
      <dsp:spPr>
        <a:xfrm>
          <a:off x="914400" y="1753849"/>
          <a:ext cx="1753849" cy="1753849"/>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kk-KZ" sz="900" kern="1200" dirty="0" smtClean="0"/>
            <a:t>Оқыту реттілігін қалай құрылымдау керек</a:t>
          </a:r>
          <a:endParaRPr lang="ru-RU" sz="900" kern="1200" dirty="0"/>
        </a:p>
      </dsp:txBody>
      <dsp:txXfrm>
        <a:off x="1352862" y="2630774"/>
        <a:ext cx="876925" cy="876924"/>
      </dsp:txXfrm>
    </dsp:sp>
    <dsp:sp modelId="{CE162B10-40EB-41E4-9EEA-4FC6A3C1ECD3}">
      <dsp:nvSpPr>
        <dsp:cNvPr id="0" name=""/>
        <dsp:cNvSpPr/>
      </dsp:nvSpPr>
      <dsp:spPr>
        <a:xfrm rot="10800000">
          <a:off x="1791324" y="1753849"/>
          <a:ext cx="1753849" cy="1753849"/>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kk-KZ" sz="900" kern="1200" dirty="0" smtClean="0"/>
            <a:t>Балалар қалай оқиды</a:t>
          </a:r>
          <a:endParaRPr lang="ru-RU" sz="900" kern="1200" dirty="0"/>
        </a:p>
      </dsp:txBody>
      <dsp:txXfrm rot="10800000">
        <a:off x="2229786" y="1753849"/>
        <a:ext cx="876925" cy="876924"/>
      </dsp:txXfrm>
    </dsp:sp>
    <dsp:sp modelId="{9F2BFF1A-A0FC-4848-99EE-53D21BC5DC04}">
      <dsp:nvSpPr>
        <dsp:cNvPr id="0" name=""/>
        <dsp:cNvSpPr/>
      </dsp:nvSpPr>
      <dsp:spPr>
        <a:xfrm>
          <a:off x="2668249" y="1753849"/>
          <a:ext cx="1753849" cy="1753849"/>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kk-KZ" sz="900" kern="1200" dirty="0" smtClean="0"/>
            <a:t>Табысты бола білгендігіңізді қалай бағалау керек</a:t>
          </a:r>
          <a:endParaRPr lang="ru-RU" sz="900" kern="1200" dirty="0"/>
        </a:p>
      </dsp:txBody>
      <dsp:txXfrm>
        <a:off x="3106711" y="2630774"/>
        <a:ext cx="876925" cy="876924"/>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79047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288715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15033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3365670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6657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2411315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1823195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112692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1538161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07F494-F124-482A-8E30-3DBF4C83D6C3}" type="datetimeFigureOut">
              <a:rPr lang="ru-RU" smtClean="0"/>
              <a:t>17.04.2017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388046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B07F494-F124-482A-8E30-3DBF4C83D6C3}" type="datetimeFigureOut">
              <a:rPr lang="ru-RU" smtClean="0"/>
              <a:t>17.04.2017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98976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07F494-F124-482A-8E30-3DBF4C83D6C3}" type="datetimeFigureOut">
              <a:rPr lang="ru-RU" smtClean="0"/>
              <a:t>17.04.2017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30680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07F494-F124-482A-8E30-3DBF4C83D6C3}" type="datetimeFigureOut">
              <a:rPr lang="ru-RU" smtClean="0"/>
              <a:t>17.04.2017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265084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7F494-F124-482A-8E30-3DBF4C83D6C3}" type="datetimeFigureOut">
              <a:rPr lang="ru-RU" smtClean="0"/>
              <a:t>17.04.2017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222276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07F494-F124-482A-8E30-3DBF4C83D6C3}" type="datetimeFigureOut">
              <a:rPr lang="ru-RU" smtClean="0"/>
              <a:t>17.04.2017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529616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07F494-F124-482A-8E30-3DBF4C83D6C3}" type="datetimeFigureOut">
              <a:rPr lang="ru-RU" smtClean="0"/>
              <a:t>17.04.2017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47CC20-53A0-4403-BB2D-9559B53878F0}" type="slidenum">
              <a:rPr lang="ru-RU" smtClean="0"/>
              <a:t>‹#›</a:t>
            </a:fld>
            <a:endParaRPr lang="ru-RU"/>
          </a:p>
        </p:txBody>
      </p:sp>
    </p:spTree>
    <p:extLst>
      <p:ext uri="{BB962C8B-B14F-4D97-AF65-F5344CB8AC3E}">
        <p14:creationId xmlns:p14="http://schemas.microsoft.com/office/powerpoint/2010/main" val="381335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07F494-F124-482A-8E30-3DBF4C83D6C3}" type="datetimeFigureOut">
              <a:rPr lang="ru-RU" smtClean="0"/>
              <a:t>17.04.2017</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47CC20-53A0-4403-BB2D-9559B53878F0}" type="slidenum">
              <a:rPr lang="ru-RU" smtClean="0"/>
              <a:t>‹#›</a:t>
            </a:fld>
            <a:endParaRPr lang="ru-RU"/>
          </a:p>
        </p:txBody>
      </p:sp>
    </p:spTree>
    <p:extLst>
      <p:ext uri="{BB962C8B-B14F-4D97-AF65-F5344CB8AC3E}">
        <p14:creationId xmlns:p14="http://schemas.microsoft.com/office/powerpoint/2010/main" val="2341667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altLang="en-US" b="1" dirty="0" err="1" smtClean="0">
                <a:solidFill>
                  <a:schemeClr val="tx1">
                    <a:lumMod val="75000"/>
                    <a:lumOff val="25000"/>
                  </a:schemeClr>
                </a:solidFill>
                <a:latin typeface="Times New Roman" panose="02020603050405020304" pitchFamily="18" charset="0"/>
                <a:cs typeface="Times New Roman" panose="02020603050405020304" pitchFamily="18" charset="0"/>
              </a:rPr>
              <a:t>Біліктілікті</a:t>
            </a:r>
            <a:r>
              <a:rPr lang="ru-RU" altLang="en-US"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altLang="en-US" b="1" dirty="0" err="1" smtClean="0">
                <a:solidFill>
                  <a:schemeClr val="tx1">
                    <a:lumMod val="75000"/>
                    <a:lumOff val="25000"/>
                  </a:schemeClr>
                </a:solidFill>
                <a:latin typeface="Times New Roman" panose="02020603050405020304" pitchFamily="18" charset="0"/>
                <a:cs typeface="Times New Roman" panose="02020603050405020304" pitchFamily="18" charset="0"/>
              </a:rPr>
              <a:t>арттыру</a:t>
            </a:r>
            <a:r>
              <a:rPr lang="ru-RU" altLang="en-US"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altLang="en-US" b="1" dirty="0" err="1" smtClean="0">
                <a:solidFill>
                  <a:schemeClr val="tx1">
                    <a:lumMod val="75000"/>
                    <a:lumOff val="25000"/>
                  </a:schemeClr>
                </a:solidFill>
                <a:latin typeface="Times New Roman" panose="02020603050405020304" pitchFamily="18" charset="0"/>
                <a:cs typeface="Times New Roman" panose="02020603050405020304" pitchFamily="18" charset="0"/>
              </a:rPr>
              <a:t>бағдарламаларының</a:t>
            </a:r>
            <a:r>
              <a:rPr lang="ru-RU" altLang="en-US" b="1" dirty="0" smtClean="0">
                <a:solidFill>
                  <a:schemeClr val="tx1">
                    <a:lumMod val="75000"/>
                    <a:lumOff val="25000"/>
                  </a:schemeClr>
                </a:solidFill>
                <a:latin typeface="Times New Roman" panose="02020603050405020304" pitchFamily="18" charset="0"/>
                <a:cs typeface="Times New Roman" panose="02020603050405020304" pitchFamily="18" charset="0"/>
              </a:rPr>
              <a:t/>
            </a:r>
            <a:br>
              <a:rPr lang="ru-RU" altLang="en-US" b="1" dirty="0" smtClean="0">
                <a:solidFill>
                  <a:schemeClr val="tx1">
                    <a:lumMod val="75000"/>
                    <a:lumOff val="25000"/>
                  </a:schemeClr>
                </a:solidFill>
                <a:latin typeface="Times New Roman" panose="02020603050405020304" pitchFamily="18" charset="0"/>
                <a:cs typeface="Times New Roman" panose="02020603050405020304" pitchFamily="18" charset="0"/>
              </a:rPr>
            </a:br>
            <a:r>
              <a:rPr lang="ru-RU" altLang="en-US" b="1" dirty="0" smtClean="0">
                <a:solidFill>
                  <a:schemeClr val="tx1">
                    <a:lumMod val="75000"/>
                    <a:lumOff val="25000"/>
                  </a:schemeClr>
                </a:solidFill>
                <a:latin typeface="Times New Roman" panose="02020603050405020304" pitchFamily="18" charset="0"/>
                <a:cs typeface="Times New Roman" panose="02020603050405020304" pitchFamily="18" charset="0"/>
              </a:rPr>
              <a:t> 7 </a:t>
            </a:r>
            <a:r>
              <a:rPr lang="ru-RU" altLang="en-US" b="1" dirty="0" err="1" smtClean="0">
                <a:solidFill>
                  <a:schemeClr val="tx1">
                    <a:lumMod val="75000"/>
                    <a:lumOff val="25000"/>
                  </a:schemeClr>
                </a:solidFill>
                <a:latin typeface="Times New Roman" panose="02020603050405020304" pitchFamily="18" charset="0"/>
                <a:cs typeface="Times New Roman" panose="02020603050405020304" pitchFamily="18" charset="0"/>
              </a:rPr>
              <a:t>тақырыбы</a:t>
            </a:r>
            <a:endParaRPr lang="ru-RU" dirty="0"/>
          </a:p>
        </p:txBody>
      </p:sp>
      <p:sp>
        <p:nvSpPr>
          <p:cNvPr id="3" name="Подзаголовок 2"/>
          <p:cNvSpPr>
            <a:spLocks noGrp="1"/>
          </p:cNvSpPr>
          <p:nvPr>
            <p:ph type="subTitle" idx="1"/>
          </p:nvPr>
        </p:nvSpPr>
        <p:spPr/>
        <p:txBody>
          <a:bodyPr/>
          <a:lstStyle/>
          <a:p>
            <a:r>
              <a:rPr lang="kk-KZ" dirty="0" smtClean="0"/>
              <a:t>   </a:t>
            </a:r>
            <a:endParaRPr lang="ru-RU" dirty="0"/>
          </a:p>
        </p:txBody>
      </p:sp>
    </p:spTree>
    <p:extLst>
      <p:ext uri="{BB962C8B-B14F-4D97-AF65-F5344CB8AC3E}">
        <p14:creationId xmlns:p14="http://schemas.microsoft.com/office/powerpoint/2010/main" val="1617754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3407765"/>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1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Оқыту</a:t>
            </a:r>
            <a:r>
              <a:rPr lang="ru-RU" b="1" dirty="0" smtClean="0">
                <a:latin typeface="Times New Roman" panose="02020603050405020304" pitchFamily="18" charset="0"/>
                <a:cs typeface="Times New Roman" panose="02020603050405020304" pitchFamily="18" charset="0"/>
              </a:rPr>
              <a:t> мен </a:t>
            </a:r>
            <a:r>
              <a:rPr lang="ru-RU" b="1" dirty="0" err="1" smtClean="0">
                <a:latin typeface="Times New Roman" panose="02020603050405020304" pitchFamily="18" charset="0"/>
                <a:cs typeface="Times New Roman" panose="02020603050405020304" pitchFamily="18" charset="0"/>
              </a:rPr>
              <a:t>оқудағы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жаңа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тәсілдер</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1.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Мұғалімдер</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қалай</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оқу</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керектігін</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үйретеді</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r>
            <a:b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b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2.Сыныпта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оқуға</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үйрететін</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ортасын</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құру</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a:t>
            </a:r>
            <a:b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b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3.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Балалардың</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қалай</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білім</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алатынын</a:t>
            </a:r>
            <a:r>
              <a:rPr lang="ru-RU" b="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40000"/>
                    <a:lumOff val="60000"/>
                  </a:schemeClr>
                </a:solidFill>
                <a:latin typeface="Times New Roman" panose="02020603050405020304" pitchFamily="18" charset="0"/>
                <a:cs typeface="Times New Roman" panose="02020603050405020304" pitchFamily="18" charset="0"/>
              </a:rPr>
              <a:t>ескеру</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p>
        </p:txBody>
      </p:sp>
      <p:graphicFrame>
        <p:nvGraphicFramePr>
          <p:cNvPr id="3" name="Схема 2"/>
          <p:cNvGraphicFramePr/>
          <p:nvPr>
            <p:extLst>
              <p:ext uri="{D42A27DB-BD31-4B8C-83A1-F6EECF244321}">
                <p14:modId xmlns:p14="http://schemas.microsoft.com/office/powerpoint/2010/main" val="3529915352"/>
              </p:ext>
            </p:extLst>
          </p:nvPr>
        </p:nvGraphicFramePr>
        <p:xfrm>
          <a:off x="1708880" y="3192905"/>
          <a:ext cx="5336498" cy="3507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7384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324" y="609598"/>
            <a:ext cx="8596668" cy="5221575"/>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2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Сын </a:t>
            </a:r>
            <a:r>
              <a:rPr lang="ru-RU" b="1" dirty="0" err="1" smtClean="0">
                <a:latin typeface="Times New Roman" panose="02020603050405020304" pitchFamily="18" charset="0"/>
                <a:cs typeface="Times New Roman" panose="02020603050405020304" pitchFamily="18" charset="0"/>
              </a:rPr>
              <a:t>тұрғысынан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ойлауға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үйрету</a:t>
            </a:r>
            <a:r>
              <a:rPr lang="ru-RU" b="1" dirty="0" smtClean="0">
                <a:latin typeface="Times New Roman" panose="02020603050405020304" pitchFamily="18" charset="0"/>
                <a:cs typeface="Times New Roman" panose="02020603050405020304" pitchFamily="18" charset="0"/>
              </a:rPr>
              <a:t> </a:t>
            </a:r>
            <a:br>
              <a:rPr lang="ru-RU" b="1" dirty="0" smtClean="0">
                <a:latin typeface="Times New Roman" panose="02020603050405020304" pitchFamily="18" charset="0"/>
                <a:cs typeface="Times New Roman" panose="02020603050405020304" pitchFamily="18" charset="0"/>
              </a:rPr>
            </a:b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Сын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тұрғысынан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ойлау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b="1" i="1" dirty="0" err="1" smtClean="0">
                <a:solidFill>
                  <a:schemeClr val="tx1"/>
                </a:solidFill>
                <a:latin typeface="Times New Roman" panose="02020603050405020304" pitchFamily="18" charset="0"/>
                <a:cs typeface="Times New Roman" panose="02020603050405020304" pitchFamily="18" charset="0"/>
              </a:rPr>
              <a:t>ойлау</a:t>
            </a:r>
            <a:r>
              <a:rPr lang="ru-RU" b="1" i="1" dirty="0" smtClean="0">
                <a:solidFill>
                  <a:schemeClr val="tx1"/>
                </a:solidFill>
                <a:latin typeface="Times New Roman" panose="02020603050405020304" pitchFamily="18" charset="0"/>
                <a:cs typeface="Times New Roman" panose="02020603050405020304" pitchFamily="18" charset="0"/>
              </a:rPr>
              <a:t> </a:t>
            </a:r>
            <a:r>
              <a:rPr lang="ru-RU" b="1" i="1" dirty="0" err="1" smtClean="0">
                <a:solidFill>
                  <a:schemeClr val="tx1"/>
                </a:solidFill>
                <a:latin typeface="Times New Roman" panose="02020603050405020304" pitchFamily="18" charset="0"/>
                <a:cs typeface="Times New Roman" panose="02020603050405020304" pitchFamily="18" charset="0"/>
              </a:rPr>
              <a:t>туралы</a:t>
            </a:r>
            <a:r>
              <a:rPr lang="ru-RU" b="1" i="1" dirty="0" smtClean="0">
                <a:solidFill>
                  <a:schemeClr val="tx1"/>
                </a:solidFill>
                <a:latin typeface="Times New Roman" panose="02020603050405020304" pitchFamily="18" charset="0"/>
                <a:cs typeface="Times New Roman" panose="02020603050405020304" pitchFamily="18" charset="0"/>
              </a:rPr>
              <a:t> </a:t>
            </a:r>
            <a:r>
              <a:rPr lang="ru-RU" b="1" i="1" dirty="0" err="1" smtClean="0">
                <a:solidFill>
                  <a:schemeClr val="tx1"/>
                </a:solidFill>
                <a:latin typeface="Times New Roman" panose="02020603050405020304" pitchFamily="18" charset="0"/>
                <a:cs typeface="Times New Roman" panose="02020603050405020304" pitchFamily="18" charset="0"/>
              </a:rPr>
              <a:t>ойлану</a:t>
            </a:r>
            <a:r>
              <a:rPr lang="ru-RU" b="1" i="1" dirty="0" smtClean="0">
                <a:solidFill>
                  <a:schemeClr val="tx1"/>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деп</a:t>
            </a:r>
            <a:r>
              <a:rPr lang="ru-RU" b="1" i="1"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сипатталған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Сын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тұрғысынан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ойлау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бақылау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ойлау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тәжірибе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толғану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және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пайымдау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нәтижесінде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алынған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ақпаратты</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ұғыну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бағалау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талдау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және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синтездеуде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қолданылатын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әдіс</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болып</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табылады</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Сын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тұрғысынан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ойлаудың</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ең</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оңтайлы</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тәсілі-балаларды</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өз</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тәжірибесіндегі</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дәлелдерге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мән</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беруге</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err="1" smtClean="0">
                <a:solidFill>
                  <a:schemeClr val="accent5">
                    <a:lumMod val="40000"/>
                    <a:lumOff val="60000"/>
                  </a:schemeClr>
                </a:solidFill>
                <a:latin typeface="Times New Roman" panose="02020603050405020304" pitchFamily="18" charset="0"/>
                <a:cs typeface="Times New Roman" panose="02020603050405020304" pitchFamily="18" charset="0"/>
              </a:rPr>
              <a:t>ынталандыру</a:t>
            </a:r>
            <a:r>
              <a:rPr lang="ru-RU" dirty="0" smtClean="0">
                <a:solidFill>
                  <a:schemeClr val="accent5">
                    <a:lumMod val="40000"/>
                    <a:lumOff val="60000"/>
                  </a:schemeClr>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3671433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956092"/>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3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sz="3100" b="1" dirty="0" err="1" smtClean="0">
                <a:latin typeface="Times New Roman" panose="02020603050405020304" pitchFamily="18" charset="0"/>
                <a:cs typeface="Times New Roman" panose="02020603050405020304" pitchFamily="18" charset="0"/>
              </a:rPr>
              <a:t>Оқу</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үшін</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бағалау</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және</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оқуды</a:t>
            </a:r>
            <a:r>
              <a:rPr lang="ru-RU" sz="3100" b="1" dirty="0" smtClean="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бағалау</a:t>
            </a:r>
            <a:r>
              <a:rPr lang="ru-RU" sz="3100" b="1" dirty="0" smtClean="0">
                <a:latin typeface="Times New Roman" panose="02020603050405020304" pitchFamily="18" charset="0"/>
                <a:cs typeface="Times New Roman" panose="02020603050405020304" pitchFamily="18" charset="0"/>
              </a:rPr>
              <a:t/>
            </a:r>
            <a:br>
              <a:rPr lang="ru-RU" sz="3100" b="1" dirty="0" smtClean="0">
                <a:latin typeface="Times New Roman" panose="02020603050405020304" pitchFamily="18" charset="0"/>
                <a:cs typeface="Times New Roman" panose="02020603050405020304" pitchFamily="18" charset="0"/>
              </a:rPr>
            </a:br>
            <a:r>
              <a:rPr lang="ru-RU" sz="2700" b="1" dirty="0" err="1" smtClean="0">
                <a:solidFill>
                  <a:schemeClr val="tx1"/>
                </a:solidFill>
                <a:latin typeface="Times New Roman" panose="02020603050405020304" pitchFamily="18" charset="0"/>
                <a:cs typeface="Times New Roman" panose="02020603050405020304" pitchFamily="18" charset="0"/>
              </a:rPr>
              <a:t>Бағалау</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-одан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арғы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туралы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шешім</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қабылдау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мақсатымен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оқытудың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нәтижелерін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жүйелі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түрде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жиынтықтауға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бағытталған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қызметті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белгілеу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үшін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қолданылатын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термин.</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Оқытуда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қолданылатын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әдіс-тәсілдерді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іске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асыру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түрлерін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анықтауға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бағытталған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бағалау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қалыптастырушы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немес</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tx1"/>
                </a:solidFill>
                <a:latin typeface="Times New Roman" panose="02020603050405020304" pitchFamily="18" charset="0"/>
                <a:cs typeface="Times New Roman" panose="02020603050405020304" pitchFamily="18" charset="0"/>
              </a:rPr>
              <a:t>оқу</a:t>
            </a:r>
            <a:r>
              <a:rPr lang="ru-RU" sz="2700" b="1" dirty="0" smtClean="0">
                <a:solidFill>
                  <a:schemeClr val="tx1"/>
                </a:solidFill>
                <a:latin typeface="Times New Roman" panose="02020603050405020304" pitchFamily="18" charset="0"/>
                <a:cs typeface="Times New Roman" panose="02020603050405020304" pitchFamily="18" charset="0"/>
              </a:rPr>
              <a:t> </a:t>
            </a:r>
            <a:r>
              <a:rPr lang="ru-RU" sz="2700" b="1" dirty="0" err="1" smtClean="0">
                <a:solidFill>
                  <a:schemeClr val="tx1"/>
                </a:solidFill>
                <a:latin typeface="Times New Roman" panose="02020603050405020304" pitchFamily="18" charset="0"/>
                <a:cs typeface="Times New Roman" panose="02020603050405020304" pitchFamily="18" charset="0"/>
              </a:rPr>
              <a:t>үшін</a:t>
            </a:r>
            <a:r>
              <a:rPr lang="ru-RU" sz="2700" b="1" dirty="0" smtClean="0">
                <a:solidFill>
                  <a:schemeClr val="tx1"/>
                </a:solidFill>
                <a:latin typeface="Times New Roman" panose="02020603050405020304" pitchFamily="18" charset="0"/>
                <a:cs typeface="Times New Roman" panose="02020603050405020304" pitchFamily="18" charset="0"/>
              </a:rPr>
              <a:t> </a:t>
            </a:r>
            <a:r>
              <a:rPr lang="ru-RU" sz="2700" b="1" dirty="0" err="1" smtClean="0">
                <a:solidFill>
                  <a:schemeClr val="tx1"/>
                </a:solidFill>
                <a:latin typeface="Times New Roman" panose="02020603050405020304" pitchFamily="18" charset="0"/>
                <a:cs typeface="Times New Roman" panose="02020603050405020304" pitchFamily="18" charset="0"/>
              </a:rPr>
              <a:t>бағалау</a:t>
            </a:r>
            <a:r>
              <a:rPr lang="ru-RU" sz="2700" b="1" dirty="0" smtClean="0">
                <a:solidFill>
                  <a:schemeClr val="tx1"/>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деп</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аталады</a:t>
            </a:r>
            <a:r>
              <a:rPr lang="ru-RU" sz="2700" b="1" dirty="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ал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егер</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мақсаты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қою</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болса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жиынтық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бағалау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немесе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tx1"/>
                </a:solidFill>
                <a:latin typeface="Times New Roman" panose="02020603050405020304" pitchFamily="18" charset="0"/>
                <a:cs typeface="Times New Roman" panose="02020603050405020304" pitchFamily="18" charset="0"/>
              </a:rPr>
              <a:t>оқуды</a:t>
            </a:r>
            <a:r>
              <a:rPr lang="ru-RU" sz="2700" b="1" dirty="0" smtClean="0">
                <a:solidFill>
                  <a:schemeClr val="tx1"/>
                </a:solidFill>
                <a:latin typeface="Times New Roman" panose="02020603050405020304" pitchFamily="18" charset="0"/>
                <a:cs typeface="Times New Roman" panose="02020603050405020304" pitchFamily="18" charset="0"/>
              </a:rPr>
              <a:t> </a:t>
            </a:r>
            <a:r>
              <a:rPr lang="ru-RU" sz="2700" b="1" dirty="0" err="1" smtClean="0">
                <a:solidFill>
                  <a:schemeClr val="tx1"/>
                </a:solidFill>
                <a:latin typeface="Times New Roman" panose="02020603050405020304" pitchFamily="18" charset="0"/>
                <a:cs typeface="Times New Roman" panose="02020603050405020304" pitchFamily="18" charset="0"/>
              </a:rPr>
              <a:t>бағалау</a:t>
            </a:r>
            <a:r>
              <a:rPr lang="ru-RU" sz="2700" b="1" dirty="0" smtClean="0">
                <a:solidFill>
                  <a:schemeClr val="tx1"/>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деп</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аталады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Бағалаудың</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негізгі</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мақсаттарының</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тізбесі</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1.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Оқудағы</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қиындықтарды</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анықтау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2.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Кері</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байланыс</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3.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Уәж</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4.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Болжау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сұрыптау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5.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Стандарттарды</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бақылау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орындау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6.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Оқыту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бағдарламасының</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мазмұнын</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оқыту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стилін</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16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бақылау</a:t>
            </a:r>
            <a:r>
              <a:rPr lang="ru-RU" sz="16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1598556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6091003"/>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4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Оқыту</a:t>
            </a:r>
            <a:r>
              <a:rPr lang="ru-RU" b="1" dirty="0" smtClean="0">
                <a:latin typeface="Times New Roman" panose="02020603050405020304" pitchFamily="18" charset="0"/>
                <a:cs typeface="Times New Roman" panose="02020603050405020304" pitchFamily="18" charset="0"/>
              </a:rPr>
              <a:t> мен </a:t>
            </a:r>
            <a:r>
              <a:rPr lang="ru-RU" b="1" dirty="0" err="1" smtClean="0">
                <a:latin typeface="Times New Roman" panose="02020603050405020304" pitchFamily="18" charset="0"/>
                <a:cs typeface="Times New Roman" panose="02020603050405020304" pitchFamily="18" charset="0"/>
              </a:rPr>
              <a:t>оқуда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ақпараттық-коммуникациялық</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технологияларды</a:t>
            </a:r>
            <a:r>
              <a:rPr lang="ru-RU" b="1" dirty="0" smtClean="0">
                <a:latin typeface="Times New Roman" panose="02020603050405020304" pitchFamily="18" charset="0"/>
                <a:cs typeface="Times New Roman" panose="02020603050405020304" pitchFamily="18" charset="0"/>
              </a:rPr>
              <a:t> (АКТ) </a:t>
            </a:r>
            <a:r>
              <a:rPr lang="ru-RU" b="1" dirty="0" err="1" smtClean="0">
                <a:latin typeface="Times New Roman" panose="02020603050405020304" pitchFamily="18" charset="0"/>
                <a:cs typeface="Times New Roman" panose="02020603050405020304" pitchFamily="18" charset="0"/>
              </a:rPr>
              <a:t>пайдалану</a:t>
            </a:r>
            <a:r>
              <a:rPr lang="ru-RU" b="1" dirty="0" smtClean="0">
                <a:latin typeface="Times New Roman" panose="02020603050405020304" pitchFamily="18" charset="0"/>
                <a:cs typeface="Times New Roman" panose="02020603050405020304" pitchFamily="18" charset="0"/>
              </a:rPr>
              <a:t> </a:t>
            </a:r>
            <a:br>
              <a:rPr lang="ru-RU" b="1" dirty="0" smtClean="0">
                <a:latin typeface="Times New Roman" panose="02020603050405020304" pitchFamily="18" charset="0"/>
                <a:cs typeface="Times New Roman" panose="02020603050405020304" pitchFamily="18" charset="0"/>
              </a:rPr>
            </a:b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АКТ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оқушыларға</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ғылыми</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ұғымдарды</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түсіндіруді</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олардың</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қабылдауын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түсінуін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жеңілдетуге</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мүмкіндік</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беретін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мұғалімдерге</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сабақ</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беруде</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көмектесетін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маңызды</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құрал</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Үш</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скаласының</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қиылысу</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ортасында</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технологиялық</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педагогикалық</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пәндік</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орналасқан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Барлық</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үш</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саласын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байланыстыра</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алған</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мұғалім</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жоғары</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деңгейдегі</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кәсіпқой</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болып</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31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табылады</a:t>
            </a:r>
            <a:r>
              <a:rPr lang="ru-RU" sz="31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46788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248400"/>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5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Талантты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және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дарынды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балаларды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оқыту</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Дарынды</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бала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бір</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ғана</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пәннен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емес</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бірнеше</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пәндерден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олардан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күткеннен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жоғары</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деңгей</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көрсететін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бала.</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Дарынды</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балалардың</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сипаттамасы</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1.Есте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сақтау</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2.Өз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білімін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жетілдіру</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3.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Ойлау</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қабілетінің</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жылдамдығы</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4.Икемділік</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5.Күрделілікке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деген</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сүйіспеншілік</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6Мәселені </a:t>
            </a:r>
            <a:r>
              <a:rPr lang="ru-RU"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шешу</a:t>
            </a:r>
            <a:r>
              <a:rPr lang="ru-RU"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2581707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5266545"/>
          </a:xfrm>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6 модуль</a:t>
            </a:r>
            <a:br>
              <a:rPr lang="ru-RU" dirty="0" smtClean="0">
                <a:solidFill>
                  <a:schemeClr val="tx1"/>
                </a:solidFill>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Оқушылардың</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жас</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ерекшеліктеріне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сәйкес</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оқыту</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және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оқу</a:t>
            </a:r>
            <a:r>
              <a:rPr lang="ru-RU" b="1" dirty="0" smtClean="0">
                <a:latin typeface="Times New Roman" panose="02020603050405020304" pitchFamily="18" charset="0"/>
                <a:cs typeface="Times New Roman" panose="02020603050405020304" pitchFamily="18" charset="0"/>
              </a:rPr>
              <a:t> </a:t>
            </a:r>
            <a:br>
              <a:rPr lang="ru-RU" b="1" dirty="0" smtClean="0">
                <a:latin typeface="Times New Roman" panose="02020603050405020304" pitchFamily="18" charset="0"/>
                <a:cs typeface="Times New Roman" panose="02020603050405020304" pitchFamily="18" charset="0"/>
              </a:rPr>
            </a:b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Танымдық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даму-</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баланың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проблемаларды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шешу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қабілеті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Танымдық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даму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оқуға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деген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қабілеттілік</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зейін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сөз</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сөйлеу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дағдылары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ойлау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негіздеу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шығармашылық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зияткерлік</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сияқты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қабілеттерді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дамытуға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қатысты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Жас</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ерекшеліктеріне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байланысты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оқудың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жекелеген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теориялары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әртурлі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тәсілдер</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арқылы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сипатталады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1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Бихевиористикалық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тәсіл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2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Оқудағы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танымдық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тәсіл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3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Оқудағы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гуманистік</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тәсіл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4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Оқудағы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әлеуметтік</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жағдаяттық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тәсіл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5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Зейін</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1953054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tx1"/>
                </a:solidFill>
                <a:latin typeface="Times New Roman" panose="02020603050405020304" pitchFamily="18" charset="0"/>
                <a:cs typeface="Times New Roman" panose="02020603050405020304" pitchFamily="18" charset="0"/>
              </a:rPr>
              <a:t>7 модуль</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Оқытуды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басқару</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және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көшбасшылық</a:t>
            </a:r>
            <a:r>
              <a:rPr lang="ru-RU" b="1" dirty="0" smtClean="0">
                <a:latin typeface="Times New Roman" panose="02020603050405020304" pitchFamily="18" charset="0"/>
                <a:cs typeface="Times New Roman" panose="02020603050405020304" pitchFamily="18" charset="0"/>
              </a:rPr>
              <a:t> </a:t>
            </a:r>
            <a:br>
              <a:rPr lang="ru-RU" b="1" dirty="0" smtClean="0">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Осы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тақырыптың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басты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қағидасы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кез</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келген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білім</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беру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жүйесін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тұрақты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дамыту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өзгерту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сырттан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мәжбұрленбеуі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тиіс</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ол</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шынайы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сыныптарда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мұғалімдердің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тәжірибесі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мен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түсінігіндегі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өзгерістерден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шығуы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қажет</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Мұғалім</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көшбасшы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1Өзгерістерді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енгізеді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2Өзінің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пед.тәжірибесін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жақсарту</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үшін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тәжірибесін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зерттеуді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жүзеге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асырады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r>
            <a:b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b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3Мұғалімдердің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кәсіби</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қоғамдастылығына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басшылық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етеді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және</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басқарады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басқа</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мұғалімдерді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қолдайды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тәжірибесімен</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бөліседі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сондай-ақ</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басқалардың</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тәжірибесі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арқылы</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ru-RU" sz="2700" b="1" dirty="0" err="1" smtClean="0">
                <a:solidFill>
                  <a:schemeClr val="accent5">
                    <a:lumMod val="60000"/>
                    <a:lumOff val="40000"/>
                  </a:schemeClr>
                </a:solidFill>
                <a:latin typeface="Times New Roman" panose="02020603050405020304" pitchFamily="18" charset="0"/>
                <a:cs typeface="Times New Roman" panose="02020603050405020304" pitchFamily="18" charset="0"/>
              </a:rPr>
              <a:t>үйренеді</a:t>
            </a:r>
            <a:r>
              <a:rPr lang="ru-RU" sz="2700" b="1" dirty="0" smtClean="0">
                <a:solidFill>
                  <a:schemeClr val="accent5">
                    <a:lumMod val="60000"/>
                    <a:lumOff val="40000"/>
                  </a:schemeClr>
                </a:solidFill>
                <a:latin typeface="Times New Roman" panose="02020603050405020304" pitchFamily="18" charset="0"/>
                <a:cs typeface="Times New Roman" panose="02020603050405020304" pitchFamily="18" charset="0"/>
              </a:rPr>
              <a:t>.</a:t>
            </a:r>
            <a:r>
              <a:rPr lang="en-GB" altLang="en-US" dirty="0" smtClean="0">
                <a:latin typeface="Times New Roman" panose="02020603050405020304" pitchFamily="18" charset="0"/>
                <a:cs typeface="Times New Roman" panose="02020603050405020304" pitchFamily="18" charset="0"/>
              </a:rPr>
              <a:t/>
            </a:r>
            <a:br>
              <a:rPr lang="en-GB" altLang="en-US" dirty="0" smtClean="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2446597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170</TotalTime>
  <Words>35</Words>
  <Application>Microsoft Office PowerPoint</Application>
  <PresentationFormat>Произвольный</PresentationFormat>
  <Paragraphs>13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Грань</vt:lpstr>
      <vt:lpstr>Біліктілікті арттыру бағдарламаларының  7 тақырыбы</vt:lpstr>
      <vt:lpstr>1 модуль Оқыту мен оқудағы жаңа тәсілдер 1. Мұғалімдер қалай оқу керектігін үйретеді 2.Сыныпта оқуға үйрететін ортасын құру. 3. Балалардың қалай білім алатынын ескеру  </vt:lpstr>
      <vt:lpstr>2 модуль Сын тұрғысынан ойлауға үйрету  Сын тұрғысынан ойлау ойлау туралы ойлану деп сипатталған. Сын тұрғысынан ойлау бақылау ойлау тәжірибе толғану және пайымдау нәтижесінде алынған ақпаратты ұғыну, бағалау, талдау және синтездеуде қолданылатын әдіс болып табылады. Сын тұрғысынан ойлаудың ең оңтайлы тәсілі-балаларды өз тәжірибесіндегі дәлелдерге мән беруге ынталандыру.   </vt:lpstr>
      <vt:lpstr>3 модуль Оқу үшін бағалау және оқуды бағалау Бағалау-одан арғы оқу туралы шешім қабылдау мақсатымен оқытудың нәтижелерін жүйелі түрде жиынтықтауға бағытталған қызметті белгілеу үшін қолданылатын термин.  Оқытуда қолданылатын әдіс-тәсілдерді іске асыру түрлерін анықтауға бағытталған бағалау қалыптастырушы немес оқу үшін бағалау деп аталады ал егер мақсаты баға қою болса ол жиынтық бағалау немесе оқуды бағалау деп аталады. Бағалаудың негізгі мақсаттарының тізбесі: 1. Оқудағы қиындықтарды анықтау 2. Кері байланыс 3. Уәж 4. Болжау және сұрыптау 5. Стандарттарды бақылау және орындау. 6. Оқыту бағдарламасының мазмұнын және оқыту стилін бақылау.    </vt:lpstr>
      <vt:lpstr>4 модуль Оқыту мен оқуда ақпараттық-коммуникациялық технологияларды (АКТ) пайдалану  АКТ оқушыларға ғылыми ұғымдарды түсіндіруді және олардың қабылдауын, түсінуін жеңілдетуге мүмкіндік беретін, мұғалімдерге сабақ беруде көмектесетін маңызды құрал. Үш  білім скаласының қиылысу ортасында технологиялық, педагогикалық және пәндік білім орналасқан. Барлық үш білім саласын байланыстыра алған мұғалім жоғары деңгейдегі кәсіпқой болып табылады.</vt:lpstr>
      <vt:lpstr>5 модуль Талантты және дарынды балаларды оқыту Дарынды бала бір ғана пәннен емес бірнеше пәндерден олардан күткеннен жоғары деңгей көрсететін бала. Дарынды балалардың сипаттамасы: 1.Есте сақтау және білім 2.Өз білімін жетілдіру 3. Ойлау қабілетінің жылдамдығы 4.Икемділік 5.Күрделілікке деген сүйіспеншілік 6Мәселені шешу   </vt:lpstr>
      <vt:lpstr>6 модуль Оқушылардың жас ерекшеліктеріне сәйкес оқыту және оқу  Танымдық даму-баланың оқу және проблемаларды шешу қабілеті. Танымдық даму оқуға деген қабілеттілік, зейін сөз сөйлеу дағдылары, ойлау, негіздеу және шығармашылық зияткерлік сияқты қабілеттерді дамытуға қатысты. Жас ерекшеліктеріне байланысты оқудың жекелеген теориялары әртурлі тәсілдер арқылы сипатталады: 1 Бихевиористикалық тәсіл 2 Оқудағы танымдық тәсіл 3 Оқудағы гуманистік тәсіл 4 Оқудағы әлеуметтік жағдаяттық тәсіл 5 Зейін </vt:lpstr>
      <vt:lpstr>7 модуль Оқытуды басқару және көшбасшылық  Осы тақырыптың басты қағидасы кез келген білім беру жүйесін тұрақты дамыту және өзгерту сырттан мәжбұрленбеуі тиіс, ол шынайы сыныптарда мұғалімдердің тәжірибесі мен түсінігіндегі өзгерістерден шығуы қажет.  Мұғалім көшбасшы: 1Өзгерістерді енгізеді 2Өзінің пед.тәжірибесін жақсарту үшін тәжірибесін зерттеуді жүзеге асырады 3Мұғалімдердің кәсіби қоғамдастылығына басшылық етеді және басқарады, басқа мұғалімдерді қолдайды, тәжірибесімен бөліседі, сондай-ақ басқалардың тәжірибесі арқылы үйренеді.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Біліктілікті арттыру бағдарламаларының  7 тақырыбы</dc:title>
  <dc:creator>Каламкас Абдикаримова</dc:creator>
  <cp:lastModifiedBy>1</cp:lastModifiedBy>
  <cp:revision>7</cp:revision>
  <dcterms:created xsi:type="dcterms:W3CDTF">2017-03-03T06:29:13Z</dcterms:created>
  <dcterms:modified xsi:type="dcterms:W3CDTF">2017-04-17T11:02:54Z</dcterms:modified>
</cp:coreProperties>
</file>