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64" r:id="rId5"/>
    <p:sldId id="259" r:id="rId6"/>
    <p:sldId id="262" r:id="rId7"/>
    <p:sldId id="260" r:id="rId8"/>
    <p:sldId id="263" r:id="rId9"/>
    <p:sldId id="261" r:id="rId10"/>
    <p:sldId id="273" r:id="rId11"/>
    <p:sldId id="266" r:id="rId12"/>
    <p:sldId id="267" r:id="rId13"/>
    <p:sldId id="272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73621-BECB-4C8F-9D5C-FFE73BE14EB1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0E24E-8ADE-42D0-A132-ECA476D1954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73621-BECB-4C8F-9D5C-FFE73BE14EB1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0E24E-8ADE-42D0-A132-ECA476D195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73621-BECB-4C8F-9D5C-FFE73BE14EB1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0E24E-8ADE-42D0-A132-ECA476D195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73621-BECB-4C8F-9D5C-FFE73BE14EB1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0E24E-8ADE-42D0-A132-ECA476D195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73621-BECB-4C8F-9D5C-FFE73BE14EB1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0E24E-8ADE-42D0-A132-ECA476D1954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73621-BECB-4C8F-9D5C-FFE73BE14EB1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0E24E-8ADE-42D0-A132-ECA476D195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73621-BECB-4C8F-9D5C-FFE73BE14EB1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0E24E-8ADE-42D0-A132-ECA476D19546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73621-BECB-4C8F-9D5C-FFE73BE14EB1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0E24E-8ADE-42D0-A132-ECA476D195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73621-BECB-4C8F-9D5C-FFE73BE14EB1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0E24E-8ADE-42D0-A132-ECA476D195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73621-BECB-4C8F-9D5C-FFE73BE14EB1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0E24E-8ADE-42D0-A132-ECA476D19546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73621-BECB-4C8F-9D5C-FFE73BE14EB1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0E24E-8ADE-42D0-A132-ECA476D195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63373621-BECB-4C8F-9D5C-FFE73BE14EB1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F9D0E24E-8ADE-42D0-A132-ECA476D1954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918648" cy="1656183"/>
          </a:xfrm>
        </p:spPr>
        <p:txBody>
          <a:bodyPr/>
          <a:lstStyle/>
          <a:p>
            <a:pPr marL="182880" indent="0">
              <a:buNone/>
            </a:pPr>
            <a:r>
              <a:rPr lang="kk-KZ" sz="4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Сабаққа </a:t>
            </a:r>
            <a:r>
              <a:rPr lang="en-US" sz="4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SMART </a:t>
            </a:r>
            <a:r>
              <a:rPr lang="kk-KZ" sz="4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мақсат қою</a:t>
            </a:r>
            <a:endParaRPr lang="ru-RU" sz="40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795" y="3645025"/>
            <a:ext cx="5637010" cy="22896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3356992"/>
            <a:ext cx="7920880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6323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85800"/>
            <a:ext cx="8064896" cy="555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7389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842448" cy="5407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>
                <a:solidFill>
                  <a:srgbClr val="002060"/>
                </a:solidFill>
              </a:rPr>
              <a:t>МАҚСАТТАРДЫ АНЫҚТАУ КЕЗІНДЕ ҚОЛДАНУҒА БОЛАДЫ</a:t>
            </a:r>
          </a:p>
          <a:p>
            <a:pPr marL="0" indent="0">
              <a:buNone/>
            </a:pPr>
            <a:r>
              <a:rPr lang="ru-RU" b="1" i="1" dirty="0">
                <a:solidFill>
                  <a:srgbClr val="C00000"/>
                </a:solidFill>
              </a:rPr>
              <a:t>С</a:t>
            </a:r>
            <a:r>
              <a:rPr lang="ru-RU" b="1" i="1" dirty="0">
                <a:solidFill>
                  <a:srgbClr val="002060"/>
                </a:solidFill>
              </a:rPr>
              <a:t> - </a:t>
            </a:r>
            <a:r>
              <a:rPr lang="ru-RU" b="1" i="1" dirty="0" err="1">
                <a:solidFill>
                  <a:srgbClr val="002060"/>
                </a:solidFill>
              </a:rPr>
              <a:t>нақтылық</a:t>
            </a:r>
            <a:r>
              <a:rPr lang="ru-RU" b="1" i="1" dirty="0">
                <a:solidFill>
                  <a:srgbClr val="002060"/>
                </a:solidFill>
              </a:rPr>
              <a:t>, </a:t>
            </a:r>
            <a:r>
              <a:rPr lang="ru-RU" b="1" i="1" dirty="0" err="1">
                <a:solidFill>
                  <a:srgbClr val="002060"/>
                </a:solidFill>
              </a:rPr>
              <a:t>оған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жету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үдерісіне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тартылған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Қатысушылар</a:t>
            </a:r>
            <a:r>
              <a:rPr lang="ru-RU" b="1" i="1" dirty="0">
                <a:solidFill>
                  <a:srgbClr val="002060"/>
                </a:solidFill>
              </a:rPr>
              <a:t>, </a:t>
            </a:r>
            <a:r>
              <a:rPr lang="ru-RU" b="1" i="1" dirty="0" err="1">
                <a:solidFill>
                  <a:srgbClr val="002060"/>
                </a:solidFill>
              </a:rPr>
              <a:t>оның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неден</a:t>
            </a:r>
            <a:r>
              <a:rPr lang="ru-RU" b="1" i="1" dirty="0">
                <a:solidFill>
                  <a:srgbClr val="002060"/>
                </a:solidFill>
              </a:rPr>
              <a:t>  </a:t>
            </a:r>
            <a:r>
              <a:rPr lang="ru-RU" b="1" i="1" dirty="0" err="1">
                <a:solidFill>
                  <a:srgbClr val="002060"/>
                </a:solidFill>
              </a:rPr>
              <a:t>құралатынын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түсінуі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тиіс</a:t>
            </a:r>
            <a:r>
              <a:rPr lang="ru-RU" b="1" i="1" dirty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r>
              <a:rPr lang="ru-RU" b="1" i="1" dirty="0">
                <a:solidFill>
                  <a:srgbClr val="C00000"/>
                </a:solidFill>
              </a:rPr>
              <a:t>М</a:t>
            </a:r>
            <a:r>
              <a:rPr lang="ru-RU" b="1" i="1" dirty="0">
                <a:solidFill>
                  <a:srgbClr val="002060"/>
                </a:solidFill>
              </a:rPr>
              <a:t> - </a:t>
            </a:r>
            <a:r>
              <a:rPr lang="ru-RU" b="1" i="1" dirty="0" err="1">
                <a:solidFill>
                  <a:srgbClr val="002060"/>
                </a:solidFill>
              </a:rPr>
              <a:t>өлшенушілік</a:t>
            </a:r>
            <a:r>
              <a:rPr lang="ru-RU" b="1" i="1" dirty="0">
                <a:solidFill>
                  <a:srgbClr val="002060"/>
                </a:solidFill>
              </a:rPr>
              <a:t>, </a:t>
            </a:r>
            <a:r>
              <a:rPr lang="ru-RU" b="1" i="1" dirty="0" err="1">
                <a:solidFill>
                  <a:srgbClr val="002060"/>
                </a:solidFill>
              </a:rPr>
              <a:t>оған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жету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үдерісіне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тартылған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Қатысушылар</a:t>
            </a:r>
            <a:r>
              <a:rPr lang="ru-RU" b="1" i="1" dirty="0">
                <a:solidFill>
                  <a:srgbClr val="002060"/>
                </a:solidFill>
              </a:rPr>
              <a:t>, </a:t>
            </a:r>
            <a:r>
              <a:rPr lang="ru-RU" b="1" i="1" dirty="0" err="1">
                <a:solidFill>
                  <a:srgbClr val="002060"/>
                </a:solidFill>
              </a:rPr>
              <a:t>олардың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мақсатқа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жеткен</a:t>
            </a:r>
            <a:r>
              <a:rPr lang="ru-RU" b="1" i="1" dirty="0">
                <a:solidFill>
                  <a:srgbClr val="002060"/>
                </a:solidFill>
              </a:rPr>
              <a:t>, </a:t>
            </a:r>
            <a:r>
              <a:rPr lang="ru-RU" b="1" i="1" dirty="0" err="1">
                <a:solidFill>
                  <a:srgbClr val="002060"/>
                </a:solidFill>
              </a:rPr>
              <a:t>жетпегенін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түсінуі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тиіс</a:t>
            </a:r>
            <a:r>
              <a:rPr lang="ru-RU" b="1" i="1" dirty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r>
              <a:rPr lang="ru-RU" b="1" i="1" dirty="0">
                <a:solidFill>
                  <a:srgbClr val="C00000"/>
                </a:solidFill>
              </a:rPr>
              <a:t>А</a:t>
            </a:r>
            <a:r>
              <a:rPr lang="ru-RU" b="1" i="1" dirty="0">
                <a:solidFill>
                  <a:srgbClr val="002060"/>
                </a:solidFill>
              </a:rPr>
              <a:t> - </a:t>
            </a:r>
            <a:r>
              <a:rPr lang="ru-RU" b="1" i="1" dirty="0" err="1">
                <a:solidFill>
                  <a:srgbClr val="002060"/>
                </a:solidFill>
              </a:rPr>
              <a:t>қол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жеткізушілік</a:t>
            </a:r>
            <a:r>
              <a:rPr lang="ru-RU" b="1" i="1" dirty="0">
                <a:solidFill>
                  <a:srgbClr val="002060"/>
                </a:solidFill>
              </a:rPr>
              <a:t>, </a:t>
            </a:r>
            <a:r>
              <a:rPr lang="ru-RU" b="1" i="1" dirty="0" err="1">
                <a:solidFill>
                  <a:srgbClr val="002060"/>
                </a:solidFill>
              </a:rPr>
              <a:t>оған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жету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үдерісіне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тартылған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Қатысушылар</a:t>
            </a:r>
            <a:r>
              <a:rPr lang="ru-RU" b="1" i="1" dirty="0">
                <a:solidFill>
                  <a:srgbClr val="002060"/>
                </a:solidFill>
              </a:rPr>
              <a:t>, </a:t>
            </a:r>
            <a:r>
              <a:rPr lang="ru-RU" b="1" i="1" dirty="0" err="1">
                <a:solidFill>
                  <a:srgbClr val="002060"/>
                </a:solidFill>
              </a:rPr>
              <a:t>тиісті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ресурстарды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игеруі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тиіс</a:t>
            </a:r>
            <a:r>
              <a:rPr lang="ru-RU" b="1" i="1" dirty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r>
              <a:rPr lang="ru-RU" b="1" i="1" dirty="0">
                <a:solidFill>
                  <a:srgbClr val="C00000"/>
                </a:solidFill>
              </a:rPr>
              <a:t>Р </a:t>
            </a:r>
            <a:r>
              <a:rPr lang="ru-RU" b="1" i="1" dirty="0">
                <a:solidFill>
                  <a:srgbClr val="002060"/>
                </a:solidFill>
              </a:rPr>
              <a:t>-  </a:t>
            </a:r>
            <a:r>
              <a:rPr lang="ru-RU" b="1" i="1" dirty="0" err="1">
                <a:solidFill>
                  <a:srgbClr val="002060"/>
                </a:solidFill>
              </a:rPr>
              <a:t>шынайылық</a:t>
            </a:r>
            <a:r>
              <a:rPr lang="ru-RU" b="1" i="1" dirty="0">
                <a:solidFill>
                  <a:srgbClr val="002060"/>
                </a:solidFill>
              </a:rPr>
              <a:t>, </a:t>
            </a:r>
            <a:r>
              <a:rPr lang="ru-RU" b="1" i="1" dirty="0" err="1">
                <a:solidFill>
                  <a:srgbClr val="002060"/>
                </a:solidFill>
              </a:rPr>
              <a:t>Нақты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нәтижеге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бағытталады</a:t>
            </a:r>
            <a:r>
              <a:rPr lang="ru-RU" b="1" i="1" dirty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r>
              <a:rPr lang="ru-RU" b="1" i="1" dirty="0">
                <a:solidFill>
                  <a:srgbClr val="C00000"/>
                </a:solidFill>
              </a:rPr>
              <a:t>Т </a:t>
            </a:r>
            <a:r>
              <a:rPr lang="ru-RU" b="1" i="1" dirty="0">
                <a:solidFill>
                  <a:srgbClr val="002060"/>
                </a:solidFill>
              </a:rPr>
              <a:t>-  </a:t>
            </a:r>
            <a:r>
              <a:rPr lang="ru-RU" b="1" i="1" dirty="0" err="1">
                <a:solidFill>
                  <a:srgbClr val="002060"/>
                </a:solidFill>
              </a:rPr>
              <a:t>уақытпен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белгіленген</a:t>
            </a:r>
            <a:r>
              <a:rPr lang="ru-RU" b="1" i="1" dirty="0">
                <a:solidFill>
                  <a:srgbClr val="002060"/>
                </a:solidFill>
              </a:rPr>
              <a:t>, </a:t>
            </a:r>
            <a:r>
              <a:rPr lang="ru-RU" b="1" i="1" dirty="0" err="1">
                <a:solidFill>
                  <a:srgbClr val="002060"/>
                </a:solidFill>
              </a:rPr>
              <a:t>Әрбір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мақсаттар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үшін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оған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жетудің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уақытша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жиегі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анықталуы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тиіс</a:t>
            </a:r>
            <a:r>
              <a:rPr lang="ru-RU" b="1" i="1" dirty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endParaRPr lang="ru-RU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4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6672"/>
            <a:ext cx="7154610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126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kk-KZ" sz="3200" b="1" i="1" dirty="0" smtClean="0">
                <a:solidFill>
                  <a:srgbClr val="C00000"/>
                </a:solidFill>
              </a:rPr>
              <a:t>Тиімді жоспарлау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25" y="3483552"/>
            <a:ext cx="333375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8455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kk-KZ" sz="3600" b="1" i="1" dirty="0" smtClean="0"/>
              <a:t>Назарларыңызға рахмет!</a:t>
            </a:r>
            <a:endParaRPr lang="ru-RU" sz="3600" b="1" i="1" dirty="0"/>
          </a:p>
        </p:txBody>
      </p:sp>
    </p:spTree>
    <p:extLst>
      <p:ext uri="{BB962C8B-B14F-4D97-AF65-F5344CB8AC3E}">
        <p14:creationId xmlns:p14="http://schemas.microsoft.com/office/powerpoint/2010/main" val="277014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360729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kk-KZ" sz="3200" b="1" i="1" dirty="0" smtClean="0">
                <a:solidFill>
                  <a:srgbClr val="002060"/>
                </a:solidFill>
              </a:rPr>
              <a:t>  Мақсаты: Мұғалімдерге </a:t>
            </a:r>
            <a:r>
              <a:rPr lang="kk-KZ" sz="3200" b="1" i="1" dirty="0">
                <a:solidFill>
                  <a:srgbClr val="002060"/>
                </a:solidFill>
              </a:rPr>
              <a:t>сабаққа мақсат қоюдың тиімді жолдарын үйрету</a:t>
            </a:r>
            <a:r>
              <a:rPr lang="kk-KZ" sz="3200" b="1" i="1" dirty="0" smtClean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r>
              <a:rPr lang="kk-KZ" sz="3200" b="1" i="1" dirty="0" smtClean="0">
                <a:solidFill>
                  <a:srgbClr val="002060"/>
                </a:solidFill>
              </a:rPr>
              <a:t>  Табыс </a:t>
            </a:r>
            <a:r>
              <a:rPr lang="kk-KZ" sz="3200" b="1" i="1" dirty="0">
                <a:solidFill>
                  <a:srgbClr val="002060"/>
                </a:solidFill>
              </a:rPr>
              <a:t>критериі</a:t>
            </a:r>
            <a:r>
              <a:rPr lang="kk-KZ" sz="3200" b="1" i="1" dirty="0" smtClean="0">
                <a:solidFill>
                  <a:srgbClr val="002060"/>
                </a:solidFill>
              </a:rPr>
              <a:t>:</a:t>
            </a:r>
          </a:p>
          <a:p>
            <a:pPr marL="0" indent="0">
              <a:buNone/>
            </a:pPr>
            <a:r>
              <a:rPr lang="kk-KZ" sz="3200" b="1" i="1" dirty="0" smtClean="0">
                <a:solidFill>
                  <a:srgbClr val="002060"/>
                </a:solidFill>
              </a:rPr>
              <a:t>Мұғалімдер </a:t>
            </a:r>
            <a:r>
              <a:rPr lang="kk-KZ" sz="3200" b="1" i="1" dirty="0">
                <a:solidFill>
                  <a:srgbClr val="002060"/>
                </a:solidFill>
              </a:rPr>
              <a:t>сабақтың мақсатын нақты, өлшенген, қолжетімді етіп қояды. </a:t>
            </a:r>
            <a:endParaRPr lang="kk-KZ" sz="3200" b="1" i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kk-KZ" sz="3200" b="1" i="1" dirty="0" smtClean="0">
                <a:solidFill>
                  <a:srgbClr val="002060"/>
                </a:solidFill>
              </a:rPr>
              <a:t>Дұрыс </a:t>
            </a:r>
            <a:r>
              <a:rPr lang="kk-KZ" sz="3200" b="1" i="1" dirty="0">
                <a:solidFill>
                  <a:srgbClr val="002060"/>
                </a:solidFill>
              </a:rPr>
              <a:t>қойылған мақсат арқылы оқушылардың сабақты дұрыс игеруіне жағдай жасалады.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293096"/>
            <a:ext cx="5760640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4175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770440" cy="5407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i="1" dirty="0" smtClean="0">
                <a:solidFill>
                  <a:srgbClr val="002060"/>
                </a:solidFill>
              </a:rPr>
              <a:t>     </a:t>
            </a:r>
            <a:r>
              <a:rPr lang="ru-RU" sz="3200" b="1" i="1" dirty="0" err="1" smtClean="0">
                <a:solidFill>
                  <a:srgbClr val="002060"/>
                </a:solidFill>
              </a:rPr>
              <a:t>Мақсат</a:t>
            </a:r>
            <a:r>
              <a:rPr lang="ru-RU" sz="3200" b="1" i="1" dirty="0" smtClean="0">
                <a:solidFill>
                  <a:srgbClr val="002060"/>
                </a:solidFill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</a:rPr>
              <a:t>қою</a:t>
            </a:r>
            <a:r>
              <a:rPr lang="ru-RU" sz="3200" b="1" i="1" dirty="0">
                <a:solidFill>
                  <a:srgbClr val="002060"/>
                </a:solidFill>
              </a:rPr>
              <a:t> – </a:t>
            </a:r>
            <a:r>
              <a:rPr lang="ru-RU" sz="3200" b="1" i="1" dirty="0" err="1">
                <a:solidFill>
                  <a:srgbClr val="002060"/>
                </a:solidFill>
              </a:rPr>
              <a:t>белгілі</a:t>
            </a:r>
            <a:r>
              <a:rPr lang="ru-RU" sz="3200" b="1" i="1" dirty="0">
                <a:solidFill>
                  <a:srgbClr val="002060"/>
                </a:solidFill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</a:rPr>
              <a:t>бір</a:t>
            </a:r>
            <a:r>
              <a:rPr lang="ru-RU" sz="3200" b="1" i="1" dirty="0">
                <a:solidFill>
                  <a:srgbClr val="002060"/>
                </a:solidFill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</a:rPr>
              <a:t>уақыт</a:t>
            </a:r>
            <a:r>
              <a:rPr lang="ru-RU" sz="3200" b="1" i="1" dirty="0">
                <a:solidFill>
                  <a:srgbClr val="002060"/>
                </a:solidFill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</a:rPr>
              <a:t>аралығында</a:t>
            </a:r>
            <a:r>
              <a:rPr lang="ru-RU" sz="3200" b="1" i="1" dirty="0">
                <a:solidFill>
                  <a:srgbClr val="002060"/>
                </a:solidFill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</a:rPr>
              <a:t>жүзеге</a:t>
            </a:r>
            <a:r>
              <a:rPr lang="ru-RU" sz="3200" b="1" i="1" dirty="0">
                <a:solidFill>
                  <a:srgbClr val="002060"/>
                </a:solidFill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</a:rPr>
              <a:t>асатын</a:t>
            </a:r>
            <a:r>
              <a:rPr lang="ru-RU" sz="3200" b="1" i="1" dirty="0">
                <a:solidFill>
                  <a:srgbClr val="002060"/>
                </a:solidFill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</a:rPr>
              <a:t>үздіксіз</a:t>
            </a:r>
            <a:r>
              <a:rPr lang="ru-RU" sz="3200" b="1" i="1" dirty="0">
                <a:solidFill>
                  <a:srgbClr val="002060"/>
                </a:solidFill>
              </a:rPr>
              <a:t> процесс</a:t>
            </a:r>
            <a:r>
              <a:rPr lang="ru-RU" sz="3200" b="1" i="1" dirty="0" smtClean="0">
                <a:solidFill>
                  <a:srgbClr val="002060"/>
                </a:solidFill>
              </a:rPr>
              <a:t>.  </a:t>
            </a:r>
            <a:r>
              <a:rPr lang="ru-RU" sz="3200" b="1" i="1" dirty="0" err="1">
                <a:solidFill>
                  <a:srgbClr val="002060"/>
                </a:solidFill>
              </a:rPr>
              <a:t>Әрбір</a:t>
            </a:r>
            <a:r>
              <a:rPr lang="ru-RU" sz="3200" b="1" i="1" dirty="0">
                <a:solidFill>
                  <a:srgbClr val="002060"/>
                </a:solidFill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</a:rPr>
              <a:t>қойылған</a:t>
            </a:r>
            <a:r>
              <a:rPr lang="ru-RU" sz="3200" b="1" i="1" dirty="0">
                <a:solidFill>
                  <a:srgbClr val="002060"/>
                </a:solidFill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</a:rPr>
              <a:t>мақсатты</a:t>
            </a:r>
            <a:r>
              <a:rPr lang="ru-RU" sz="3200" b="1" i="1" dirty="0">
                <a:solidFill>
                  <a:srgbClr val="002060"/>
                </a:solidFill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</a:rPr>
              <a:t>үнемі</a:t>
            </a:r>
            <a:r>
              <a:rPr lang="ru-RU" sz="3200" b="1" i="1" dirty="0">
                <a:solidFill>
                  <a:srgbClr val="002060"/>
                </a:solidFill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</a:rPr>
              <a:t>талдап</a:t>
            </a:r>
            <a:r>
              <a:rPr lang="ru-RU" sz="3200" b="1" i="1" dirty="0">
                <a:solidFill>
                  <a:srgbClr val="002060"/>
                </a:solidFill>
              </a:rPr>
              <a:t>, </a:t>
            </a:r>
            <a:r>
              <a:rPr lang="ru-RU" sz="3200" b="1" i="1" dirty="0" err="1">
                <a:solidFill>
                  <a:srgbClr val="002060"/>
                </a:solidFill>
              </a:rPr>
              <a:t>қажет</a:t>
            </a:r>
            <a:r>
              <a:rPr lang="ru-RU" sz="3200" b="1" i="1" dirty="0">
                <a:solidFill>
                  <a:srgbClr val="002060"/>
                </a:solidFill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</a:rPr>
              <a:t>болса</a:t>
            </a:r>
            <a:r>
              <a:rPr lang="ru-RU" sz="3200" b="1" i="1" dirty="0">
                <a:solidFill>
                  <a:srgbClr val="002060"/>
                </a:solidFill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</a:rPr>
              <a:t>қайта</a:t>
            </a:r>
            <a:r>
              <a:rPr lang="ru-RU" sz="3200" b="1" i="1" dirty="0">
                <a:solidFill>
                  <a:srgbClr val="002060"/>
                </a:solidFill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</a:rPr>
              <a:t>қарастыру</a:t>
            </a:r>
            <a:r>
              <a:rPr lang="ru-RU" sz="3200" b="1" i="1" dirty="0">
                <a:solidFill>
                  <a:srgbClr val="002060"/>
                </a:solidFill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</a:rPr>
              <a:t>керек</a:t>
            </a:r>
            <a:r>
              <a:rPr lang="ru-RU" sz="3200" b="1" i="1" dirty="0">
                <a:solidFill>
                  <a:srgbClr val="002060"/>
                </a:solidFill>
              </a:rPr>
              <a:t>. </a:t>
            </a:r>
            <a:r>
              <a:rPr lang="ru-RU" sz="3200" b="1" i="1" dirty="0" err="1">
                <a:solidFill>
                  <a:srgbClr val="002060"/>
                </a:solidFill>
              </a:rPr>
              <a:t>Үздіксіз</a:t>
            </a:r>
            <a:r>
              <a:rPr lang="ru-RU" sz="3200" b="1" i="1" dirty="0">
                <a:solidFill>
                  <a:srgbClr val="002060"/>
                </a:solidFill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</a:rPr>
              <a:t>талдау</a:t>
            </a:r>
            <a:r>
              <a:rPr lang="ru-RU" sz="3200" b="1" i="1" dirty="0">
                <a:solidFill>
                  <a:srgbClr val="002060"/>
                </a:solidFill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</a:rPr>
              <a:t>жасау</a:t>
            </a:r>
            <a:r>
              <a:rPr lang="ru-RU" sz="3200" b="1" i="1" dirty="0">
                <a:solidFill>
                  <a:srgbClr val="002060"/>
                </a:solidFill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</a:rPr>
              <a:t>мұғалімдерге</a:t>
            </a:r>
            <a:r>
              <a:rPr lang="ru-RU" sz="3200" b="1" i="1" dirty="0">
                <a:solidFill>
                  <a:srgbClr val="002060"/>
                </a:solidFill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</a:rPr>
              <a:t>маңызды</a:t>
            </a:r>
            <a:r>
              <a:rPr lang="ru-RU" sz="3200" b="1" i="1" dirty="0">
                <a:solidFill>
                  <a:srgbClr val="002060"/>
                </a:solidFill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</a:rPr>
              <a:t>шешім</a:t>
            </a:r>
            <a:r>
              <a:rPr lang="ru-RU" sz="3200" b="1" i="1" dirty="0">
                <a:solidFill>
                  <a:srgbClr val="002060"/>
                </a:solidFill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</a:rPr>
              <a:t>қабылдауға</a:t>
            </a:r>
            <a:r>
              <a:rPr lang="ru-RU" sz="3200" b="1" i="1" dirty="0">
                <a:solidFill>
                  <a:srgbClr val="002060"/>
                </a:solidFill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</a:rPr>
              <a:t>көмектеседі</a:t>
            </a:r>
            <a:r>
              <a:rPr lang="ru-RU" sz="3200" b="1" i="1" dirty="0">
                <a:solidFill>
                  <a:srgbClr val="002060"/>
                </a:solidFill>
              </a:rPr>
              <a:t>. </a:t>
            </a:r>
            <a:r>
              <a:rPr lang="ru-RU" sz="3200" b="1" i="1" dirty="0" err="1">
                <a:solidFill>
                  <a:srgbClr val="002060"/>
                </a:solidFill>
              </a:rPr>
              <a:t>Ең</a:t>
            </a:r>
            <a:r>
              <a:rPr lang="ru-RU" sz="3200" b="1" i="1" dirty="0">
                <a:solidFill>
                  <a:srgbClr val="002060"/>
                </a:solidFill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</a:rPr>
              <a:t>маңыздысы</a:t>
            </a:r>
            <a:r>
              <a:rPr lang="ru-RU" sz="3200" b="1" i="1" dirty="0">
                <a:solidFill>
                  <a:srgbClr val="002060"/>
                </a:solidFill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</a:rPr>
              <a:t>жүзеге</a:t>
            </a:r>
            <a:r>
              <a:rPr lang="ru-RU" sz="3200" b="1" i="1" dirty="0">
                <a:solidFill>
                  <a:srgbClr val="002060"/>
                </a:solidFill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</a:rPr>
              <a:t>аспай</a:t>
            </a:r>
            <a:r>
              <a:rPr lang="ru-RU" sz="3200" b="1" i="1" dirty="0">
                <a:solidFill>
                  <a:srgbClr val="002060"/>
                </a:solidFill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</a:rPr>
              <a:t>қалған</a:t>
            </a:r>
            <a:r>
              <a:rPr lang="ru-RU" sz="3200" b="1" i="1" dirty="0">
                <a:solidFill>
                  <a:srgbClr val="002060"/>
                </a:solidFill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</a:rPr>
              <a:t>немесе</a:t>
            </a:r>
            <a:r>
              <a:rPr lang="ru-RU" sz="3200" b="1" i="1" dirty="0">
                <a:solidFill>
                  <a:srgbClr val="002060"/>
                </a:solidFill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</a:rPr>
              <a:t>мерзімі</a:t>
            </a:r>
            <a:r>
              <a:rPr lang="ru-RU" sz="3200" b="1" i="1" dirty="0">
                <a:solidFill>
                  <a:srgbClr val="002060"/>
                </a:solidFill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</a:rPr>
              <a:t>бойынша</a:t>
            </a:r>
            <a:r>
              <a:rPr lang="ru-RU" sz="3200" b="1" i="1" dirty="0">
                <a:solidFill>
                  <a:srgbClr val="002060"/>
                </a:solidFill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</a:rPr>
              <a:t>қалып</a:t>
            </a:r>
            <a:r>
              <a:rPr lang="ru-RU" sz="3200" b="1" i="1" dirty="0">
                <a:solidFill>
                  <a:srgbClr val="002060"/>
                </a:solidFill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</a:rPr>
              <a:t>отырған</a:t>
            </a:r>
            <a:r>
              <a:rPr lang="ru-RU" sz="3200" b="1" i="1" dirty="0">
                <a:solidFill>
                  <a:srgbClr val="002060"/>
                </a:solidFill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</a:rPr>
              <a:t>мақсаттарға</a:t>
            </a:r>
            <a:r>
              <a:rPr lang="ru-RU" sz="3200" b="1" i="1" dirty="0">
                <a:solidFill>
                  <a:srgbClr val="002060"/>
                </a:solidFill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</a:rPr>
              <a:t>мән</a:t>
            </a:r>
            <a:r>
              <a:rPr lang="ru-RU" sz="3200" b="1" i="1" dirty="0">
                <a:solidFill>
                  <a:srgbClr val="002060"/>
                </a:solidFill>
              </a:rPr>
              <a:t> беру.</a:t>
            </a:r>
          </a:p>
        </p:txBody>
      </p:sp>
    </p:spTree>
    <p:extLst>
      <p:ext uri="{BB962C8B-B14F-4D97-AF65-F5344CB8AC3E}">
        <p14:creationId xmlns:p14="http://schemas.microsoft.com/office/powerpoint/2010/main" val="459565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698432" cy="4831432"/>
          </a:xfrm>
        </p:spPr>
        <p:txBody>
          <a:bodyPr>
            <a:normAutofit lnSpcReduction="10000"/>
          </a:bodyPr>
          <a:lstStyle/>
          <a:p>
            <a:r>
              <a:rPr lang="ru-RU" dirty="0"/>
              <a:t> </a:t>
            </a:r>
            <a:r>
              <a:rPr lang="ru-RU" sz="3000" b="1" i="1" dirty="0" err="1">
                <a:solidFill>
                  <a:srgbClr val="002060"/>
                </a:solidFill>
              </a:rPr>
              <a:t>Мақсат</a:t>
            </a:r>
            <a:r>
              <a:rPr lang="ru-RU" sz="3000" b="1" i="1" dirty="0">
                <a:solidFill>
                  <a:srgbClr val="002060"/>
                </a:solidFill>
              </a:rPr>
              <a:t> </a:t>
            </a:r>
            <a:r>
              <a:rPr lang="ru-RU" sz="3000" b="1" i="1" dirty="0" err="1">
                <a:solidFill>
                  <a:srgbClr val="002060"/>
                </a:solidFill>
              </a:rPr>
              <a:t>деген</a:t>
            </a:r>
            <a:r>
              <a:rPr lang="ru-RU" sz="3000" b="1" i="1" dirty="0">
                <a:solidFill>
                  <a:srgbClr val="002060"/>
                </a:solidFill>
              </a:rPr>
              <a:t> не? </a:t>
            </a:r>
            <a:r>
              <a:rPr lang="ru-RU" sz="3000" b="1" i="1" dirty="0" err="1">
                <a:solidFill>
                  <a:srgbClr val="002060"/>
                </a:solidFill>
              </a:rPr>
              <a:t>Оның</a:t>
            </a:r>
            <a:r>
              <a:rPr lang="ru-RU" sz="3000" b="1" i="1" dirty="0">
                <a:solidFill>
                  <a:srgbClr val="002060"/>
                </a:solidFill>
              </a:rPr>
              <a:t> </a:t>
            </a:r>
            <a:r>
              <a:rPr lang="ru-RU" sz="3000" b="1" i="1" dirty="0" err="1">
                <a:solidFill>
                  <a:srgbClr val="002060"/>
                </a:solidFill>
              </a:rPr>
              <a:t>негізгі</a:t>
            </a:r>
            <a:r>
              <a:rPr lang="ru-RU" sz="3000" b="1" i="1" dirty="0">
                <a:solidFill>
                  <a:srgbClr val="002060"/>
                </a:solidFill>
              </a:rPr>
              <a:t> </a:t>
            </a:r>
            <a:r>
              <a:rPr lang="ru-RU" sz="3000" b="1" i="1" dirty="0" err="1">
                <a:solidFill>
                  <a:srgbClr val="002060"/>
                </a:solidFill>
              </a:rPr>
              <a:t>қасиеттері</a:t>
            </a:r>
            <a:r>
              <a:rPr lang="ru-RU" sz="3000" b="1" i="1" dirty="0">
                <a:solidFill>
                  <a:srgbClr val="002060"/>
                </a:solidFill>
              </a:rPr>
              <a:t>, </a:t>
            </a:r>
            <a:r>
              <a:rPr lang="ru-RU" sz="3000" b="1" i="1" dirty="0" err="1">
                <a:solidFill>
                  <a:srgbClr val="002060"/>
                </a:solidFill>
              </a:rPr>
              <a:t>белгілері</a:t>
            </a:r>
            <a:r>
              <a:rPr lang="ru-RU" sz="3000" b="1" i="1" dirty="0">
                <a:solidFill>
                  <a:srgbClr val="002060"/>
                </a:solidFill>
              </a:rPr>
              <a:t> </a:t>
            </a:r>
            <a:r>
              <a:rPr lang="ru-RU" sz="3000" b="1" i="1" dirty="0" err="1">
                <a:solidFill>
                  <a:srgbClr val="002060"/>
                </a:solidFill>
              </a:rPr>
              <a:t>қандай</a:t>
            </a:r>
            <a:r>
              <a:rPr lang="ru-RU" sz="3000" b="1" i="1" dirty="0">
                <a:solidFill>
                  <a:srgbClr val="002060"/>
                </a:solidFill>
              </a:rPr>
              <a:t> </a:t>
            </a:r>
            <a:r>
              <a:rPr lang="ru-RU" sz="3000" b="1" i="1" dirty="0" err="1">
                <a:solidFill>
                  <a:srgbClr val="002060"/>
                </a:solidFill>
              </a:rPr>
              <a:t>болады</a:t>
            </a:r>
            <a:r>
              <a:rPr lang="ru-RU" sz="3000" b="1" i="1" dirty="0">
                <a:solidFill>
                  <a:srgbClr val="002060"/>
                </a:solidFill>
              </a:rPr>
              <a:t>? </a:t>
            </a:r>
            <a:r>
              <a:rPr lang="ru-RU" sz="3000" b="1" i="1" dirty="0" err="1">
                <a:solidFill>
                  <a:srgbClr val="002060"/>
                </a:solidFill>
              </a:rPr>
              <a:t>Ол</a:t>
            </a:r>
            <a:r>
              <a:rPr lang="ru-RU" sz="3000" b="1" i="1" dirty="0">
                <a:solidFill>
                  <a:srgbClr val="002060"/>
                </a:solidFill>
              </a:rPr>
              <a:t> </a:t>
            </a:r>
            <a:r>
              <a:rPr lang="ru-RU" sz="3000" b="1" i="1" dirty="0" err="1">
                <a:solidFill>
                  <a:srgbClr val="002060"/>
                </a:solidFill>
              </a:rPr>
              <a:t>нақты</a:t>
            </a:r>
            <a:r>
              <a:rPr lang="ru-RU" sz="3000" b="1" i="1" dirty="0">
                <a:solidFill>
                  <a:srgbClr val="002060"/>
                </a:solidFill>
              </a:rPr>
              <a:t> </a:t>
            </a:r>
            <a:r>
              <a:rPr lang="ru-RU" sz="3000" b="1" i="1" dirty="0" err="1">
                <a:solidFill>
                  <a:srgbClr val="002060"/>
                </a:solidFill>
              </a:rPr>
              <a:t>ма</a:t>
            </a:r>
            <a:r>
              <a:rPr lang="ru-RU" sz="3000" b="1" i="1" dirty="0">
                <a:solidFill>
                  <a:srgbClr val="002060"/>
                </a:solidFill>
              </a:rPr>
              <a:t>? </a:t>
            </a:r>
            <a:r>
              <a:rPr lang="ru-RU" sz="3000" b="1" i="1" dirty="0" err="1">
                <a:solidFill>
                  <a:srgbClr val="002060"/>
                </a:solidFill>
              </a:rPr>
              <a:t>Өлшеуге</a:t>
            </a:r>
            <a:r>
              <a:rPr lang="ru-RU" sz="3000" b="1" i="1" dirty="0">
                <a:solidFill>
                  <a:srgbClr val="002060"/>
                </a:solidFill>
              </a:rPr>
              <a:t> </a:t>
            </a:r>
            <a:r>
              <a:rPr lang="ru-RU" sz="3000" b="1" i="1" dirty="0" err="1">
                <a:solidFill>
                  <a:srgbClr val="002060"/>
                </a:solidFill>
              </a:rPr>
              <a:t>келе</a:t>
            </a:r>
            <a:r>
              <a:rPr lang="ru-RU" sz="3000" b="1" i="1" dirty="0">
                <a:solidFill>
                  <a:srgbClr val="002060"/>
                </a:solidFill>
              </a:rPr>
              <a:t> </a:t>
            </a:r>
            <a:r>
              <a:rPr lang="ru-RU" sz="3000" b="1" i="1" dirty="0" err="1">
                <a:solidFill>
                  <a:srgbClr val="002060"/>
                </a:solidFill>
              </a:rPr>
              <a:t>ме</a:t>
            </a:r>
            <a:r>
              <a:rPr lang="ru-RU" sz="3000" b="1" i="1" dirty="0">
                <a:solidFill>
                  <a:srgbClr val="002060"/>
                </a:solidFill>
              </a:rPr>
              <a:t>?</a:t>
            </a:r>
          </a:p>
          <a:p>
            <a:pPr marL="0" indent="0">
              <a:buNone/>
            </a:pPr>
            <a:endParaRPr lang="ru-RU" sz="3000" b="1" i="1" dirty="0">
              <a:solidFill>
                <a:srgbClr val="002060"/>
              </a:solidFill>
            </a:endParaRPr>
          </a:p>
          <a:p>
            <a:r>
              <a:rPr lang="ru-RU" sz="3000" b="1" i="1" dirty="0">
                <a:solidFill>
                  <a:srgbClr val="002060"/>
                </a:solidFill>
              </a:rPr>
              <a:t> </a:t>
            </a:r>
            <a:r>
              <a:rPr lang="ru-RU" sz="3000" b="1" i="1" dirty="0" smtClean="0">
                <a:solidFill>
                  <a:srgbClr val="002060"/>
                </a:solidFill>
              </a:rPr>
              <a:t>  </a:t>
            </a:r>
            <a:r>
              <a:rPr lang="ru-RU" sz="3000" b="1" i="1" dirty="0" err="1">
                <a:solidFill>
                  <a:srgbClr val="002060"/>
                </a:solidFill>
              </a:rPr>
              <a:t>Адамның</a:t>
            </a:r>
            <a:r>
              <a:rPr lang="ru-RU" sz="3000" b="1" i="1" dirty="0">
                <a:solidFill>
                  <a:srgbClr val="002060"/>
                </a:solidFill>
              </a:rPr>
              <a:t> </a:t>
            </a:r>
            <a:r>
              <a:rPr lang="ru-RU" sz="3000" b="1" i="1" dirty="0" err="1">
                <a:solidFill>
                  <a:srgbClr val="002060"/>
                </a:solidFill>
              </a:rPr>
              <a:t>бойындағы</a:t>
            </a:r>
            <a:r>
              <a:rPr lang="ru-RU" sz="3000" b="1" i="1" dirty="0">
                <a:solidFill>
                  <a:srgbClr val="002060"/>
                </a:solidFill>
              </a:rPr>
              <a:t>, </a:t>
            </a:r>
            <a:r>
              <a:rPr lang="ru-RU" sz="3000" b="1" i="1" dirty="0" err="1">
                <a:solidFill>
                  <a:srgbClr val="002060"/>
                </a:solidFill>
              </a:rPr>
              <a:t>салмағындағы</a:t>
            </a:r>
            <a:r>
              <a:rPr lang="ru-RU" sz="3000" b="1" i="1" dirty="0">
                <a:solidFill>
                  <a:srgbClr val="002060"/>
                </a:solidFill>
              </a:rPr>
              <a:t> </a:t>
            </a:r>
            <a:r>
              <a:rPr lang="ru-RU" sz="3000" b="1" i="1" dirty="0" err="1">
                <a:solidFill>
                  <a:srgbClr val="002060"/>
                </a:solidFill>
              </a:rPr>
              <a:t>өзгерісті</a:t>
            </a:r>
            <a:r>
              <a:rPr lang="ru-RU" sz="3000" b="1" i="1" dirty="0">
                <a:solidFill>
                  <a:srgbClr val="002060"/>
                </a:solidFill>
              </a:rPr>
              <a:t> </a:t>
            </a:r>
            <a:r>
              <a:rPr lang="ru-RU" sz="3000" b="1" i="1" dirty="0" err="1">
                <a:solidFill>
                  <a:srgbClr val="002060"/>
                </a:solidFill>
              </a:rPr>
              <a:t>қалай</a:t>
            </a:r>
            <a:r>
              <a:rPr lang="ru-RU" sz="3000" b="1" i="1" dirty="0">
                <a:solidFill>
                  <a:srgbClr val="002060"/>
                </a:solidFill>
              </a:rPr>
              <a:t> </a:t>
            </a:r>
            <a:r>
              <a:rPr lang="ru-RU" sz="3000" b="1" i="1" dirty="0" err="1">
                <a:solidFill>
                  <a:srgbClr val="002060"/>
                </a:solidFill>
              </a:rPr>
              <a:t>және</a:t>
            </a:r>
            <a:r>
              <a:rPr lang="ru-RU" sz="3000" b="1" i="1" dirty="0">
                <a:solidFill>
                  <a:srgbClr val="002060"/>
                </a:solidFill>
              </a:rPr>
              <a:t> </a:t>
            </a:r>
            <a:r>
              <a:rPr lang="ru-RU" sz="3000" b="1" i="1" dirty="0" err="1">
                <a:solidFill>
                  <a:srgbClr val="002060"/>
                </a:solidFill>
              </a:rPr>
              <a:t>немен</a:t>
            </a:r>
            <a:r>
              <a:rPr lang="ru-RU" sz="3000" b="1" i="1" dirty="0">
                <a:solidFill>
                  <a:srgbClr val="002060"/>
                </a:solidFill>
              </a:rPr>
              <a:t> </a:t>
            </a:r>
            <a:r>
              <a:rPr lang="ru-RU" sz="3000" b="1" i="1" dirty="0" err="1">
                <a:solidFill>
                  <a:srgbClr val="002060"/>
                </a:solidFill>
              </a:rPr>
              <a:t>анықтауға</a:t>
            </a:r>
            <a:r>
              <a:rPr lang="ru-RU" sz="3000" b="1" i="1" dirty="0">
                <a:solidFill>
                  <a:srgbClr val="002060"/>
                </a:solidFill>
              </a:rPr>
              <a:t> </a:t>
            </a:r>
            <a:r>
              <a:rPr lang="ru-RU" sz="3000" b="1" i="1" dirty="0" err="1">
                <a:solidFill>
                  <a:srgbClr val="002060"/>
                </a:solidFill>
              </a:rPr>
              <a:t>болады</a:t>
            </a:r>
            <a:r>
              <a:rPr lang="ru-RU" sz="3000" b="1" i="1" dirty="0">
                <a:solidFill>
                  <a:srgbClr val="002060"/>
                </a:solidFill>
              </a:rPr>
              <a:t>? </a:t>
            </a:r>
            <a:endParaRPr lang="ru-RU" sz="3000" b="1" i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3000" b="1" i="1" dirty="0">
              <a:solidFill>
                <a:srgbClr val="002060"/>
              </a:solidFill>
            </a:endParaRPr>
          </a:p>
          <a:p>
            <a:r>
              <a:rPr lang="ru-RU" sz="3000" b="1" i="1" dirty="0">
                <a:solidFill>
                  <a:srgbClr val="002060"/>
                </a:solidFill>
              </a:rPr>
              <a:t>   </a:t>
            </a:r>
            <a:r>
              <a:rPr lang="ru-RU" sz="3000" b="1" i="1" dirty="0" err="1" smtClean="0">
                <a:solidFill>
                  <a:srgbClr val="002060"/>
                </a:solidFill>
              </a:rPr>
              <a:t>Оқыту</a:t>
            </a:r>
            <a:r>
              <a:rPr lang="ru-RU" sz="3000" b="1" i="1" dirty="0" smtClean="0">
                <a:solidFill>
                  <a:srgbClr val="002060"/>
                </a:solidFill>
              </a:rPr>
              <a:t> </a:t>
            </a:r>
            <a:r>
              <a:rPr lang="ru-RU" sz="3000" b="1" i="1" dirty="0" err="1">
                <a:solidFill>
                  <a:srgbClr val="002060"/>
                </a:solidFill>
              </a:rPr>
              <a:t>мақсатының</a:t>
            </a:r>
            <a:r>
              <a:rPr lang="ru-RU" sz="3000" b="1" i="1" dirty="0">
                <a:solidFill>
                  <a:srgbClr val="002060"/>
                </a:solidFill>
              </a:rPr>
              <a:t> </a:t>
            </a:r>
            <a:r>
              <a:rPr lang="ru-RU" sz="3000" b="1" i="1" dirty="0" err="1">
                <a:solidFill>
                  <a:srgbClr val="002060"/>
                </a:solidFill>
              </a:rPr>
              <a:t>оқу</a:t>
            </a:r>
            <a:r>
              <a:rPr lang="ru-RU" sz="3000" b="1" i="1" dirty="0">
                <a:solidFill>
                  <a:srgbClr val="002060"/>
                </a:solidFill>
              </a:rPr>
              <a:t> </a:t>
            </a:r>
            <a:r>
              <a:rPr lang="ru-RU" sz="3000" b="1" i="1" dirty="0" err="1">
                <a:solidFill>
                  <a:srgbClr val="002060"/>
                </a:solidFill>
              </a:rPr>
              <a:t>мақсатынан</a:t>
            </a:r>
            <a:r>
              <a:rPr lang="ru-RU" sz="3000" b="1" i="1" dirty="0">
                <a:solidFill>
                  <a:srgbClr val="002060"/>
                </a:solidFill>
              </a:rPr>
              <a:t> </a:t>
            </a:r>
            <a:r>
              <a:rPr lang="ru-RU" sz="3000" b="1" i="1" dirty="0" err="1">
                <a:solidFill>
                  <a:srgbClr val="002060"/>
                </a:solidFill>
              </a:rPr>
              <a:t>айырмасы</a:t>
            </a:r>
            <a:r>
              <a:rPr lang="ru-RU" sz="3000" b="1" i="1" dirty="0">
                <a:solidFill>
                  <a:srgbClr val="002060"/>
                </a:solidFill>
              </a:rPr>
              <a:t> бола </a:t>
            </a:r>
            <a:r>
              <a:rPr lang="ru-RU" sz="3000" b="1" i="1" dirty="0" err="1">
                <a:solidFill>
                  <a:srgbClr val="002060"/>
                </a:solidFill>
              </a:rPr>
              <a:t>ма</a:t>
            </a:r>
            <a:r>
              <a:rPr lang="ru-RU" sz="3000" b="1" i="1" dirty="0">
                <a:solidFill>
                  <a:srgbClr val="002060"/>
                </a:solidFill>
              </a:rPr>
              <a:t>? </a:t>
            </a:r>
            <a:r>
              <a:rPr lang="ru-RU" sz="3000" b="1" i="1" dirty="0" err="1">
                <a:solidFill>
                  <a:srgbClr val="002060"/>
                </a:solidFill>
              </a:rPr>
              <a:t>Болса</a:t>
            </a:r>
            <a:r>
              <a:rPr lang="ru-RU" sz="3000" b="1" i="1" dirty="0">
                <a:solidFill>
                  <a:srgbClr val="002060"/>
                </a:solidFill>
              </a:rPr>
              <a:t> </a:t>
            </a:r>
            <a:r>
              <a:rPr lang="ru-RU" sz="3000" b="1" i="1" dirty="0" err="1">
                <a:solidFill>
                  <a:srgbClr val="002060"/>
                </a:solidFill>
              </a:rPr>
              <a:t>қандай</a:t>
            </a:r>
            <a:r>
              <a:rPr lang="ru-RU" sz="3000" b="1" i="1" dirty="0">
                <a:solidFill>
                  <a:srgbClr val="00206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55239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914456" cy="5191472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dirty="0" smtClean="0"/>
              <a:t>        </a:t>
            </a:r>
            <a:r>
              <a:rPr lang="ru-RU" sz="3400" b="1" i="1" dirty="0" err="1" smtClean="0">
                <a:solidFill>
                  <a:schemeClr val="accent1"/>
                </a:solidFill>
              </a:rPr>
              <a:t>Оқу</a:t>
            </a:r>
            <a:r>
              <a:rPr lang="ru-RU" sz="3400" b="1" i="1" dirty="0" smtClean="0">
                <a:solidFill>
                  <a:schemeClr val="accent1"/>
                </a:solidFill>
              </a:rPr>
              <a:t> </a:t>
            </a:r>
            <a:r>
              <a:rPr lang="ru-RU" sz="3400" b="1" i="1" dirty="0" err="1">
                <a:solidFill>
                  <a:schemeClr val="accent1"/>
                </a:solidFill>
              </a:rPr>
              <a:t>мақсаттарын</a:t>
            </a:r>
            <a:r>
              <a:rPr lang="ru-RU" sz="3400" b="1" i="1" dirty="0">
                <a:solidFill>
                  <a:schemeClr val="accent1"/>
                </a:solidFill>
              </a:rPr>
              <a:t> </a:t>
            </a:r>
            <a:r>
              <a:rPr lang="ru-RU" sz="3400" b="1" i="1" dirty="0" err="1">
                <a:solidFill>
                  <a:schemeClr val="accent1"/>
                </a:solidFill>
              </a:rPr>
              <a:t>қою</a:t>
            </a:r>
            <a:r>
              <a:rPr lang="ru-RU" sz="3400" b="1" i="1" dirty="0">
                <a:solidFill>
                  <a:schemeClr val="accent1"/>
                </a:solidFill>
              </a:rPr>
              <a:t> </a:t>
            </a:r>
            <a:r>
              <a:rPr lang="ru-RU" sz="3400" b="1" i="1" dirty="0" err="1" smtClean="0">
                <a:solidFill>
                  <a:schemeClr val="accent1"/>
                </a:solidFill>
              </a:rPr>
              <a:t>тәсілдері</a:t>
            </a:r>
            <a:r>
              <a:rPr lang="ru-RU" sz="3400" b="1" i="1" dirty="0">
                <a:solidFill>
                  <a:schemeClr val="accent1"/>
                </a:solidFill>
              </a:rPr>
              <a:t>: </a:t>
            </a:r>
            <a:endParaRPr lang="ru-RU" sz="3400" b="1" i="1" dirty="0" smtClean="0">
              <a:solidFill>
                <a:schemeClr val="accent1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3400" b="1" i="1" dirty="0" smtClean="0">
                <a:solidFill>
                  <a:srgbClr val="002060"/>
                </a:solidFill>
              </a:rPr>
              <a:t>1</a:t>
            </a:r>
            <a:r>
              <a:rPr lang="ru-RU" sz="3400" b="1" i="1" dirty="0">
                <a:solidFill>
                  <a:srgbClr val="002060"/>
                </a:solidFill>
              </a:rPr>
              <a:t>. </a:t>
            </a:r>
            <a:r>
              <a:rPr lang="ru-RU" sz="3400" b="1" i="1" dirty="0" err="1">
                <a:solidFill>
                  <a:srgbClr val="002060"/>
                </a:solidFill>
              </a:rPr>
              <a:t>Мақсаттарды</a:t>
            </a:r>
            <a:r>
              <a:rPr lang="ru-RU" sz="3400" b="1" i="1" dirty="0">
                <a:solidFill>
                  <a:srgbClr val="002060"/>
                </a:solidFill>
              </a:rPr>
              <a:t> </a:t>
            </a:r>
            <a:r>
              <a:rPr lang="ru-RU" sz="3400" b="1" i="1" dirty="0" err="1">
                <a:solidFill>
                  <a:srgbClr val="002060"/>
                </a:solidFill>
              </a:rPr>
              <a:t>игерілетін</a:t>
            </a:r>
            <a:r>
              <a:rPr lang="ru-RU" sz="3400" b="1" i="1" dirty="0">
                <a:solidFill>
                  <a:srgbClr val="002060"/>
                </a:solidFill>
              </a:rPr>
              <a:t> </a:t>
            </a:r>
            <a:r>
              <a:rPr lang="ru-RU" sz="3400" b="1" i="1" dirty="0" err="1">
                <a:solidFill>
                  <a:srgbClr val="002060"/>
                </a:solidFill>
              </a:rPr>
              <a:t>мазмұн</a:t>
            </a:r>
            <a:r>
              <a:rPr lang="ru-RU" sz="3400" b="1" i="1" dirty="0">
                <a:solidFill>
                  <a:srgbClr val="002060"/>
                </a:solidFill>
              </a:rPr>
              <a:t> </a:t>
            </a:r>
            <a:r>
              <a:rPr lang="ru-RU" sz="3400" b="1" i="1" dirty="0" err="1">
                <a:solidFill>
                  <a:srgbClr val="002060"/>
                </a:solidFill>
              </a:rPr>
              <a:t>арқылы</a:t>
            </a:r>
            <a:r>
              <a:rPr lang="ru-RU" sz="3400" b="1" i="1" dirty="0">
                <a:solidFill>
                  <a:srgbClr val="002060"/>
                </a:solidFill>
              </a:rPr>
              <a:t> </a:t>
            </a:r>
            <a:r>
              <a:rPr lang="ru-RU" sz="3400" b="1" i="1" dirty="0" err="1">
                <a:solidFill>
                  <a:srgbClr val="002060"/>
                </a:solidFill>
              </a:rPr>
              <a:t>анықтау</a:t>
            </a:r>
            <a:r>
              <a:rPr lang="ru-RU" sz="3400" b="1" i="1" dirty="0">
                <a:solidFill>
                  <a:srgbClr val="002060"/>
                </a:solidFill>
              </a:rPr>
              <a:t>. </a:t>
            </a:r>
            <a:r>
              <a:rPr lang="ru-RU" sz="3400" b="1" i="1" dirty="0" smtClean="0">
                <a:solidFill>
                  <a:srgbClr val="002060"/>
                </a:solidFill>
              </a:rPr>
              <a:t>        </a:t>
            </a:r>
            <a:r>
              <a:rPr lang="ru-RU" sz="3400" b="1" i="1" dirty="0" err="1">
                <a:solidFill>
                  <a:srgbClr val="002060"/>
                </a:solidFill>
              </a:rPr>
              <a:t>Мысалы</a:t>
            </a:r>
            <a:r>
              <a:rPr lang="ru-RU" sz="3400" b="1" i="1" dirty="0">
                <a:solidFill>
                  <a:srgbClr val="002060"/>
                </a:solidFill>
              </a:rPr>
              <a:t>, параграф </a:t>
            </a:r>
            <a:r>
              <a:rPr lang="ru-RU" sz="3400" b="1" i="1" dirty="0" err="1">
                <a:solidFill>
                  <a:srgbClr val="002060"/>
                </a:solidFill>
              </a:rPr>
              <a:t>мазмұнын</a:t>
            </a:r>
            <a:r>
              <a:rPr lang="ru-RU" sz="3400" b="1" i="1" dirty="0">
                <a:solidFill>
                  <a:srgbClr val="002060"/>
                </a:solidFill>
              </a:rPr>
              <a:t> </a:t>
            </a:r>
            <a:r>
              <a:rPr lang="ru-RU" sz="3400" b="1" i="1" dirty="0" err="1">
                <a:solidFill>
                  <a:srgbClr val="002060"/>
                </a:solidFill>
              </a:rPr>
              <a:t>оқу</a:t>
            </a:r>
            <a:r>
              <a:rPr lang="ru-RU" sz="3400" b="1" i="1" dirty="0">
                <a:solidFill>
                  <a:srgbClr val="002060"/>
                </a:solidFill>
              </a:rPr>
              <a:t>, </a:t>
            </a:r>
            <a:r>
              <a:rPr lang="ru-RU" sz="3400" b="1" i="1" dirty="0" err="1">
                <a:solidFill>
                  <a:srgbClr val="002060"/>
                </a:solidFill>
              </a:rPr>
              <a:t>теореманы</a:t>
            </a:r>
            <a:r>
              <a:rPr lang="ru-RU" sz="3400" b="1" i="1" dirty="0">
                <a:solidFill>
                  <a:srgbClr val="002060"/>
                </a:solidFill>
              </a:rPr>
              <a:t> </a:t>
            </a:r>
            <a:r>
              <a:rPr lang="ru-RU" sz="3400" b="1" i="1" dirty="0" err="1">
                <a:solidFill>
                  <a:srgbClr val="002060"/>
                </a:solidFill>
              </a:rPr>
              <a:t>түсіну</a:t>
            </a:r>
            <a:r>
              <a:rPr lang="ru-RU" sz="3400" b="1" i="1" dirty="0">
                <a:solidFill>
                  <a:srgbClr val="002060"/>
                </a:solidFill>
              </a:rPr>
              <a:t> </a:t>
            </a:r>
            <a:r>
              <a:rPr lang="ru-RU" sz="3400" b="1" i="1" dirty="0" err="1">
                <a:solidFill>
                  <a:srgbClr val="002060"/>
                </a:solidFill>
              </a:rPr>
              <a:t>деген</a:t>
            </a:r>
            <a:r>
              <a:rPr lang="ru-RU" sz="3400" b="1" i="1" dirty="0">
                <a:solidFill>
                  <a:srgbClr val="002060"/>
                </a:solidFill>
              </a:rPr>
              <a:t> </a:t>
            </a:r>
            <a:r>
              <a:rPr lang="ru-RU" sz="3400" b="1" i="1" dirty="0" err="1">
                <a:solidFill>
                  <a:srgbClr val="002060"/>
                </a:solidFill>
              </a:rPr>
              <a:t>сияқты</a:t>
            </a:r>
            <a:r>
              <a:rPr lang="ru-RU" sz="3400" b="1" i="1" dirty="0">
                <a:solidFill>
                  <a:srgbClr val="002060"/>
                </a:solidFill>
              </a:rPr>
              <a:t> </a:t>
            </a:r>
            <a:r>
              <a:rPr lang="ru-RU" sz="3400" b="1" i="1" dirty="0" err="1">
                <a:solidFill>
                  <a:srgbClr val="002060"/>
                </a:solidFill>
              </a:rPr>
              <a:t>дәстүрлі</a:t>
            </a:r>
            <a:r>
              <a:rPr lang="ru-RU" sz="3400" b="1" i="1" dirty="0">
                <a:solidFill>
                  <a:srgbClr val="002060"/>
                </a:solidFill>
              </a:rPr>
              <a:t> </a:t>
            </a:r>
            <a:r>
              <a:rPr lang="ru-RU" sz="3400" b="1" i="1" dirty="0" err="1">
                <a:solidFill>
                  <a:srgbClr val="002060"/>
                </a:solidFill>
              </a:rPr>
              <a:t>сипаттағы</a:t>
            </a:r>
            <a:r>
              <a:rPr lang="ru-RU" sz="3400" b="1" i="1" dirty="0">
                <a:solidFill>
                  <a:srgbClr val="002060"/>
                </a:solidFill>
              </a:rPr>
              <a:t> </a:t>
            </a:r>
            <a:r>
              <a:rPr lang="ru-RU" sz="3400" b="1" i="1" dirty="0" err="1">
                <a:solidFill>
                  <a:srgbClr val="002060"/>
                </a:solidFill>
              </a:rPr>
              <a:t>сөздермен</a:t>
            </a:r>
            <a:r>
              <a:rPr lang="ru-RU" sz="3400" b="1" i="1" dirty="0">
                <a:solidFill>
                  <a:srgbClr val="002060"/>
                </a:solidFill>
              </a:rPr>
              <a:t> </a:t>
            </a:r>
            <a:r>
              <a:rPr lang="ru-RU" sz="3400" b="1" i="1" dirty="0" err="1">
                <a:solidFill>
                  <a:srgbClr val="002060"/>
                </a:solidFill>
              </a:rPr>
              <a:t>берілген</a:t>
            </a:r>
            <a:r>
              <a:rPr lang="ru-RU" sz="3400" b="1" i="1" dirty="0">
                <a:solidFill>
                  <a:srgbClr val="002060"/>
                </a:solidFill>
              </a:rPr>
              <a:t> </a:t>
            </a:r>
            <a:r>
              <a:rPr lang="ru-RU" sz="3400" b="1" i="1" dirty="0" err="1">
                <a:solidFill>
                  <a:srgbClr val="002060"/>
                </a:solidFill>
              </a:rPr>
              <a:t>мақсаттар</a:t>
            </a:r>
            <a:r>
              <a:rPr lang="ru-RU" sz="3400" b="1" i="1" dirty="0">
                <a:solidFill>
                  <a:srgbClr val="002060"/>
                </a:solidFill>
              </a:rPr>
              <a:t>. </a:t>
            </a:r>
            <a:r>
              <a:rPr lang="ru-RU" sz="3400" b="1" i="1" dirty="0" err="1">
                <a:solidFill>
                  <a:srgbClr val="002060"/>
                </a:solidFill>
              </a:rPr>
              <a:t>Ғалымдар</a:t>
            </a:r>
            <a:r>
              <a:rPr lang="ru-RU" sz="3400" b="1" i="1" dirty="0">
                <a:solidFill>
                  <a:srgbClr val="002060"/>
                </a:solidFill>
              </a:rPr>
              <a:t> </a:t>
            </a:r>
            <a:r>
              <a:rPr lang="ru-RU" sz="3400" b="1" i="1" dirty="0" err="1">
                <a:solidFill>
                  <a:srgbClr val="002060"/>
                </a:solidFill>
              </a:rPr>
              <a:t>бұл</a:t>
            </a:r>
            <a:r>
              <a:rPr lang="ru-RU" sz="3400" b="1" i="1" dirty="0">
                <a:solidFill>
                  <a:srgbClr val="002060"/>
                </a:solidFill>
              </a:rPr>
              <a:t> </a:t>
            </a:r>
            <a:r>
              <a:rPr lang="ru-RU" sz="3400" b="1" i="1" dirty="0" err="1">
                <a:solidFill>
                  <a:srgbClr val="002060"/>
                </a:solidFill>
              </a:rPr>
              <a:t>нақтылығы</a:t>
            </a:r>
            <a:r>
              <a:rPr lang="ru-RU" sz="3400" b="1" i="1" dirty="0">
                <a:solidFill>
                  <a:srgbClr val="002060"/>
                </a:solidFill>
              </a:rPr>
              <a:t> мен </a:t>
            </a:r>
            <a:r>
              <a:rPr lang="ru-RU" sz="3400" b="1" i="1" dirty="0" err="1">
                <a:solidFill>
                  <a:srgbClr val="002060"/>
                </a:solidFill>
              </a:rPr>
              <a:t>өлшенуі</a:t>
            </a:r>
            <a:r>
              <a:rPr lang="ru-RU" sz="3400" b="1" i="1" dirty="0">
                <a:solidFill>
                  <a:srgbClr val="002060"/>
                </a:solidFill>
              </a:rPr>
              <a:t> </a:t>
            </a:r>
            <a:r>
              <a:rPr lang="ru-RU" sz="3400" b="1" i="1" dirty="0" err="1">
                <a:solidFill>
                  <a:srgbClr val="002060"/>
                </a:solidFill>
              </a:rPr>
              <a:t>жағынан</a:t>
            </a:r>
            <a:r>
              <a:rPr lang="ru-RU" sz="3400" b="1" i="1" dirty="0">
                <a:solidFill>
                  <a:srgbClr val="002060"/>
                </a:solidFill>
              </a:rPr>
              <a:t> </a:t>
            </a:r>
            <a:r>
              <a:rPr lang="ru-RU" sz="3400" b="1" i="1" dirty="0" err="1">
                <a:solidFill>
                  <a:srgbClr val="002060"/>
                </a:solidFill>
              </a:rPr>
              <a:t>бұларды</a:t>
            </a:r>
            <a:r>
              <a:rPr lang="ru-RU" sz="3400" b="1" i="1" dirty="0">
                <a:solidFill>
                  <a:srgbClr val="002060"/>
                </a:solidFill>
              </a:rPr>
              <a:t> </a:t>
            </a:r>
            <a:r>
              <a:rPr lang="ru-RU" sz="3400" b="1" i="1" dirty="0" err="1">
                <a:solidFill>
                  <a:srgbClr val="002060"/>
                </a:solidFill>
              </a:rPr>
              <a:t>анықтау</a:t>
            </a:r>
            <a:r>
              <a:rPr lang="ru-RU" sz="3400" b="1" i="1" dirty="0">
                <a:solidFill>
                  <a:srgbClr val="002060"/>
                </a:solidFill>
              </a:rPr>
              <a:t> </a:t>
            </a:r>
            <a:r>
              <a:rPr lang="ru-RU" sz="3400" b="1" i="1" dirty="0" err="1">
                <a:solidFill>
                  <a:srgbClr val="002060"/>
                </a:solidFill>
              </a:rPr>
              <a:t>өте</a:t>
            </a:r>
            <a:r>
              <a:rPr lang="ru-RU" sz="3400" b="1" i="1" dirty="0">
                <a:solidFill>
                  <a:srgbClr val="002060"/>
                </a:solidFill>
              </a:rPr>
              <a:t> </a:t>
            </a:r>
            <a:r>
              <a:rPr lang="ru-RU" sz="3400" b="1" i="1" dirty="0" err="1">
                <a:solidFill>
                  <a:srgbClr val="002060"/>
                </a:solidFill>
              </a:rPr>
              <a:t>қиын</a:t>
            </a:r>
            <a:r>
              <a:rPr lang="ru-RU" sz="3400" b="1" i="1" dirty="0">
                <a:solidFill>
                  <a:srgbClr val="002060"/>
                </a:solidFill>
              </a:rPr>
              <a:t> </a:t>
            </a:r>
            <a:r>
              <a:rPr lang="ru-RU" sz="3400" b="1" i="1" dirty="0" err="1">
                <a:solidFill>
                  <a:srgbClr val="002060"/>
                </a:solidFill>
              </a:rPr>
              <a:t>деп</a:t>
            </a:r>
            <a:r>
              <a:rPr lang="ru-RU" sz="3400" b="1" i="1" dirty="0">
                <a:solidFill>
                  <a:srgbClr val="002060"/>
                </a:solidFill>
              </a:rPr>
              <a:t> </a:t>
            </a:r>
            <a:r>
              <a:rPr lang="ru-RU" sz="3400" b="1" i="1" dirty="0" err="1">
                <a:solidFill>
                  <a:srgbClr val="002060"/>
                </a:solidFill>
              </a:rPr>
              <a:t>санайды</a:t>
            </a:r>
            <a:r>
              <a:rPr lang="ru-RU" sz="3400" b="1" i="1" dirty="0">
                <a:solidFill>
                  <a:srgbClr val="002060"/>
                </a:solidFill>
              </a:rPr>
              <a:t>. </a:t>
            </a:r>
            <a:r>
              <a:rPr lang="ru-RU" sz="3400" b="1" i="1" dirty="0" err="1">
                <a:solidFill>
                  <a:srgbClr val="002060"/>
                </a:solidFill>
              </a:rPr>
              <a:t>Дегенмен</a:t>
            </a:r>
            <a:r>
              <a:rPr lang="ru-RU" sz="3400" b="1" i="1" dirty="0">
                <a:solidFill>
                  <a:srgbClr val="002060"/>
                </a:solidFill>
              </a:rPr>
              <a:t>, </a:t>
            </a:r>
            <a:r>
              <a:rPr lang="ru-RU" sz="3400" b="1" i="1" dirty="0" err="1">
                <a:solidFill>
                  <a:srgbClr val="002060"/>
                </a:solidFill>
              </a:rPr>
              <a:t>бұл</a:t>
            </a:r>
            <a:r>
              <a:rPr lang="ru-RU" sz="3400" b="1" i="1" dirty="0">
                <a:solidFill>
                  <a:srgbClr val="002060"/>
                </a:solidFill>
              </a:rPr>
              <a:t> </a:t>
            </a:r>
            <a:r>
              <a:rPr lang="ru-RU" sz="3400" b="1" i="1" dirty="0" err="1">
                <a:solidFill>
                  <a:srgbClr val="002060"/>
                </a:solidFill>
              </a:rPr>
              <a:t>мақсаттар</a:t>
            </a:r>
            <a:r>
              <a:rPr lang="ru-RU" sz="3400" b="1" i="1" dirty="0">
                <a:solidFill>
                  <a:srgbClr val="002060"/>
                </a:solidFill>
              </a:rPr>
              <a:t> </a:t>
            </a:r>
            <a:r>
              <a:rPr lang="ru-RU" sz="3400" b="1" i="1" dirty="0" err="1">
                <a:solidFill>
                  <a:srgbClr val="002060"/>
                </a:solidFill>
              </a:rPr>
              <a:t>оқыту</a:t>
            </a:r>
            <a:r>
              <a:rPr lang="ru-RU" sz="3400" b="1" i="1" dirty="0">
                <a:solidFill>
                  <a:srgbClr val="002060"/>
                </a:solidFill>
              </a:rPr>
              <a:t> </a:t>
            </a:r>
            <a:r>
              <a:rPr lang="ru-RU" sz="3400" b="1" i="1" dirty="0" err="1">
                <a:solidFill>
                  <a:srgbClr val="002060"/>
                </a:solidFill>
              </a:rPr>
              <a:t>мазмұнына</a:t>
            </a:r>
            <a:r>
              <a:rPr lang="ru-RU" sz="3400" b="1" i="1" dirty="0">
                <a:solidFill>
                  <a:srgbClr val="002060"/>
                </a:solidFill>
              </a:rPr>
              <a:t> </a:t>
            </a:r>
            <a:r>
              <a:rPr lang="ru-RU" sz="3400" b="1" i="1" dirty="0" err="1">
                <a:solidFill>
                  <a:srgbClr val="002060"/>
                </a:solidFill>
              </a:rPr>
              <a:t>бағытталғандықтан</a:t>
            </a:r>
            <a:r>
              <a:rPr lang="ru-RU" sz="3400" b="1" i="1" dirty="0">
                <a:solidFill>
                  <a:srgbClr val="002060"/>
                </a:solidFill>
              </a:rPr>
              <a:t> </a:t>
            </a:r>
            <a:r>
              <a:rPr lang="ru-RU" sz="3400" b="1" i="1" dirty="0" err="1">
                <a:solidFill>
                  <a:srgbClr val="002060"/>
                </a:solidFill>
              </a:rPr>
              <a:t>жиі</a:t>
            </a:r>
            <a:r>
              <a:rPr lang="ru-RU" sz="3400" b="1" i="1" dirty="0">
                <a:solidFill>
                  <a:srgbClr val="002060"/>
                </a:solidFill>
              </a:rPr>
              <a:t> </a:t>
            </a:r>
            <a:r>
              <a:rPr lang="ru-RU" sz="3400" b="1" i="1" dirty="0" err="1">
                <a:solidFill>
                  <a:srgbClr val="002060"/>
                </a:solidFill>
              </a:rPr>
              <a:t>қолданылады</a:t>
            </a:r>
            <a:r>
              <a:rPr lang="ru-RU" sz="3400" b="1" i="1" dirty="0">
                <a:solidFill>
                  <a:srgbClr val="002060"/>
                </a:solidFill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3400" b="1" i="1" dirty="0" smtClean="0">
                <a:solidFill>
                  <a:srgbClr val="002060"/>
                </a:solidFill>
              </a:rPr>
              <a:t>2</a:t>
            </a:r>
            <a:r>
              <a:rPr lang="ru-RU" sz="3400" b="1" i="1" dirty="0">
                <a:solidFill>
                  <a:srgbClr val="002060"/>
                </a:solidFill>
              </a:rPr>
              <a:t>. </a:t>
            </a:r>
            <a:r>
              <a:rPr lang="ru-RU" sz="3400" b="1" i="1" dirty="0" err="1">
                <a:solidFill>
                  <a:srgbClr val="002060"/>
                </a:solidFill>
              </a:rPr>
              <a:t>Мақсаттарды</a:t>
            </a:r>
            <a:r>
              <a:rPr lang="ru-RU" sz="3400" b="1" i="1" dirty="0">
                <a:solidFill>
                  <a:srgbClr val="002060"/>
                </a:solidFill>
              </a:rPr>
              <a:t> </a:t>
            </a:r>
            <a:r>
              <a:rPr lang="ru-RU" sz="3400" b="1" i="1" dirty="0" err="1">
                <a:solidFill>
                  <a:srgbClr val="002060"/>
                </a:solidFill>
              </a:rPr>
              <a:t>мұғалім</a:t>
            </a:r>
            <a:r>
              <a:rPr lang="ru-RU" sz="3400" b="1" i="1" dirty="0">
                <a:solidFill>
                  <a:srgbClr val="002060"/>
                </a:solidFill>
              </a:rPr>
              <a:t> </a:t>
            </a:r>
            <a:r>
              <a:rPr lang="ru-RU" sz="3400" b="1" i="1" dirty="0" err="1">
                <a:solidFill>
                  <a:srgbClr val="002060"/>
                </a:solidFill>
              </a:rPr>
              <a:t>іс-әрекеті</a:t>
            </a:r>
            <a:r>
              <a:rPr lang="ru-RU" sz="3400" b="1" i="1" dirty="0">
                <a:solidFill>
                  <a:srgbClr val="002060"/>
                </a:solidFill>
              </a:rPr>
              <a:t> </a:t>
            </a:r>
            <a:r>
              <a:rPr lang="ru-RU" sz="3400" b="1" i="1" dirty="0" err="1">
                <a:solidFill>
                  <a:srgbClr val="002060"/>
                </a:solidFill>
              </a:rPr>
              <a:t>арқылы</a:t>
            </a:r>
            <a:r>
              <a:rPr lang="ru-RU" sz="3400" b="1" i="1" dirty="0">
                <a:solidFill>
                  <a:srgbClr val="002060"/>
                </a:solidFill>
              </a:rPr>
              <a:t> </a:t>
            </a:r>
            <a:r>
              <a:rPr lang="ru-RU" sz="3400" b="1" i="1" dirty="0" err="1">
                <a:solidFill>
                  <a:srgbClr val="002060"/>
                </a:solidFill>
              </a:rPr>
              <a:t>анықтау</a:t>
            </a:r>
            <a:r>
              <a:rPr lang="ru-RU" sz="3400" b="1" i="1" dirty="0">
                <a:solidFill>
                  <a:srgbClr val="002060"/>
                </a:solidFill>
              </a:rPr>
              <a:t>. </a:t>
            </a:r>
            <a:r>
              <a:rPr lang="ru-RU" sz="3400" b="1" i="1" dirty="0" err="1" smtClean="0">
                <a:solidFill>
                  <a:srgbClr val="002060"/>
                </a:solidFill>
              </a:rPr>
              <a:t>Мұндай</a:t>
            </a:r>
            <a:r>
              <a:rPr lang="ru-RU" sz="3400" b="1" i="1" dirty="0" smtClean="0">
                <a:solidFill>
                  <a:srgbClr val="002060"/>
                </a:solidFill>
              </a:rPr>
              <a:t> </a:t>
            </a:r>
            <a:r>
              <a:rPr lang="ru-RU" sz="3400" b="1" i="1" dirty="0" err="1">
                <a:solidFill>
                  <a:srgbClr val="002060"/>
                </a:solidFill>
              </a:rPr>
              <a:t>мақсаттар</a:t>
            </a:r>
            <a:r>
              <a:rPr lang="ru-RU" sz="3400" b="1" i="1" dirty="0">
                <a:solidFill>
                  <a:srgbClr val="002060"/>
                </a:solidFill>
              </a:rPr>
              <a:t> </a:t>
            </a:r>
            <a:r>
              <a:rPr lang="ru-RU" sz="3400" b="1" i="1" dirty="0" err="1">
                <a:solidFill>
                  <a:srgbClr val="002060"/>
                </a:solidFill>
              </a:rPr>
              <a:t>оқушыларға</a:t>
            </a:r>
            <a:r>
              <a:rPr lang="ru-RU" sz="3400" b="1" i="1" dirty="0">
                <a:solidFill>
                  <a:srgbClr val="002060"/>
                </a:solidFill>
              </a:rPr>
              <a:t> </a:t>
            </a:r>
            <a:r>
              <a:rPr lang="ru-RU" sz="3400" b="1" i="1" dirty="0" err="1">
                <a:solidFill>
                  <a:srgbClr val="002060"/>
                </a:solidFill>
              </a:rPr>
              <a:t>таныстыру</a:t>
            </a:r>
            <a:r>
              <a:rPr lang="ru-RU" sz="3400" b="1" i="1" dirty="0">
                <a:solidFill>
                  <a:srgbClr val="002060"/>
                </a:solidFill>
              </a:rPr>
              <a:t>, </a:t>
            </a:r>
            <a:r>
              <a:rPr lang="ru-RU" sz="3400" b="1" i="1" dirty="0" err="1">
                <a:solidFill>
                  <a:srgbClr val="002060"/>
                </a:solidFill>
              </a:rPr>
              <a:t>көрсету</a:t>
            </a:r>
            <a:r>
              <a:rPr lang="ru-RU" sz="3400" b="1" i="1" dirty="0">
                <a:solidFill>
                  <a:srgbClr val="002060"/>
                </a:solidFill>
              </a:rPr>
              <a:t> </a:t>
            </a:r>
            <a:r>
              <a:rPr lang="ru-RU" sz="3400" b="1" i="1" dirty="0" err="1">
                <a:solidFill>
                  <a:srgbClr val="002060"/>
                </a:solidFill>
              </a:rPr>
              <a:t>деп</a:t>
            </a:r>
            <a:r>
              <a:rPr lang="ru-RU" sz="3400" b="1" i="1" dirty="0">
                <a:solidFill>
                  <a:srgbClr val="002060"/>
                </a:solidFill>
              </a:rPr>
              <a:t> </a:t>
            </a:r>
            <a:r>
              <a:rPr lang="ru-RU" sz="3400" b="1" i="1" dirty="0" err="1">
                <a:solidFill>
                  <a:srgbClr val="002060"/>
                </a:solidFill>
              </a:rPr>
              <a:t>келеді</a:t>
            </a:r>
            <a:r>
              <a:rPr lang="ru-RU" sz="3400" b="1" i="1" dirty="0">
                <a:solidFill>
                  <a:srgbClr val="002060"/>
                </a:solidFill>
              </a:rPr>
              <a:t>. </a:t>
            </a:r>
            <a:r>
              <a:rPr lang="ru-RU" sz="3400" b="1" i="1" dirty="0" err="1">
                <a:solidFill>
                  <a:srgbClr val="002060"/>
                </a:solidFill>
              </a:rPr>
              <a:t>Бұл</a:t>
            </a:r>
            <a:r>
              <a:rPr lang="ru-RU" sz="3400" b="1" i="1" dirty="0">
                <a:solidFill>
                  <a:srgbClr val="002060"/>
                </a:solidFill>
              </a:rPr>
              <a:t> </a:t>
            </a:r>
            <a:r>
              <a:rPr lang="ru-RU" sz="3400" b="1" i="1" dirty="0" err="1">
                <a:solidFill>
                  <a:srgbClr val="002060"/>
                </a:solidFill>
              </a:rPr>
              <a:t>мақсаттардың</a:t>
            </a:r>
            <a:r>
              <a:rPr lang="ru-RU" sz="3400" b="1" i="1" dirty="0">
                <a:solidFill>
                  <a:srgbClr val="002060"/>
                </a:solidFill>
              </a:rPr>
              <a:t> </a:t>
            </a:r>
            <a:r>
              <a:rPr lang="ru-RU" sz="3400" b="1" i="1" dirty="0" err="1">
                <a:solidFill>
                  <a:srgbClr val="002060"/>
                </a:solidFill>
              </a:rPr>
              <a:t>кемшілігі</a:t>
            </a:r>
            <a:r>
              <a:rPr lang="ru-RU" sz="3400" b="1" i="1" dirty="0">
                <a:solidFill>
                  <a:srgbClr val="002060"/>
                </a:solidFill>
              </a:rPr>
              <a:t> </a:t>
            </a:r>
            <a:r>
              <a:rPr lang="ru-RU" sz="3400" b="1" i="1" dirty="0" err="1">
                <a:solidFill>
                  <a:srgbClr val="002060"/>
                </a:solidFill>
              </a:rPr>
              <a:t>мұғалім</a:t>
            </a:r>
            <a:r>
              <a:rPr lang="ru-RU" sz="3400" b="1" i="1" dirty="0">
                <a:solidFill>
                  <a:srgbClr val="002060"/>
                </a:solidFill>
              </a:rPr>
              <a:t> </a:t>
            </a:r>
            <a:r>
              <a:rPr lang="ru-RU" sz="3400" b="1" i="1" dirty="0" err="1">
                <a:solidFill>
                  <a:srgbClr val="002060"/>
                </a:solidFill>
              </a:rPr>
              <a:t>өз</a:t>
            </a:r>
            <a:r>
              <a:rPr lang="ru-RU" sz="3400" b="1" i="1" dirty="0">
                <a:solidFill>
                  <a:srgbClr val="002060"/>
                </a:solidFill>
              </a:rPr>
              <a:t> </a:t>
            </a:r>
            <a:r>
              <a:rPr lang="ru-RU" sz="3400" b="1" i="1" dirty="0" err="1">
                <a:solidFill>
                  <a:srgbClr val="002060"/>
                </a:solidFill>
              </a:rPr>
              <a:t>жұмысына</a:t>
            </a:r>
            <a:r>
              <a:rPr lang="ru-RU" sz="3400" b="1" i="1" dirty="0">
                <a:solidFill>
                  <a:srgbClr val="002060"/>
                </a:solidFill>
              </a:rPr>
              <a:t> баса </a:t>
            </a:r>
            <a:r>
              <a:rPr lang="ru-RU" sz="3400" b="1" i="1" dirty="0" err="1">
                <a:solidFill>
                  <a:srgbClr val="002060"/>
                </a:solidFill>
              </a:rPr>
              <a:t>назар</a:t>
            </a:r>
            <a:r>
              <a:rPr lang="ru-RU" sz="3400" b="1" i="1" dirty="0">
                <a:solidFill>
                  <a:srgbClr val="002060"/>
                </a:solidFill>
              </a:rPr>
              <a:t> </a:t>
            </a:r>
            <a:r>
              <a:rPr lang="ru-RU" sz="3400" b="1" i="1" dirty="0" err="1">
                <a:solidFill>
                  <a:srgbClr val="002060"/>
                </a:solidFill>
              </a:rPr>
              <a:t>аударып</a:t>
            </a:r>
            <a:r>
              <a:rPr lang="ru-RU" sz="3400" b="1" i="1" dirty="0">
                <a:solidFill>
                  <a:srgbClr val="002060"/>
                </a:solidFill>
              </a:rPr>
              <a:t>, </a:t>
            </a:r>
            <a:r>
              <a:rPr lang="ru-RU" sz="3400" b="1" i="1" dirty="0" err="1">
                <a:solidFill>
                  <a:srgbClr val="002060"/>
                </a:solidFill>
              </a:rPr>
              <a:t>оқытудың</a:t>
            </a:r>
            <a:r>
              <a:rPr lang="ru-RU" sz="3400" b="1" i="1" dirty="0">
                <a:solidFill>
                  <a:srgbClr val="002060"/>
                </a:solidFill>
              </a:rPr>
              <a:t> </a:t>
            </a:r>
            <a:r>
              <a:rPr lang="ru-RU" sz="3400" b="1" i="1" dirty="0" err="1">
                <a:solidFill>
                  <a:srgbClr val="002060"/>
                </a:solidFill>
              </a:rPr>
              <a:t>нақты</a:t>
            </a:r>
            <a:r>
              <a:rPr lang="ru-RU" sz="3400" b="1" i="1" dirty="0">
                <a:solidFill>
                  <a:srgbClr val="002060"/>
                </a:solidFill>
              </a:rPr>
              <a:t> </a:t>
            </a:r>
            <a:r>
              <a:rPr lang="ru-RU" sz="3400" b="1" i="1" dirty="0" err="1">
                <a:solidFill>
                  <a:srgbClr val="002060"/>
                </a:solidFill>
              </a:rPr>
              <a:t>нәтижелерін</a:t>
            </a:r>
            <a:r>
              <a:rPr lang="ru-RU" sz="3400" b="1" i="1" dirty="0">
                <a:solidFill>
                  <a:srgbClr val="002060"/>
                </a:solidFill>
              </a:rPr>
              <a:t> </a:t>
            </a:r>
            <a:r>
              <a:rPr lang="ru-RU" sz="3400" b="1" i="1" dirty="0" err="1">
                <a:solidFill>
                  <a:srgbClr val="002060"/>
                </a:solidFill>
              </a:rPr>
              <a:t>назардан</a:t>
            </a:r>
            <a:r>
              <a:rPr lang="ru-RU" sz="3400" b="1" i="1" dirty="0">
                <a:solidFill>
                  <a:srgbClr val="002060"/>
                </a:solidFill>
              </a:rPr>
              <a:t> </a:t>
            </a:r>
            <a:r>
              <a:rPr lang="ru-RU" sz="3400" b="1" i="1" dirty="0" err="1">
                <a:solidFill>
                  <a:srgbClr val="002060"/>
                </a:solidFill>
              </a:rPr>
              <a:t>тыс</a:t>
            </a:r>
            <a:r>
              <a:rPr lang="ru-RU" sz="3400" b="1" i="1" dirty="0">
                <a:solidFill>
                  <a:srgbClr val="002060"/>
                </a:solidFill>
              </a:rPr>
              <a:t> </a:t>
            </a:r>
            <a:r>
              <a:rPr lang="ru-RU" sz="3400" b="1" i="1" dirty="0" err="1">
                <a:solidFill>
                  <a:srgbClr val="002060"/>
                </a:solidFill>
              </a:rPr>
              <a:t>қалдырады</a:t>
            </a:r>
            <a:r>
              <a:rPr lang="ru-RU" sz="3400" b="1" i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74262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8130480" cy="52634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i="1" dirty="0">
                <a:solidFill>
                  <a:srgbClr val="002060"/>
                </a:solidFill>
              </a:rPr>
              <a:t>3. </a:t>
            </a:r>
            <a:r>
              <a:rPr lang="ru-RU" b="1" i="1" dirty="0" err="1">
                <a:solidFill>
                  <a:srgbClr val="002060"/>
                </a:solidFill>
              </a:rPr>
              <a:t>Мақсаттарды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оқушылар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тұлғасының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дамуы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арқылы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анықтау</a:t>
            </a:r>
            <a:r>
              <a:rPr lang="ru-RU" b="1" i="1" dirty="0">
                <a:solidFill>
                  <a:srgbClr val="002060"/>
                </a:solidFill>
              </a:rPr>
              <a:t>. </a:t>
            </a:r>
            <a:r>
              <a:rPr lang="ru-RU" b="1" i="1" dirty="0" smtClean="0">
                <a:solidFill>
                  <a:srgbClr val="002060"/>
                </a:solidFill>
              </a:rPr>
              <a:t>             </a:t>
            </a:r>
            <a:r>
              <a:rPr lang="ru-RU" b="1" i="1" dirty="0" err="1">
                <a:solidFill>
                  <a:srgbClr val="002060"/>
                </a:solidFill>
              </a:rPr>
              <a:t>Бұл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мақсаттар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оқушылардың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икемділіктерін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қалыптастыру</a:t>
            </a:r>
            <a:r>
              <a:rPr lang="ru-RU" b="1" i="1" dirty="0">
                <a:solidFill>
                  <a:srgbClr val="002060"/>
                </a:solidFill>
              </a:rPr>
              <a:t>, </a:t>
            </a:r>
            <a:r>
              <a:rPr lang="ru-RU" b="1" i="1" dirty="0" err="1">
                <a:solidFill>
                  <a:srgbClr val="002060"/>
                </a:solidFill>
              </a:rPr>
              <a:t>танымдық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дербестігін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дамыту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деп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беріліп</a:t>
            </a:r>
            <a:r>
              <a:rPr lang="ru-RU" b="1" i="1" dirty="0">
                <a:solidFill>
                  <a:srgbClr val="002060"/>
                </a:solidFill>
              </a:rPr>
              <a:t>, </a:t>
            </a:r>
            <a:r>
              <a:rPr lang="ru-RU" b="1" i="1" dirty="0" err="1">
                <a:solidFill>
                  <a:srgbClr val="002060"/>
                </a:solidFill>
              </a:rPr>
              <a:t>жалпы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білім</a:t>
            </a:r>
            <a:r>
              <a:rPr lang="ru-RU" b="1" i="1" dirty="0">
                <a:solidFill>
                  <a:srgbClr val="002060"/>
                </a:solidFill>
              </a:rPr>
              <a:t> беру </a:t>
            </a:r>
            <a:r>
              <a:rPr lang="ru-RU" b="1" i="1" dirty="0" err="1">
                <a:solidFill>
                  <a:srgbClr val="002060"/>
                </a:solidFill>
              </a:rPr>
              <a:t>мақсаттарын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бейнелейді</a:t>
            </a:r>
            <a:r>
              <a:rPr lang="ru-RU" b="1" i="1" dirty="0">
                <a:solidFill>
                  <a:srgbClr val="002060"/>
                </a:solidFill>
              </a:rPr>
              <a:t>. </a:t>
            </a:r>
            <a:r>
              <a:rPr lang="ru-RU" b="1" i="1" dirty="0" err="1">
                <a:solidFill>
                  <a:srgbClr val="002060"/>
                </a:solidFill>
              </a:rPr>
              <a:t>Мұндай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мақсаттарға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бір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емес</a:t>
            </a:r>
            <a:r>
              <a:rPr lang="ru-RU" b="1" i="1" dirty="0">
                <a:solidFill>
                  <a:srgbClr val="002060"/>
                </a:solidFill>
              </a:rPr>
              <a:t>, </a:t>
            </a:r>
            <a:r>
              <a:rPr lang="ru-RU" b="1" i="1" dirty="0" err="1">
                <a:solidFill>
                  <a:srgbClr val="002060"/>
                </a:solidFill>
              </a:rPr>
              <a:t>бірнеше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сабақтарда</a:t>
            </a:r>
            <a:r>
              <a:rPr lang="ru-RU" b="1" i="1" dirty="0">
                <a:solidFill>
                  <a:srgbClr val="002060"/>
                </a:solidFill>
              </a:rPr>
              <a:t> да </a:t>
            </a:r>
            <a:r>
              <a:rPr lang="ru-RU" b="1" i="1" dirty="0" err="1">
                <a:solidFill>
                  <a:srgbClr val="002060"/>
                </a:solidFill>
              </a:rPr>
              <a:t>қол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жеткізу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мүмкін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емес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болады</a:t>
            </a:r>
            <a:r>
              <a:rPr lang="ru-RU" b="1" i="1" dirty="0">
                <a:solidFill>
                  <a:srgbClr val="002060"/>
                </a:solidFill>
              </a:rPr>
              <a:t>. Оны </a:t>
            </a:r>
            <a:r>
              <a:rPr lang="ru-RU" b="1" i="1" dirty="0" err="1">
                <a:solidFill>
                  <a:srgbClr val="002060"/>
                </a:solidFill>
              </a:rPr>
              <a:t>белгілі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бір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кезеңде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қол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жеткізуге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тиісті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нәтижелерге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бөлшектеу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арқылы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нақтылауға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болады</a:t>
            </a:r>
            <a:r>
              <a:rPr lang="ru-RU" b="1" i="1" dirty="0" smtClean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4</a:t>
            </a:r>
            <a:r>
              <a:rPr lang="ru-RU" b="1" i="1" dirty="0">
                <a:solidFill>
                  <a:srgbClr val="002060"/>
                </a:solidFill>
              </a:rPr>
              <a:t>. </a:t>
            </a:r>
            <a:r>
              <a:rPr lang="ru-RU" b="1" i="1" dirty="0" err="1">
                <a:solidFill>
                  <a:srgbClr val="002060"/>
                </a:solidFill>
              </a:rPr>
              <a:t>Мақсаттарды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оқушылардың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оқу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іс-әрекеті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арқылы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анықтау</a:t>
            </a:r>
            <a:r>
              <a:rPr lang="ru-RU" b="1" i="1" dirty="0">
                <a:solidFill>
                  <a:srgbClr val="002060"/>
                </a:solidFill>
              </a:rPr>
              <a:t>. </a:t>
            </a:r>
            <a:r>
              <a:rPr lang="ru-RU" b="1" i="1" dirty="0" smtClean="0">
                <a:solidFill>
                  <a:srgbClr val="002060"/>
                </a:solidFill>
              </a:rPr>
              <a:t>  </a:t>
            </a:r>
            <a:r>
              <a:rPr lang="ru-RU" b="1" i="1" dirty="0" err="1">
                <a:solidFill>
                  <a:srgbClr val="002060"/>
                </a:solidFill>
              </a:rPr>
              <a:t>Бұл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мақсаттар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орындау</a:t>
            </a:r>
            <a:r>
              <a:rPr lang="ru-RU" b="1" i="1" dirty="0">
                <a:solidFill>
                  <a:srgbClr val="002060"/>
                </a:solidFill>
              </a:rPr>
              <a:t>, </a:t>
            </a:r>
            <a:r>
              <a:rPr lang="ru-RU" b="1" i="1" dirty="0" err="1">
                <a:solidFill>
                  <a:srgbClr val="002060"/>
                </a:solidFill>
              </a:rPr>
              <a:t>жасау</a:t>
            </a:r>
            <a:r>
              <a:rPr lang="ru-RU" b="1" i="1" dirty="0">
                <a:solidFill>
                  <a:srgbClr val="002060"/>
                </a:solidFill>
              </a:rPr>
              <a:t>, </a:t>
            </a:r>
            <a:r>
              <a:rPr lang="ru-RU" b="1" i="1" dirty="0" err="1">
                <a:solidFill>
                  <a:srgbClr val="002060"/>
                </a:solidFill>
              </a:rPr>
              <a:t>деген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сипатта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беріледі</a:t>
            </a:r>
            <a:r>
              <a:rPr lang="ru-RU" b="1" i="1" dirty="0">
                <a:solidFill>
                  <a:srgbClr val="002060"/>
                </a:solidFill>
              </a:rPr>
              <a:t>. </a:t>
            </a:r>
            <a:r>
              <a:rPr lang="ru-RU" b="1" i="1" dirty="0" err="1">
                <a:solidFill>
                  <a:srgbClr val="002060"/>
                </a:solidFill>
              </a:rPr>
              <a:t>Мұндай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мақсаттар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сабақты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жоспарлау</a:t>
            </a:r>
            <a:r>
              <a:rPr lang="ru-RU" b="1" i="1" dirty="0">
                <a:solidFill>
                  <a:srgbClr val="002060"/>
                </a:solidFill>
              </a:rPr>
              <a:t> мен </a:t>
            </a:r>
            <a:r>
              <a:rPr lang="ru-RU" b="1" i="1" dirty="0" err="1">
                <a:solidFill>
                  <a:srgbClr val="002060"/>
                </a:solidFill>
              </a:rPr>
              <a:t>өткізуде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белгілі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бір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нақтылық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береді</a:t>
            </a:r>
            <a:r>
              <a:rPr lang="ru-RU" b="1" i="1" dirty="0">
                <a:solidFill>
                  <a:srgbClr val="002060"/>
                </a:solidFill>
              </a:rPr>
              <a:t>. </a:t>
            </a:r>
            <a:r>
              <a:rPr lang="ru-RU" b="1" i="1" dirty="0" err="1">
                <a:solidFill>
                  <a:srgbClr val="002060"/>
                </a:solidFill>
              </a:rPr>
              <a:t>Дегенмен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мұғалімге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нақты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нәтижелерді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анықтауда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қиындық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тудырады</a:t>
            </a:r>
            <a:r>
              <a:rPr lang="ru-RU" b="1" i="1" dirty="0">
                <a:solidFill>
                  <a:srgbClr val="002060"/>
                </a:solidFill>
              </a:rPr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3476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903440"/>
          </a:xfrm>
        </p:spPr>
        <p:txBody>
          <a:bodyPr>
            <a:normAutofit/>
          </a:bodyPr>
          <a:lstStyle/>
          <a:p>
            <a:r>
              <a:rPr lang="ru-RU" sz="2800" b="1" i="1" dirty="0" err="1">
                <a:solidFill>
                  <a:srgbClr val="002060"/>
                </a:solidFill>
              </a:rPr>
              <a:t>Сабақты</a:t>
            </a:r>
            <a:r>
              <a:rPr lang="ru-RU" sz="2800" b="1" i="1" dirty="0">
                <a:solidFill>
                  <a:srgbClr val="002060"/>
                </a:solidFill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</a:rPr>
              <a:t>жоспарлау</a:t>
            </a:r>
            <a:r>
              <a:rPr lang="ru-RU" sz="2800" b="1" i="1" dirty="0">
                <a:solidFill>
                  <a:srgbClr val="002060"/>
                </a:solidFill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</a:rPr>
              <a:t>үшін</a:t>
            </a:r>
            <a:r>
              <a:rPr lang="ru-RU" sz="2800" b="1" i="1" dirty="0">
                <a:solidFill>
                  <a:srgbClr val="002060"/>
                </a:solidFill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</a:rPr>
              <a:t>сіз</a:t>
            </a:r>
            <a:r>
              <a:rPr lang="ru-RU" sz="2800" b="1" i="1" dirty="0">
                <a:solidFill>
                  <a:srgbClr val="002060"/>
                </a:solidFill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</a:rPr>
              <a:t>ең</a:t>
            </a:r>
            <a:r>
              <a:rPr lang="ru-RU" sz="2800" b="1" i="1" dirty="0">
                <a:solidFill>
                  <a:srgbClr val="002060"/>
                </a:solidFill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</a:rPr>
              <a:t>алдымен</a:t>
            </a:r>
            <a:r>
              <a:rPr lang="ru-RU" sz="2800" b="1" i="1" dirty="0">
                <a:solidFill>
                  <a:srgbClr val="002060"/>
                </a:solidFill>
              </a:rPr>
              <a:t> не </a:t>
            </a:r>
            <a:r>
              <a:rPr lang="ru-RU" sz="2800" b="1" i="1" dirty="0" err="1">
                <a:solidFill>
                  <a:srgbClr val="002060"/>
                </a:solidFill>
              </a:rPr>
              <a:t>істейсіз</a:t>
            </a:r>
            <a:r>
              <a:rPr lang="ru-RU" sz="2800" b="1" i="1" dirty="0" smtClean="0">
                <a:solidFill>
                  <a:srgbClr val="002060"/>
                </a:solidFill>
              </a:rPr>
              <a:t>?</a:t>
            </a:r>
          </a:p>
          <a:p>
            <a:pPr marL="0" indent="0">
              <a:buNone/>
            </a:pPr>
            <a:endParaRPr lang="ru-RU" sz="2800" b="1" i="1" dirty="0" smtClean="0">
              <a:solidFill>
                <a:srgbClr val="002060"/>
              </a:solidFill>
            </a:endParaRPr>
          </a:p>
          <a:p>
            <a:r>
              <a:rPr lang="ru-RU" sz="2800" b="1" i="1" dirty="0" err="1">
                <a:solidFill>
                  <a:srgbClr val="002060"/>
                </a:solidFill>
              </a:rPr>
              <a:t>Сабақты</a:t>
            </a:r>
            <a:r>
              <a:rPr lang="ru-RU" sz="2800" b="1" i="1" dirty="0">
                <a:solidFill>
                  <a:srgbClr val="002060"/>
                </a:solidFill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</a:rPr>
              <a:t>жоспарлауда</a:t>
            </a:r>
            <a:r>
              <a:rPr lang="ru-RU" sz="2800" b="1" i="1" dirty="0">
                <a:solidFill>
                  <a:srgbClr val="002060"/>
                </a:solidFill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</a:rPr>
              <a:t>қандай</a:t>
            </a:r>
            <a:r>
              <a:rPr lang="ru-RU" sz="2800" b="1" i="1" dirty="0">
                <a:solidFill>
                  <a:srgbClr val="002060"/>
                </a:solidFill>
              </a:rPr>
              <a:t> да </a:t>
            </a:r>
            <a:r>
              <a:rPr lang="ru-RU" sz="2800" b="1" i="1" dirty="0" err="1">
                <a:solidFill>
                  <a:srgbClr val="002060"/>
                </a:solidFill>
              </a:rPr>
              <a:t>бір</a:t>
            </a:r>
            <a:r>
              <a:rPr lang="ru-RU" sz="2800" b="1" i="1" dirty="0">
                <a:solidFill>
                  <a:srgbClr val="002060"/>
                </a:solidFill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</a:rPr>
              <a:t>қағидаттарға</a:t>
            </a:r>
            <a:r>
              <a:rPr lang="ru-RU" sz="2800" b="1" i="1" dirty="0">
                <a:solidFill>
                  <a:srgbClr val="002060"/>
                </a:solidFill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</a:rPr>
              <a:t>сүйенесіз</a:t>
            </a:r>
            <a:r>
              <a:rPr lang="ru-RU" sz="2800" b="1" i="1" dirty="0">
                <a:solidFill>
                  <a:srgbClr val="002060"/>
                </a:solidFill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</a:rPr>
              <a:t>бе</a:t>
            </a:r>
            <a:r>
              <a:rPr lang="ru-RU" sz="2800" b="1" i="1" dirty="0" smtClean="0">
                <a:solidFill>
                  <a:srgbClr val="002060"/>
                </a:solidFill>
              </a:rPr>
              <a:t>?</a:t>
            </a:r>
            <a:r>
              <a:rPr lang="ru-RU" sz="2800" b="1" i="1" dirty="0">
                <a:solidFill>
                  <a:srgbClr val="002060"/>
                </a:solidFill>
              </a:rPr>
              <a:t/>
            </a:r>
            <a:br>
              <a:rPr lang="ru-RU" sz="2800" b="1" i="1" dirty="0">
                <a:solidFill>
                  <a:srgbClr val="002060"/>
                </a:solidFill>
              </a:rPr>
            </a:br>
            <a:endParaRPr lang="ru-RU" sz="2800" b="1" i="1" dirty="0" smtClean="0">
              <a:solidFill>
                <a:srgbClr val="002060"/>
              </a:solidFill>
            </a:endParaRPr>
          </a:p>
          <a:p>
            <a:r>
              <a:rPr lang="ru-RU" sz="2800" b="1" i="1" dirty="0" err="1">
                <a:solidFill>
                  <a:srgbClr val="002060"/>
                </a:solidFill>
              </a:rPr>
              <a:t>Сабақты</a:t>
            </a:r>
            <a:r>
              <a:rPr lang="ru-RU" sz="2800" b="1" i="1" dirty="0">
                <a:solidFill>
                  <a:srgbClr val="002060"/>
                </a:solidFill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</a:rPr>
              <a:t>жоспарлауда</a:t>
            </a:r>
            <a:r>
              <a:rPr lang="ru-RU" sz="2800" b="1" i="1" dirty="0">
                <a:solidFill>
                  <a:srgbClr val="002060"/>
                </a:solidFill>
              </a:rPr>
              <a:t> не </a:t>
            </a:r>
            <a:r>
              <a:rPr lang="ru-RU" sz="2800" b="1" i="1" dirty="0" err="1">
                <a:solidFill>
                  <a:srgbClr val="002060"/>
                </a:solidFill>
              </a:rPr>
              <a:t>нәрсеге</a:t>
            </a:r>
            <a:r>
              <a:rPr lang="ru-RU" sz="2800" b="1" i="1" dirty="0">
                <a:solidFill>
                  <a:srgbClr val="002060"/>
                </a:solidFill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</a:rPr>
              <a:t>көңіл</a:t>
            </a:r>
            <a:r>
              <a:rPr lang="ru-RU" sz="2800" b="1" i="1" dirty="0">
                <a:solidFill>
                  <a:srgbClr val="002060"/>
                </a:solidFill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</a:rPr>
              <a:t>бөлген</a:t>
            </a:r>
            <a:r>
              <a:rPr lang="ru-RU" sz="2800" b="1" i="1" dirty="0">
                <a:solidFill>
                  <a:srgbClr val="002060"/>
                </a:solidFill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</a:rPr>
              <a:t>жөн</a:t>
            </a:r>
            <a:r>
              <a:rPr lang="ru-RU" sz="2800" b="1" i="1" dirty="0" smtClean="0">
                <a:solidFill>
                  <a:srgbClr val="002060"/>
                </a:solidFill>
              </a:rPr>
              <a:t>?</a:t>
            </a:r>
            <a:r>
              <a:rPr lang="ru-RU" sz="2800" b="1" i="1" dirty="0">
                <a:solidFill>
                  <a:srgbClr val="002060"/>
                </a:solidFill>
              </a:rPr>
              <a:t/>
            </a:r>
            <a:br>
              <a:rPr lang="ru-RU" sz="2800" b="1" i="1" dirty="0">
                <a:solidFill>
                  <a:srgbClr val="002060"/>
                </a:solidFill>
              </a:rPr>
            </a:br>
            <a:r>
              <a:rPr lang="ru-RU" sz="2800" b="1" i="1" dirty="0" err="1" smtClean="0">
                <a:solidFill>
                  <a:srgbClr val="002060"/>
                </a:solidFill>
              </a:rPr>
              <a:t>Неліктен</a:t>
            </a:r>
            <a:r>
              <a:rPr lang="ru-RU" sz="2800" b="1" i="1" dirty="0" smtClean="0">
                <a:solidFill>
                  <a:srgbClr val="002060"/>
                </a:solidFill>
              </a:rPr>
              <a:t>?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796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986464" cy="46874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i="1" dirty="0" err="1">
                <a:solidFill>
                  <a:srgbClr val="002060"/>
                </a:solidFill>
              </a:rPr>
              <a:t>Құрметті</a:t>
            </a:r>
            <a:r>
              <a:rPr lang="ru-RU" sz="2800" b="1" i="1" dirty="0">
                <a:solidFill>
                  <a:srgbClr val="002060"/>
                </a:solidFill>
              </a:rPr>
              <a:t>  </a:t>
            </a:r>
            <a:r>
              <a:rPr lang="ru-RU" sz="2800" b="1" i="1" dirty="0" err="1">
                <a:solidFill>
                  <a:srgbClr val="002060"/>
                </a:solidFill>
              </a:rPr>
              <a:t>әріптес</a:t>
            </a:r>
            <a:r>
              <a:rPr lang="ru-RU" sz="2800" b="1" i="1" dirty="0">
                <a:solidFill>
                  <a:srgbClr val="002060"/>
                </a:solidFill>
              </a:rPr>
              <a:t>! </a:t>
            </a:r>
          </a:p>
          <a:p>
            <a:pPr marL="0" indent="0">
              <a:buNone/>
            </a:pPr>
            <a:r>
              <a:rPr lang="ru-RU" sz="2800" b="1" i="1" dirty="0" smtClean="0">
                <a:solidFill>
                  <a:srgbClr val="002060"/>
                </a:solidFill>
              </a:rPr>
              <a:t>   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Біз</a:t>
            </a:r>
            <a:r>
              <a:rPr lang="ru-RU" sz="2800" b="1" i="1" dirty="0" smtClean="0">
                <a:solidFill>
                  <a:srgbClr val="002060"/>
                </a:solidFill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</a:rPr>
              <a:t>Сізге</a:t>
            </a:r>
            <a:r>
              <a:rPr lang="ru-RU" sz="2800" b="1" i="1" dirty="0">
                <a:solidFill>
                  <a:srgbClr val="002060"/>
                </a:solidFill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</a:rPr>
              <a:t>сабақты</a:t>
            </a:r>
            <a:r>
              <a:rPr lang="ru-RU" sz="2800" b="1" i="1" dirty="0">
                <a:solidFill>
                  <a:srgbClr val="002060"/>
                </a:solidFill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</a:rPr>
              <a:t>жоспарлау</a:t>
            </a:r>
            <a:r>
              <a:rPr lang="ru-RU" sz="2800" b="1" i="1" dirty="0">
                <a:solidFill>
                  <a:srgbClr val="002060"/>
                </a:solidFill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</a:rPr>
              <a:t>кезінде</a:t>
            </a:r>
            <a:r>
              <a:rPr lang="ru-RU" sz="2800" b="1" i="1" dirty="0">
                <a:solidFill>
                  <a:srgbClr val="002060"/>
                </a:solidFill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</a:rPr>
              <a:t>қажетті</a:t>
            </a:r>
            <a:r>
              <a:rPr lang="ru-RU" sz="2800" b="1" i="1" dirty="0">
                <a:solidFill>
                  <a:srgbClr val="002060"/>
                </a:solidFill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</a:rPr>
              <a:t>қарапайым</a:t>
            </a:r>
            <a:r>
              <a:rPr lang="ru-RU" sz="2800" b="1" i="1" dirty="0">
                <a:solidFill>
                  <a:srgbClr val="002060"/>
                </a:solidFill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</a:rPr>
              <a:t>әрі</a:t>
            </a:r>
            <a:r>
              <a:rPr lang="ru-RU" sz="2800" b="1" i="1" dirty="0">
                <a:solidFill>
                  <a:srgbClr val="002060"/>
                </a:solidFill>
              </a:rPr>
              <a:t> аса </a:t>
            </a:r>
            <a:r>
              <a:rPr lang="ru-RU" sz="2800" b="1" i="1" dirty="0" err="1">
                <a:solidFill>
                  <a:srgbClr val="002060"/>
                </a:solidFill>
              </a:rPr>
              <a:t>маңызды</a:t>
            </a:r>
            <a:r>
              <a:rPr lang="ru-RU" sz="2800" b="1" i="1" dirty="0">
                <a:solidFill>
                  <a:srgbClr val="002060"/>
                </a:solidFill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</a:rPr>
              <a:t>қысқаша</a:t>
            </a:r>
            <a:r>
              <a:rPr lang="ru-RU" sz="2800" b="1" i="1" dirty="0">
                <a:solidFill>
                  <a:srgbClr val="002060"/>
                </a:solidFill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</a:rPr>
              <a:t>ескертпені</a:t>
            </a:r>
            <a:r>
              <a:rPr lang="ru-RU" sz="2800" b="1" i="1" dirty="0">
                <a:solidFill>
                  <a:srgbClr val="002060"/>
                </a:solidFill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</a:rPr>
              <a:t>ұсынамыз</a:t>
            </a:r>
            <a:r>
              <a:rPr lang="ru-RU" sz="2800" b="1" i="1" dirty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2800" b="1" i="1" dirty="0" smtClean="0">
                <a:solidFill>
                  <a:srgbClr val="002060"/>
                </a:solidFill>
              </a:rPr>
              <a:t>      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Егер</a:t>
            </a:r>
            <a:r>
              <a:rPr lang="ru-RU" sz="2800" b="1" i="1" dirty="0" smtClean="0">
                <a:solidFill>
                  <a:srgbClr val="002060"/>
                </a:solidFill>
              </a:rPr>
              <a:t> </a:t>
            </a:r>
            <a:r>
              <a:rPr lang="ru-RU" sz="2800" b="1" i="1" dirty="0">
                <a:solidFill>
                  <a:srgbClr val="002060"/>
                </a:solidFill>
              </a:rPr>
              <a:t>де осы </a:t>
            </a:r>
            <a:r>
              <a:rPr lang="ru-RU" sz="2800" b="1" i="1" dirty="0" err="1">
                <a:solidFill>
                  <a:srgbClr val="002060"/>
                </a:solidFill>
              </a:rPr>
              <a:t>кеңестерді</a:t>
            </a:r>
            <a:r>
              <a:rPr lang="ru-RU" sz="2800" b="1" i="1" dirty="0">
                <a:solidFill>
                  <a:srgbClr val="002060"/>
                </a:solidFill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</a:rPr>
              <a:t>ескерсеңіз</a:t>
            </a:r>
            <a:r>
              <a:rPr lang="ru-RU" sz="2800" b="1" i="1" dirty="0">
                <a:solidFill>
                  <a:srgbClr val="002060"/>
                </a:solidFill>
              </a:rPr>
              <a:t>, </a:t>
            </a:r>
            <a:r>
              <a:rPr lang="ru-RU" sz="2800" b="1" i="1" dirty="0" err="1">
                <a:solidFill>
                  <a:srgbClr val="002060"/>
                </a:solidFill>
              </a:rPr>
              <a:t>онда</a:t>
            </a:r>
            <a:r>
              <a:rPr lang="ru-RU" sz="2800" b="1" i="1" dirty="0">
                <a:solidFill>
                  <a:srgbClr val="002060"/>
                </a:solidFill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</a:rPr>
              <a:t>Өзіңіз</a:t>
            </a:r>
            <a:r>
              <a:rPr lang="ru-RU" sz="2800" b="1" i="1" dirty="0">
                <a:solidFill>
                  <a:srgbClr val="002060"/>
                </a:solidFill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</a:rPr>
              <a:t>оқытудың</a:t>
            </a:r>
            <a:r>
              <a:rPr lang="ru-RU" sz="2800" b="1" i="1" dirty="0">
                <a:solidFill>
                  <a:srgbClr val="002060"/>
                </a:solidFill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</a:rPr>
              <a:t>сауаттылығына</a:t>
            </a:r>
            <a:r>
              <a:rPr lang="ru-RU" sz="2800" b="1" i="1" dirty="0">
                <a:solidFill>
                  <a:srgbClr val="002060"/>
                </a:solidFill>
              </a:rPr>
              <a:t>, </a:t>
            </a:r>
            <a:r>
              <a:rPr lang="ru-RU" sz="2800" b="1" i="1" dirty="0" err="1">
                <a:solidFill>
                  <a:srgbClr val="002060"/>
                </a:solidFill>
              </a:rPr>
              <a:t>күтілетін</a:t>
            </a:r>
            <a:r>
              <a:rPr lang="ru-RU" sz="2800" b="1" i="1" dirty="0">
                <a:solidFill>
                  <a:srgbClr val="002060"/>
                </a:solidFill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</a:rPr>
              <a:t>нәтижелерге</a:t>
            </a:r>
            <a:r>
              <a:rPr lang="ru-RU" sz="2800" b="1" i="1" dirty="0">
                <a:solidFill>
                  <a:srgbClr val="002060"/>
                </a:solidFill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</a:rPr>
              <a:t>жеткізетін</a:t>
            </a:r>
            <a:r>
              <a:rPr lang="ru-RU" sz="2800" b="1" i="1" dirty="0">
                <a:solidFill>
                  <a:srgbClr val="002060"/>
                </a:solidFill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</a:rPr>
              <a:t>мақсаттарыңызды</a:t>
            </a:r>
            <a:r>
              <a:rPr lang="ru-RU" sz="2800" b="1" i="1" dirty="0">
                <a:solidFill>
                  <a:srgbClr val="002060"/>
                </a:solidFill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</a:rPr>
              <a:t>қоя</a:t>
            </a:r>
            <a:r>
              <a:rPr lang="ru-RU" sz="2800" b="1" i="1" dirty="0">
                <a:solidFill>
                  <a:srgbClr val="002060"/>
                </a:solidFill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</a:rPr>
              <a:t>алатын</a:t>
            </a:r>
            <a:r>
              <a:rPr lang="ru-RU" sz="2800" b="1" i="1" dirty="0">
                <a:solidFill>
                  <a:srgbClr val="002060"/>
                </a:solidFill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</a:rPr>
              <a:t>боласыз</a:t>
            </a:r>
            <a:r>
              <a:rPr lang="ru-RU" sz="2800" b="1" i="1" dirty="0">
                <a:solidFill>
                  <a:srgbClr val="002060"/>
                </a:solidFill>
              </a:rPr>
              <a:t>. </a:t>
            </a:r>
          </a:p>
          <a:p>
            <a:endParaRPr lang="ru-RU" sz="28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20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1124744"/>
            <a:ext cx="8058472" cy="48965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i="1" dirty="0">
                <a:solidFill>
                  <a:srgbClr val="002060"/>
                </a:solidFill>
              </a:rPr>
              <a:t>ҚАЖЕТТІ СҰРАҚТАР</a:t>
            </a:r>
          </a:p>
          <a:p>
            <a:pPr marL="0" indent="0">
              <a:buNone/>
            </a:pPr>
            <a:r>
              <a:rPr lang="ru-RU" sz="2000" b="1" i="1" dirty="0" err="1">
                <a:solidFill>
                  <a:srgbClr val="002060"/>
                </a:solidFill>
              </a:rPr>
              <a:t>Жоспарлау</a:t>
            </a:r>
            <a:r>
              <a:rPr lang="ru-RU" sz="2000" b="1" i="1" dirty="0">
                <a:solidFill>
                  <a:srgbClr val="002060"/>
                </a:solidFill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</a:rPr>
              <a:t>алдында</a:t>
            </a:r>
            <a:r>
              <a:rPr lang="ru-RU" sz="2000" b="1" i="1" dirty="0">
                <a:solidFill>
                  <a:srgbClr val="002060"/>
                </a:solidFill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</a:rPr>
              <a:t>мұғалім</a:t>
            </a:r>
            <a:r>
              <a:rPr lang="ru-RU" sz="2000" b="1" i="1" dirty="0">
                <a:solidFill>
                  <a:srgbClr val="002060"/>
                </a:solidFill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</a:rPr>
              <a:t>өзіне</a:t>
            </a:r>
            <a:r>
              <a:rPr lang="ru-RU" sz="2000" b="1" i="1" dirty="0">
                <a:solidFill>
                  <a:srgbClr val="002060"/>
                </a:solidFill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</a:rPr>
              <a:t>қажетті</a:t>
            </a:r>
            <a:r>
              <a:rPr lang="ru-RU" sz="2000" b="1" i="1" dirty="0">
                <a:solidFill>
                  <a:srgbClr val="002060"/>
                </a:solidFill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</a:rPr>
              <a:t>сұрақтарды</a:t>
            </a:r>
            <a:r>
              <a:rPr lang="ru-RU" sz="2000" b="1" i="1" dirty="0">
                <a:solidFill>
                  <a:srgbClr val="002060"/>
                </a:solidFill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</a:rPr>
              <a:t>қоя</a:t>
            </a:r>
            <a:r>
              <a:rPr lang="ru-RU" sz="2000" b="1" i="1" dirty="0">
                <a:solidFill>
                  <a:srgbClr val="002060"/>
                </a:solidFill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</a:rPr>
              <a:t>білуі</a:t>
            </a:r>
            <a:r>
              <a:rPr lang="ru-RU" sz="2000" b="1" i="1" dirty="0">
                <a:solidFill>
                  <a:srgbClr val="002060"/>
                </a:solidFill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</a:rPr>
              <a:t>керек</a:t>
            </a:r>
            <a:r>
              <a:rPr lang="ru-RU" sz="2000" b="1" i="1" dirty="0">
                <a:solidFill>
                  <a:srgbClr val="002060"/>
                </a:solidFill>
              </a:rPr>
              <a:t>:</a:t>
            </a:r>
          </a:p>
          <a:p>
            <a:pPr marL="0" indent="0">
              <a:buNone/>
            </a:pPr>
            <a:r>
              <a:rPr lang="ru-RU" sz="2000" b="1" i="1" dirty="0" smtClean="0">
                <a:solidFill>
                  <a:srgbClr val="002060"/>
                </a:solidFill>
              </a:rPr>
              <a:t>•    Мен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сыныппен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қалай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</a:rPr>
              <a:t>амандасамын</a:t>
            </a:r>
            <a:r>
              <a:rPr lang="ru-RU" sz="2000" b="1" i="1" dirty="0">
                <a:solidFill>
                  <a:srgbClr val="002060"/>
                </a:solidFill>
              </a:rPr>
              <a:t>?</a:t>
            </a:r>
          </a:p>
          <a:p>
            <a:pPr marL="0" indent="0">
              <a:buNone/>
            </a:pPr>
            <a:r>
              <a:rPr lang="ru-RU" sz="2000" b="1" i="1" dirty="0" smtClean="0">
                <a:solidFill>
                  <a:srgbClr val="002060"/>
                </a:solidFill>
              </a:rPr>
              <a:t>•   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Сабақты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</a:rPr>
              <a:t>қалай</a:t>
            </a:r>
            <a:r>
              <a:rPr lang="ru-RU" sz="2000" b="1" i="1" dirty="0">
                <a:solidFill>
                  <a:srgbClr val="002060"/>
                </a:solidFill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</a:rPr>
              <a:t>бастаймын</a:t>
            </a:r>
            <a:r>
              <a:rPr lang="ru-RU" sz="2000" b="1" i="1" dirty="0">
                <a:solidFill>
                  <a:srgbClr val="002060"/>
                </a:solidFill>
              </a:rPr>
              <a:t>?</a:t>
            </a:r>
          </a:p>
          <a:p>
            <a:pPr marL="0" indent="0">
              <a:buNone/>
            </a:pPr>
            <a:r>
              <a:rPr lang="ru-RU" sz="2000" b="1" i="1" dirty="0" smtClean="0">
                <a:solidFill>
                  <a:srgbClr val="002060"/>
                </a:solidFill>
              </a:rPr>
              <a:t>•  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Сабақтың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</a:rPr>
              <a:t>негізгі</a:t>
            </a:r>
            <a:r>
              <a:rPr lang="ru-RU" sz="2000" b="1" i="1" dirty="0">
                <a:solidFill>
                  <a:srgbClr val="002060"/>
                </a:solidFill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</a:rPr>
              <a:t>сұрағы</a:t>
            </a:r>
            <a:r>
              <a:rPr lang="ru-RU" sz="2000" b="1" i="1" dirty="0">
                <a:solidFill>
                  <a:srgbClr val="002060"/>
                </a:solidFill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</a:rPr>
              <a:t>қалай</a:t>
            </a:r>
            <a:r>
              <a:rPr lang="ru-RU" sz="2000" b="1" i="1" dirty="0">
                <a:solidFill>
                  <a:srgbClr val="002060"/>
                </a:solidFill>
              </a:rPr>
              <a:t>?</a:t>
            </a:r>
          </a:p>
          <a:p>
            <a:pPr marL="0" indent="0">
              <a:buNone/>
            </a:pPr>
            <a:r>
              <a:rPr lang="ru-RU" sz="2000" b="1" i="1" dirty="0" smtClean="0">
                <a:solidFill>
                  <a:srgbClr val="002060"/>
                </a:solidFill>
              </a:rPr>
              <a:t>•  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Оқудың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</a:rPr>
              <a:t>мақсаты</a:t>
            </a:r>
            <a:r>
              <a:rPr lang="ru-RU" sz="2000" b="1" i="1" dirty="0">
                <a:solidFill>
                  <a:srgbClr val="002060"/>
                </a:solidFill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қандай</a:t>
            </a:r>
            <a:r>
              <a:rPr lang="ru-RU" sz="2000" b="1" i="1" dirty="0">
                <a:solidFill>
                  <a:srgbClr val="002060"/>
                </a:solidFill>
              </a:rPr>
              <a:t>? </a:t>
            </a:r>
            <a:r>
              <a:rPr lang="ru-RU" sz="2000" b="1" i="1" dirty="0" err="1">
                <a:solidFill>
                  <a:srgbClr val="002060"/>
                </a:solidFill>
              </a:rPr>
              <a:t>Оқушылар</a:t>
            </a:r>
            <a:r>
              <a:rPr lang="ru-RU" sz="2000" b="1" i="1" dirty="0">
                <a:solidFill>
                  <a:srgbClr val="002060"/>
                </a:solidFill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</a:rPr>
              <a:t>тақырып</a:t>
            </a:r>
            <a:r>
              <a:rPr lang="ru-RU" sz="2000" b="1" i="1" dirty="0">
                <a:solidFill>
                  <a:srgbClr val="002060"/>
                </a:solidFill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</a:rPr>
              <a:t>бойынша</a:t>
            </a:r>
            <a:r>
              <a:rPr lang="ru-RU" sz="2000" b="1" i="1" dirty="0">
                <a:solidFill>
                  <a:srgbClr val="002060"/>
                </a:solidFill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</a:rPr>
              <a:t>қазір</a:t>
            </a:r>
            <a:r>
              <a:rPr lang="ru-RU" sz="2000" b="1" i="1" dirty="0">
                <a:solidFill>
                  <a:srgbClr val="002060"/>
                </a:solidFill>
              </a:rPr>
              <a:t> не </a:t>
            </a:r>
            <a:r>
              <a:rPr lang="ru-RU" sz="2000" b="1" i="1" dirty="0" err="1">
                <a:solidFill>
                  <a:srgbClr val="002060"/>
                </a:solidFill>
              </a:rPr>
              <a:t>біледі</a:t>
            </a:r>
            <a:r>
              <a:rPr lang="ru-RU" sz="2000" b="1" i="1" dirty="0">
                <a:solidFill>
                  <a:srgbClr val="002060"/>
                </a:solidFill>
              </a:rPr>
              <a:t>?</a:t>
            </a:r>
          </a:p>
          <a:p>
            <a:pPr marL="0" indent="0">
              <a:buNone/>
            </a:pPr>
            <a:r>
              <a:rPr lang="ru-RU" sz="2000" b="1" i="1" dirty="0" smtClean="0">
                <a:solidFill>
                  <a:srgbClr val="002060"/>
                </a:solidFill>
              </a:rPr>
              <a:t>•  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Сабақтың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</a:rPr>
              <a:t>мақсаты</a:t>
            </a:r>
            <a:r>
              <a:rPr lang="ru-RU" sz="2000" b="1" i="1" dirty="0">
                <a:solidFill>
                  <a:srgbClr val="002060"/>
                </a:solidFill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</a:rPr>
              <a:t>сыныптағылардың</a:t>
            </a:r>
            <a:r>
              <a:rPr lang="ru-RU" sz="2000" b="1" i="1" dirty="0">
                <a:solidFill>
                  <a:srgbClr val="002060"/>
                </a:solidFill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</a:rPr>
              <a:t>барлығы</a:t>
            </a:r>
            <a:r>
              <a:rPr lang="ru-RU" sz="2000" b="1" i="1" dirty="0">
                <a:solidFill>
                  <a:srgbClr val="002060"/>
                </a:solidFill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</a:rPr>
              <a:t>үшін</a:t>
            </a:r>
            <a:r>
              <a:rPr lang="ru-RU" sz="2000" b="1" i="1" dirty="0">
                <a:solidFill>
                  <a:srgbClr val="002060"/>
                </a:solidFill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</a:rPr>
              <a:t>бірдей</a:t>
            </a:r>
            <a:r>
              <a:rPr lang="ru-RU" sz="2000" b="1" i="1" dirty="0">
                <a:solidFill>
                  <a:srgbClr val="002060"/>
                </a:solidFill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</a:rPr>
              <a:t>ме</a:t>
            </a:r>
            <a:r>
              <a:rPr lang="ru-RU" sz="2000" b="1" i="1" dirty="0">
                <a:solidFill>
                  <a:srgbClr val="002060"/>
                </a:solidFill>
              </a:rPr>
              <a:t>?</a:t>
            </a:r>
          </a:p>
          <a:p>
            <a:pPr marL="0" indent="0">
              <a:buNone/>
            </a:pPr>
            <a:r>
              <a:rPr lang="ru-RU" sz="2000" b="1" i="1" dirty="0" smtClean="0">
                <a:solidFill>
                  <a:srgbClr val="002060"/>
                </a:solidFill>
              </a:rPr>
              <a:t>•  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Менің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</a:rPr>
              <a:t>үлгеретін</a:t>
            </a:r>
            <a:r>
              <a:rPr lang="ru-RU" sz="2000" b="1" i="1" dirty="0">
                <a:solidFill>
                  <a:srgbClr val="002060"/>
                </a:solidFill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</a:rPr>
              <a:t>және</a:t>
            </a:r>
            <a:r>
              <a:rPr lang="ru-RU" sz="2000" b="1" i="1" dirty="0">
                <a:solidFill>
                  <a:srgbClr val="002060"/>
                </a:solidFill>
              </a:rPr>
              <a:t> «</a:t>
            </a:r>
            <a:r>
              <a:rPr lang="ru-RU" sz="2000" b="1" i="1" dirty="0" err="1">
                <a:solidFill>
                  <a:srgbClr val="002060"/>
                </a:solidFill>
              </a:rPr>
              <a:t>әлсіз</a:t>
            </a:r>
            <a:r>
              <a:rPr lang="ru-RU" sz="2000" b="1" i="1" dirty="0">
                <a:solidFill>
                  <a:srgbClr val="002060"/>
                </a:solidFill>
              </a:rPr>
              <a:t>» </a:t>
            </a:r>
            <a:r>
              <a:rPr lang="ru-RU" sz="2000" b="1" i="1" dirty="0" err="1">
                <a:solidFill>
                  <a:srgbClr val="002060"/>
                </a:solidFill>
              </a:rPr>
              <a:t>оқушыларым</a:t>
            </a:r>
            <a:r>
              <a:rPr lang="ru-RU" sz="2000" b="1" i="1" dirty="0">
                <a:solidFill>
                  <a:srgbClr val="002060"/>
                </a:solidFill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</a:rPr>
              <a:t>үшін</a:t>
            </a:r>
            <a:r>
              <a:rPr lang="ru-RU" sz="2000" b="1" i="1" dirty="0">
                <a:solidFill>
                  <a:srgbClr val="002060"/>
                </a:solidFill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</a:rPr>
              <a:t>қандай</a:t>
            </a:r>
            <a:r>
              <a:rPr lang="ru-RU" sz="2000" b="1" i="1" dirty="0">
                <a:solidFill>
                  <a:srgbClr val="002060"/>
                </a:solidFill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</a:rPr>
              <a:t>қосалқы</a:t>
            </a:r>
            <a:r>
              <a:rPr lang="ru-RU" sz="2000" b="1" i="1" dirty="0">
                <a:solidFill>
                  <a:srgbClr val="002060"/>
                </a:solidFill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</a:rPr>
              <a:t>жоспарым</a:t>
            </a:r>
            <a:r>
              <a:rPr lang="ru-RU" sz="2000" b="1" i="1" dirty="0">
                <a:solidFill>
                  <a:srgbClr val="002060"/>
                </a:solidFill>
              </a:rPr>
              <a:t> бар?</a:t>
            </a:r>
          </a:p>
          <a:p>
            <a:pPr marL="0" indent="0">
              <a:buNone/>
            </a:pPr>
            <a:r>
              <a:rPr lang="ru-RU" sz="2000" b="1" i="1" dirty="0" smtClean="0">
                <a:solidFill>
                  <a:srgbClr val="002060"/>
                </a:solidFill>
              </a:rPr>
              <a:t>•  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Тақырыпты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</a:rPr>
              <a:t>игеруде</a:t>
            </a:r>
            <a:r>
              <a:rPr lang="ru-RU" sz="2000" b="1" i="1" dirty="0">
                <a:solidFill>
                  <a:srgbClr val="002060"/>
                </a:solidFill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</a:rPr>
              <a:t>қандай</a:t>
            </a:r>
            <a:r>
              <a:rPr lang="ru-RU" sz="2000" b="1" i="1" dirty="0">
                <a:solidFill>
                  <a:srgbClr val="002060"/>
                </a:solidFill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</a:rPr>
              <a:t>қиыншылықтар</a:t>
            </a:r>
            <a:r>
              <a:rPr lang="ru-RU" sz="2000" b="1" i="1" dirty="0">
                <a:solidFill>
                  <a:srgbClr val="002060"/>
                </a:solidFill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</a:rPr>
              <a:t>болуы</a:t>
            </a:r>
            <a:r>
              <a:rPr lang="ru-RU" sz="2000" b="1" i="1" dirty="0">
                <a:solidFill>
                  <a:srgbClr val="002060"/>
                </a:solidFill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</a:rPr>
              <a:t>мүмкін</a:t>
            </a:r>
            <a:r>
              <a:rPr lang="ru-RU" sz="2000" b="1" i="1" dirty="0">
                <a:solidFill>
                  <a:srgbClr val="002060"/>
                </a:solidFill>
              </a:rPr>
              <a:t>? </a:t>
            </a:r>
            <a:r>
              <a:rPr lang="ru-RU" sz="2000" b="1" i="1" dirty="0" err="1">
                <a:solidFill>
                  <a:srgbClr val="002060"/>
                </a:solidFill>
              </a:rPr>
              <a:t>Оқу</a:t>
            </a:r>
            <a:r>
              <a:rPr lang="ru-RU" sz="2000" b="1" i="1" dirty="0">
                <a:solidFill>
                  <a:srgbClr val="002060"/>
                </a:solidFill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</a:rPr>
              <a:t>үдерісінде</a:t>
            </a:r>
            <a:r>
              <a:rPr lang="ru-RU" sz="2000" b="1" i="1" dirty="0">
                <a:solidFill>
                  <a:srgbClr val="002060"/>
                </a:solidFill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</a:rPr>
              <a:t>барлық</a:t>
            </a:r>
            <a:r>
              <a:rPr lang="ru-RU" sz="2000" b="1" i="1" dirty="0">
                <a:solidFill>
                  <a:srgbClr val="002060"/>
                </a:solidFill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</a:rPr>
              <a:t>оқушылар</a:t>
            </a:r>
            <a:r>
              <a:rPr lang="ru-RU" sz="2000" b="1" i="1" dirty="0">
                <a:solidFill>
                  <a:srgbClr val="002060"/>
                </a:solidFill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</a:rPr>
              <a:t>қалайша</a:t>
            </a:r>
            <a:r>
              <a:rPr lang="ru-RU" sz="2000" b="1" i="1" dirty="0">
                <a:solidFill>
                  <a:srgbClr val="002060"/>
                </a:solidFill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</a:rPr>
              <a:t>әрекет</a:t>
            </a:r>
            <a:r>
              <a:rPr lang="ru-RU" sz="2000" b="1" i="1" dirty="0">
                <a:solidFill>
                  <a:srgbClr val="002060"/>
                </a:solidFill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</a:rPr>
              <a:t>етеді</a:t>
            </a:r>
            <a:r>
              <a:rPr lang="ru-RU" sz="2000" b="1" i="1" dirty="0">
                <a:solidFill>
                  <a:srgbClr val="002060"/>
                </a:solidFill>
              </a:rPr>
              <a:t>?</a:t>
            </a:r>
          </a:p>
          <a:p>
            <a:pPr marL="0" indent="0">
              <a:buNone/>
            </a:pPr>
            <a:r>
              <a:rPr lang="ru-RU" sz="2000" b="1" i="1" dirty="0" smtClean="0">
                <a:solidFill>
                  <a:srgbClr val="002060"/>
                </a:solidFill>
              </a:rPr>
              <a:t>•  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Тақырыптың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</a:rPr>
              <a:t>жалғасы</a:t>
            </a:r>
            <a:r>
              <a:rPr lang="ru-RU" sz="2000" b="1" i="1" dirty="0">
                <a:solidFill>
                  <a:srgbClr val="002060"/>
                </a:solidFill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</a:rPr>
              <a:t>ретінде</a:t>
            </a:r>
            <a:r>
              <a:rPr lang="ru-RU" sz="2000" b="1" i="1" dirty="0">
                <a:solidFill>
                  <a:srgbClr val="002060"/>
                </a:solidFill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</a:rPr>
              <a:t>қандай</a:t>
            </a:r>
            <a:r>
              <a:rPr lang="ru-RU" sz="2000" b="1" i="1" dirty="0">
                <a:solidFill>
                  <a:srgbClr val="002060"/>
                </a:solidFill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</a:rPr>
              <a:t>үй</a:t>
            </a:r>
            <a:r>
              <a:rPr lang="ru-RU" sz="2000" b="1" i="1" dirty="0">
                <a:solidFill>
                  <a:srgbClr val="002060"/>
                </a:solidFill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</a:rPr>
              <a:t>жұмысын</a:t>
            </a:r>
            <a:r>
              <a:rPr lang="ru-RU" sz="2000" b="1" i="1" dirty="0">
                <a:solidFill>
                  <a:srgbClr val="002060"/>
                </a:solidFill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</a:rPr>
              <a:t>ұсынуға</a:t>
            </a:r>
            <a:r>
              <a:rPr lang="ru-RU" sz="2000" b="1" i="1" dirty="0">
                <a:solidFill>
                  <a:srgbClr val="002060"/>
                </a:solidFill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</a:rPr>
              <a:t>болады</a:t>
            </a:r>
            <a:r>
              <a:rPr lang="ru-RU" sz="2000" b="1" i="1" dirty="0">
                <a:solidFill>
                  <a:srgbClr val="002060"/>
                </a:solidFill>
              </a:rPr>
              <a:t>?</a:t>
            </a:r>
          </a:p>
          <a:p>
            <a:endParaRPr lang="ru-RU" sz="20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48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73</TotalTime>
  <Words>542</Words>
  <Application>Microsoft Office PowerPoint</Application>
  <PresentationFormat>Экран (4:3)</PresentationFormat>
  <Paragraphs>41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NewsPrint</vt:lpstr>
      <vt:lpstr>Сабаққа SMART мақсат қою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Сабаққа SMART мақса</dc:title>
  <dc:creator>Аслан</dc:creator>
  <cp:lastModifiedBy>Аслан</cp:lastModifiedBy>
  <cp:revision>8</cp:revision>
  <dcterms:created xsi:type="dcterms:W3CDTF">2018-01-23T16:32:51Z</dcterms:created>
  <dcterms:modified xsi:type="dcterms:W3CDTF">2018-02-06T17:47:36Z</dcterms:modified>
</cp:coreProperties>
</file>