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8" r:id="rId4"/>
    <p:sldId id="258" r:id="rId5"/>
    <p:sldId id="263" r:id="rId6"/>
    <p:sldId id="260" r:id="rId7"/>
    <p:sldId id="262" r:id="rId8"/>
    <p:sldId id="264" r:id="rId9"/>
    <p:sldId id="261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7D4B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/>
    <p:restoredTop sz="9460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5479F6-2F05-49C9-BEE3-C19B04777F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4770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Нажмите кнопку, чтобы изменить стиль основного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Нажмите кнопку, чтобы изменить стиль основного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1FDAA9-D89C-483F-8BB8-590DB44717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5E89E-8275-41C9-A74E-C977742CCB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E601F-E58E-4A69-8187-E19719921F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F5564-DFBC-4A3F-8976-A507B94DF4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A9717-2577-4257-B810-A9B2C0E060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F2AF0-2329-4721-B1A7-6F97097AA3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6209F-01C9-45B2-B98F-19DACB2F79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B1C24-DA78-44F2-AF87-B7DE8F4AE1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CF68A-85EC-4AB2-9B93-BCAD13F8BB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FB5C2-8C10-48F1-A06B-79EE65ED9C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82D2F-719A-4DB1-A9E5-350EFE5B15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91E2D06-FDA3-4FCC-93FA-BF3D2E2350D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20713"/>
            <a:ext cx="7086600" cy="731837"/>
          </a:xfrm>
        </p:spPr>
        <p:txBody>
          <a:bodyPr/>
          <a:lstStyle/>
          <a:p>
            <a:r>
              <a:rPr lang="en-US"/>
              <a:t>C</a:t>
            </a:r>
            <a:r>
              <a:rPr lang="ru-RU"/>
              <a:t>УБД </a:t>
            </a:r>
            <a:r>
              <a:rPr lang="en-US"/>
              <a:t>Access</a:t>
            </a:r>
            <a:r>
              <a:rPr lang="ru-RU"/>
              <a:t> -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341438"/>
            <a:ext cx="6192838" cy="4525962"/>
          </a:xfrm>
        </p:spPr>
        <p:txBody>
          <a:bodyPr/>
          <a:lstStyle/>
          <a:p>
            <a:r>
              <a:rPr lang="ru-RU"/>
              <a:t>Представляет из себя программное средство, при помощи которого можно создать многотабличную реляционную модель базы данных</a:t>
            </a:r>
          </a:p>
          <a:p>
            <a:r>
              <a:rPr lang="ru-RU"/>
              <a:t>Входит в состав интегрированного пакета </a:t>
            </a:r>
            <a:r>
              <a:rPr lang="en-US"/>
              <a:t>Microsoft Office</a:t>
            </a:r>
            <a:endParaRPr lang="ru-RU"/>
          </a:p>
          <a:p>
            <a:r>
              <a:rPr lang="ru-RU"/>
              <a:t>Файл имеет расширение .</a:t>
            </a:r>
            <a:r>
              <a:rPr lang="en-US"/>
              <a:t>mdb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Отчеты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Предназначены для печати данных, содержащихся в таблицах и запросах, в красиво оформленном виде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6892925" cy="439738"/>
          </a:xfrm>
        </p:spPr>
        <p:txBody>
          <a:bodyPr/>
          <a:lstStyle/>
          <a:p>
            <a:r>
              <a:rPr lang="ru-RU" sz="3200"/>
              <a:t>Пример отчета по предмету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2" name="Picture 4" descr="5"/>
          <p:cNvPicPr>
            <a:picLocks noChangeAspect="1" noChangeArrowheads="1"/>
          </p:cNvPicPr>
          <p:nvPr/>
        </p:nvPicPr>
        <p:blipFill>
          <a:blip r:embed="rId2" cstate="print"/>
          <a:srcRect l="24052" t="12923" r="14429" b="9335"/>
          <a:stretch>
            <a:fillRect/>
          </a:stretch>
        </p:blipFill>
        <p:spPr bwMode="auto">
          <a:xfrm>
            <a:off x="468313" y="1268413"/>
            <a:ext cx="6481762" cy="5075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Макросы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740400" cy="1397000"/>
          </a:xfrm>
        </p:spPr>
        <p:txBody>
          <a:bodyPr/>
          <a:lstStyle/>
          <a:p>
            <a:r>
              <a:rPr lang="ru-RU"/>
              <a:t>Служат для автоматизации повторяющихся операций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187450" y="2708275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3600">
                <a:solidFill>
                  <a:schemeClr val="tx2"/>
                </a:solidFill>
                <a:latin typeface="Century Gothic" pitchFamily="34" charset="0"/>
              </a:rPr>
              <a:t>Модули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187450" y="3789363"/>
            <a:ext cx="583247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latin typeface="Century Gothic" pitchFamily="34" charset="0"/>
              </a:rPr>
              <a:t>Служат для автоматизации работы с БД. Называются процедурами обработки событий и пишутся на языке </a:t>
            </a:r>
            <a:r>
              <a:rPr lang="en-US" sz="2800">
                <a:latin typeface="Century Gothic" pitchFamily="34" charset="0"/>
              </a:rPr>
              <a:t>VBA</a:t>
            </a:r>
            <a:endParaRPr lang="ru-RU" sz="280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086600" cy="731838"/>
          </a:xfrm>
        </p:spPr>
        <p:txBody>
          <a:bodyPr/>
          <a:lstStyle/>
          <a:p>
            <a:r>
              <a:rPr lang="ru-RU"/>
              <a:t>Типы данных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6408737" cy="4708525"/>
          </a:xfrm>
        </p:spPr>
        <p:txBody>
          <a:bodyPr/>
          <a:lstStyle/>
          <a:p>
            <a:r>
              <a:rPr lang="ru-RU" i="1" u="sng"/>
              <a:t>Текстовый</a:t>
            </a:r>
            <a:r>
              <a:rPr lang="ru-RU"/>
              <a:t> – одна строка текста до 255 символов</a:t>
            </a:r>
          </a:p>
          <a:p>
            <a:r>
              <a:rPr lang="ru-RU" i="1" u="sng"/>
              <a:t>Поле МЕМО</a:t>
            </a:r>
            <a:r>
              <a:rPr lang="ru-RU"/>
              <a:t> – текст из нескольких строк с полосой прокрутки до 65535 символов</a:t>
            </a:r>
          </a:p>
          <a:p>
            <a:r>
              <a:rPr lang="ru-RU" i="1" u="sng"/>
              <a:t>Числовой</a:t>
            </a:r>
            <a:r>
              <a:rPr lang="ru-RU"/>
              <a:t> – число любого типа (целое, вещественное и т. д.)</a:t>
            </a:r>
          </a:p>
          <a:p>
            <a:r>
              <a:rPr lang="ru-RU" i="1" u="sng"/>
              <a:t>Дата/время</a:t>
            </a:r>
            <a:r>
              <a:rPr lang="ru-RU"/>
              <a:t> – поле, содержащее дату или время</a:t>
            </a:r>
          </a:p>
          <a:p>
            <a:r>
              <a:rPr lang="ru-RU" i="1" u="sng"/>
              <a:t>Денежный</a:t>
            </a:r>
            <a:r>
              <a:rPr lang="ru-RU"/>
              <a:t> – поле, выраженное в денежных единицах (рубли, </a:t>
            </a:r>
            <a:r>
              <a:rPr lang="en-US"/>
              <a:t>$ </a:t>
            </a:r>
            <a:r>
              <a:rPr lang="ru-RU"/>
              <a:t>и т.д.)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549275"/>
            <a:ext cx="7086600" cy="731838"/>
          </a:xfrm>
        </p:spPr>
        <p:txBody>
          <a:bodyPr/>
          <a:lstStyle/>
          <a:p>
            <a:r>
              <a:rPr lang="ru-RU"/>
              <a:t>Типы данных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413"/>
            <a:ext cx="6624638" cy="4824412"/>
          </a:xfrm>
        </p:spPr>
        <p:txBody>
          <a:bodyPr/>
          <a:lstStyle/>
          <a:p>
            <a:r>
              <a:rPr lang="ru-RU" i="1" u="sng"/>
              <a:t>Счетчик</a:t>
            </a:r>
            <a:r>
              <a:rPr lang="ru-RU"/>
              <a:t> – поле, которое вводится автоматически с вводом каждой записи, служит для нумерации записей</a:t>
            </a:r>
          </a:p>
          <a:p>
            <a:r>
              <a:rPr lang="ru-RU" i="1" u="sng"/>
              <a:t>Логический</a:t>
            </a:r>
            <a:r>
              <a:rPr lang="ru-RU"/>
              <a:t> – содержит одно из значений </a:t>
            </a:r>
            <a:r>
              <a:rPr lang="en-US"/>
              <a:t>True </a:t>
            </a:r>
            <a:r>
              <a:rPr lang="ru-RU"/>
              <a:t>или</a:t>
            </a:r>
            <a:r>
              <a:rPr lang="en-US"/>
              <a:t> False</a:t>
            </a:r>
            <a:r>
              <a:rPr lang="ru-RU"/>
              <a:t> </a:t>
            </a:r>
            <a:endParaRPr lang="en-US"/>
          </a:p>
          <a:p>
            <a:r>
              <a:rPr lang="ru-RU" i="1" u="sng"/>
              <a:t>Поле объекта </a:t>
            </a:r>
            <a:r>
              <a:rPr lang="en-US" i="1" u="sng"/>
              <a:t>OLE</a:t>
            </a:r>
            <a:r>
              <a:rPr lang="en-US"/>
              <a:t> – </a:t>
            </a:r>
            <a:r>
              <a:rPr lang="ru-RU"/>
              <a:t>содержит рисунки, звуковые файлы, таблицы </a:t>
            </a:r>
            <a:r>
              <a:rPr lang="en-US"/>
              <a:t>Excel </a:t>
            </a:r>
            <a:r>
              <a:rPr lang="ru-RU"/>
              <a:t>и т.д.</a:t>
            </a:r>
          </a:p>
          <a:p>
            <a:r>
              <a:rPr lang="ru-RU" i="1" u="sng"/>
              <a:t>Гиперссылка</a:t>
            </a:r>
            <a:r>
              <a:rPr lang="ru-RU"/>
              <a:t> – поле для хранения </a:t>
            </a:r>
            <a:r>
              <a:rPr lang="en-US"/>
              <a:t>URL-</a:t>
            </a:r>
            <a:r>
              <a:rPr lang="ru-RU"/>
              <a:t>адресов</a:t>
            </a:r>
            <a:r>
              <a:rPr lang="en-US"/>
              <a:t> Web-</a:t>
            </a:r>
            <a:r>
              <a:rPr lang="ru-RU"/>
              <a:t>страниц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Начало работы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380038" cy="1684338"/>
          </a:xfrm>
        </p:spPr>
        <p:txBody>
          <a:bodyPr/>
          <a:lstStyle/>
          <a:p>
            <a:r>
              <a:rPr lang="ru-RU" sz="3200" dirty="0"/>
              <a:t>Пуск → Программы → </a:t>
            </a:r>
            <a:r>
              <a:rPr lang="en-US" sz="3200" dirty="0"/>
              <a:t>Microsoft Office </a:t>
            </a:r>
            <a:r>
              <a:rPr lang="ru-RU" sz="3200" dirty="0"/>
              <a:t>→ </a:t>
            </a:r>
            <a:r>
              <a:rPr lang="en-US" sz="3200" dirty="0"/>
              <a:t>Microsoft Access </a:t>
            </a:r>
            <a:r>
              <a:rPr lang="en-US" sz="3200" dirty="0" smtClean="0"/>
              <a:t>2007</a:t>
            </a:r>
            <a:endParaRPr lang="ru-RU" sz="3200" dirty="0"/>
          </a:p>
          <a:p>
            <a:r>
              <a:rPr lang="ru-RU" sz="3200" dirty="0"/>
              <a:t>Файл → Создать → Новая база данных</a:t>
            </a:r>
          </a:p>
          <a:p>
            <a:r>
              <a:rPr lang="ru-RU" sz="3200" dirty="0"/>
              <a:t>Задать имя создаваемой базе и сохранить на диске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1979613" y="692150"/>
            <a:ext cx="5237162" cy="731838"/>
          </a:xfrm>
          <a:gradFill rotWithShape="1">
            <a:gsLst>
              <a:gs pos="0">
                <a:srgbClr val="CC6600"/>
              </a:gs>
              <a:gs pos="100000">
                <a:srgbClr val="7D4B50"/>
              </a:gs>
            </a:gsLst>
            <a:path path="shape">
              <a:fillToRect l="50000" t="50000" r="50000" b="50000"/>
            </a:path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7D4B50"/>
            </a:extrusionClr>
          </a:sp3d>
        </p:spPr>
        <p:txBody>
          <a:bodyPr>
            <a:flatTx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Объекты базы данных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11188" y="2133600"/>
            <a:ext cx="1943100" cy="792163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100000">
                <a:srgbClr val="7D4B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bg1"/>
                </a:solidFill>
              </a:rPr>
              <a:t>Таблицы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708400" y="2492375"/>
            <a:ext cx="1943100" cy="792163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100000">
                <a:srgbClr val="7D4B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bg1"/>
                </a:solidFill>
              </a:rPr>
              <a:t>Формы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411413" y="5373688"/>
            <a:ext cx="1943100" cy="792162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100000">
                <a:srgbClr val="7D4B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bg1"/>
                </a:solidFill>
              </a:rPr>
              <a:t>Модули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116013" y="3860800"/>
            <a:ext cx="1943100" cy="792163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100000">
                <a:srgbClr val="7D4B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bg1"/>
                </a:solidFill>
              </a:rPr>
              <a:t>Отчеты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4859338" y="3789363"/>
            <a:ext cx="1943100" cy="792162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100000">
                <a:srgbClr val="7D4B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bg1"/>
                </a:solidFill>
              </a:rPr>
              <a:t>Макросы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6443663" y="2060575"/>
            <a:ext cx="1943100" cy="792163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100000">
                <a:srgbClr val="7D4B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bg1"/>
                </a:solidFill>
              </a:rPr>
              <a:t>Запросы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2124075" y="1484313"/>
            <a:ext cx="576263" cy="504825"/>
          </a:xfrm>
          <a:prstGeom prst="line">
            <a:avLst/>
          </a:prstGeom>
          <a:noFill/>
          <a:ln w="76200">
            <a:solidFill>
              <a:srgbClr val="7D4B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3203575" y="1557338"/>
            <a:ext cx="431800" cy="3671887"/>
          </a:xfrm>
          <a:prstGeom prst="line">
            <a:avLst/>
          </a:prstGeom>
          <a:noFill/>
          <a:ln w="76200">
            <a:solidFill>
              <a:srgbClr val="7D4B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5795963" y="1557338"/>
            <a:ext cx="360362" cy="2016125"/>
          </a:xfrm>
          <a:prstGeom prst="line">
            <a:avLst/>
          </a:prstGeom>
          <a:noFill/>
          <a:ln w="76200">
            <a:solidFill>
              <a:srgbClr val="7D4B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2411413" y="1557338"/>
            <a:ext cx="647700" cy="2016125"/>
          </a:xfrm>
          <a:prstGeom prst="line">
            <a:avLst/>
          </a:prstGeom>
          <a:noFill/>
          <a:ln w="76200">
            <a:solidFill>
              <a:srgbClr val="7D4B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7092950" y="1557338"/>
            <a:ext cx="358775" cy="503237"/>
          </a:xfrm>
          <a:prstGeom prst="line">
            <a:avLst/>
          </a:prstGeom>
          <a:noFill/>
          <a:ln w="76200">
            <a:solidFill>
              <a:srgbClr val="7D4B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4716463" y="1557338"/>
            <a:ext cx="0" cy="647700"/>
          </a:xfrm>
          <a:prstGeom prst="line">
            <a:avLst/>
          </a:prstGeom>
          <a:noFill/>
          <a:ln w="76200">
            <a:solidFill>
              <a:srgbClr val="7D4B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00200"/>
            <a:ext cx="5976937" cy="4525963"/>
          </a:xfrm>
        </p:spPr>
        <p:txBody>
          <a:bodyPr/>
          <a:lstStyle/>
          <a:p>
            <a:r>
              <a:rPr lang="ru-RU"/>
              <a:t>Основной (базовый) объект базы данных. Все остальные объекты создаются на основе существующих таблиц.</a:t>
            </a:r>
          </a:p>
          <a:p>
            <a:pPr lvl="1"/>
            <a:r>
              <a:rPr lang="ru-RU"/>
              <a:t>В таблицах хранятся все данные, имеющиеся в базе данных;</a:t>
            </a:r>
          </a:p>
          <a:p>
            <a:pPr lvl="1"/>
            <a:r>
              <a:rPr lang="ru-RU"/>
              <a:t>А также таблицы хранят структуру базы данных (поля, их типы и свойства) 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Таблица</a:t>
            </a:r>
            <a:r>
              <a:rPr lang="en-US"/>
              <a:t> 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3"/>
          <p:cNvPicPr>
            <a:picLocks noChangeAspect="1" noChangeArrowheads="1"/>
          </p:cNvPicPr>
          <p:nvPr/>
        </p:nvPicPr>
        <p:blipFill>
          <a:blip r:embed="rId2" cstate="print"/>
          <a:srcRect r="61421" b="70692"/>
          <a:stretch>
            <a:fillRect/>
          </a:stretch>
        </p:blipFill>
        <p:spPr bwMode="auto">
          <a:xfrm>
            <a:off x="3563938" y="620713"/>
            <a:ext cx="4968875" cy="2108200"/>
          </a:xfrm>
          <a:prstGeom prst="rect">
            <a:avLst/>
          </a:prstGeom>
          <a:noFill/>
        </p:spPr>
      </p:pic>
      <p:pic>
        <p:nvPicPr>
          <p:cNvPr id="14341" name="Picture 5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781300"/>
            <a:ext cx="6408738" cy="3949700"/>
          </a:xfrm>
          <a:prstGeom prst="rect">
            <a:avLst/>
          </a:prstGeom>
          <a:noFill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755650" y="83661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Данные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755650" y="1484313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Структура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2051050" y="981075"/>
            <a:ext cx="1296988" cy="215900"/>
          </a:xfrm>
          <a:prstGeom prst="notchedRightArrow">
            <a:avLst>
              <a:gd name="adj1" fmla="val 50000"/>
              <a:gd name="adj2" fmla="val 150184"/>
            </a:avLst>
          </a:prstGeom>
          <a:solidFill>
            <a:srgbClr val="7D4B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 rot="5400000">
            <a:off x="1187450" y="2205038"/>
            <a:ext cx="828675" cy="250825"/>
          </a:xfrm>
          <a:prstGeom prst="notchedRightArrow">
            <a:avLst>
              <a:gd name="adj1" fmla="val 50000"/>
              <a:gd name="adj2" fmla="val 82595"/>
            </a:avLst>
          </a:prstGeom>
          <a:solidFill>
            <a:srgbClr val="7D4B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Запросы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Главное предназначение запросов – отбор данных на основании заданных условий и представления их в виде, удобном для пользователя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Запрос на выборку: должники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6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628775"/>
            <a:ext cx="8280400" cy="316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Формы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/>
              <a:t>Позволяют отображать данные, содержащиеся в таблицах или запросах, в более удобном для восприятия виде</a:t>
            </a:r>
          </a:p>
          <a:p>
            <a:r>
              <a:rPr lang="ru-RU" sz="2400"/>
              <a:t>При помощи форм можно добавлять в таблицы новые данные, редактировать или удалять существующие</a:t>
            </a:r>
          </a:p>
          <a:p>
            <a:r>
              <a:rPr lang="ru-RU" sz="2400"/>
              <a:t>Может содержать рисунки, графики, фото и др. объекты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Форма «Книги»</a:t>
            </a:r>
          </a:p>
        </p:txBody>
      </p:sp>
      <p:pic>
        <p:nvPicPr>
          <p:cNvPr id="12293" name="Picture 5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773238"/>
            <a:ext cx="6408737" cy="363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159440">
  <a:themeElements>
    <a:clrScheme name="01159440 14">
      <a:dk1>
        <a:srgbClr val="CC3300"/>
      </a:dk1>
      <a:lt1>
        <a:srgbClr val="FFFFFF"/>
      </a:lt1>
      <a:dk2>
        <a:srgbClr val="99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AE2A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3">
        <a:dk1>
          <a:srgbClr val="CC6600"/>
        </a:dk1>
        <a:lt1>
          <a:srgbClr val="FFFFFF"/>
        </a:lt1>
        <a:dk2>
          <a:srgbClr val="99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AE56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14">
        <a:dk1>
          <a:srgbClr val="CC3300"/>
        </a:dk1>
        <a:lt1>
          <a:srgbClr val="FFFFFF"/>
        </a:lt1>
        <a:dk2>
          <a:srgbClr val="99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AE2A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120</TotalTime>
  <Words>339</Words>
  <Application>Microsoft Office PowerPoint</Application>
  <PresentationFormat>Экран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01159440</vt:lpstr>
      <vt:lpstr>CУБД Access - </vt:lpstr>
      <vt:lpstr>Начало работы</vt:lpstr>
      <vt:lpstr>Объекты базы данных</vt:lpstr>
      <vt:lpstr>Таблица </vt:lpstr>
      <vt:lpstr>Слайд 5</vt:lpstr>
      <vt:lpstr>Запросы</vt:lpstr>
      <vt:lpstr>Запрос на выборку: должники</vt:lpstr>
      <vt:lpstr>Формы</vt:lpstr>
      <vt:lpstr>Форма «Книги»</vt:lpstr>
      <vt:lpstr>Отчеты</vt:lpstr>
      <vt:lpstr>Пример отчета по предмету</vt:lpstr>
      <vt:lpstr>Макросы</vt:lpstr>
      <vt:lpstr>Типы данных</vt:lpstr>
      <vt:lpstr>Типы данных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СУБД  MICROSOFT ACCESS</dc:title>
  <dc:creator>Шапошникова Н. Т.</dc:creator>
  <cp:lastModifiedBy>User</cp:lastModifiedBy>
  <cp:revision>10</cp:revision>
  <dcterms:created xsi:type="dcterms:W3CDTF">2008-02-05T20:31:03Z</dcterms:created>
  <dcterms:modified xsi:type="dcterms:W3CDTF">2018-04-27T04:23:26Z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TC011594401049</vt:lpwstr>
  </property>
</Properties>
</file>