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311" r:id="rId2"/>
    <p:sldId id="391" r:id="rId3"/>
    <p:sldId id="421" r:id="rId4"/>
    <p:sldId id="394" r:id="rId5"/>
    <p:sldId id="400" r:id="rId6"/>
    <p:sldId id="393" r:id="rId7"/>
    <p:sldId id="380" r:id="rId8"/>
    <p:sldId id="395" r:id="rId9"/>
    <p:sldId id="396" r:id="rId10"/>
    <p:sldId id="397" r:id="rId11"/>
    <p:sldId id="340" r:id="rId12"/>
    <p:sldId id="422" r:id="rId13"/>
    <p:sldId id="371" r:id="rId14"/>
    <p:sldId id="398" r:id="rId15"/>
    <p:sldId id="399" r:id="rId16"/>
    <p:sldId id="414" r:id="rId17"/>
    <p:sldId id="415" r:id="rId18"/>
    <p:sldId id="416" r:id="rId19"/>
    <p:sldId id="401" r:id="rId20"/>
    <p:sldId id="419" r:id="rId21"/>
    <p:sldId id="405" r:id="rId22"/>
    <p:sldId id="403" r:id="rId23"/>
    <p:sldId id="406" r:id="rId24"/>
    <p:sldId id="402" r:id="rId25"/>
    <p:sldId id="420" r:id="rId26"/>
    <p:sldId id="411" r:id="rId27"/>
    <p:sldId id="407" r:id="rId28"/>
    <p:sldId id="408" r:id="rId29"/>
    <p:sldId id="409" r:id="rId30"/>
    <p:sldId id="418" r:id="rId31"/>
    <p:sldId id="410" r:id="rId32"/>
    <p:sldId id="413" r:id="rId33"/>
    <p:sldId id="417" r:id="rId34"/>
    <p:sldId id="370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386" r:id="rId44"/>
    <p:sldId id="377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EE8FA"/>
    <a:srgbClr val="12CFEE"/>
    <a:srgbClr val="CCFFCC"/>
    <a:srgbClr val="99FF66"/>
    <a:srgbClr val="FF99FF"/>
    <a:srgbClr val="FFFF66"/>
    <a:srgbClr val="D8BEEC"/>
    <a:srgbClr val="B7F3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77" autoAdjust="0"/>
    <p:restoredTop sz="98500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12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170FC-E523-42A1-AC42-4D36A8B0453F}" type="doc">
      <dgm:prSet loTypeId="urn:microsoft.com/office/officeart/2005/8/layout/l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C60834C-8099-4D19-9C39-0AEDC26CEBCC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err="1" smtClean="0"/>
            <a:t>Формативное</a:t>
          </a:r>
          <a:endParaRPr lang="ru-RU" dirty="0"/>
        </a:p>
      </dgm:t>
    </dgm:pt>
    <dgm:pt modelId="{47975B66-1F44-4C6B-9B8D-3D9C519D76B0}" type="parTrans" cxnId="{E4FBE6C7-1998-461E-898E-717008150E9A}">
      <dgm:prSet/>
      <dgm:spPr/>
      <dgm:t>
        <a:bodyPr/>
        <a:lstStyle/>
        <a:p>
          <a:endParaRPr lang="ru-RU"/>
        </a:p>
      </dgm:t>
    </dgm:pt>
    <dgm:pt modelId="{03AFF8B0-D23A-4E4D-AF11-CA35ACC4817D}" type="sibTrans" cxnId="{E4FBE6C7-1998-461E-898E-717008150E9A}">
      <dgm:prSet/>
      <dgm:spPr/>
      <dgm:t>
        <a:bodyPr/>
        <a:lstStyle/>
        <a:p>
          <a:endParaRPr lang="ru-RU"/>
        </a:p>
      </dgm:t>
    </dgm:pt>
    <dgm:pt modelId="{F339BF4E-7792-4959-8E06-143C19BF9AA2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Используется во время обучения</a:t>
          </a:r>
          <a:endParaRPr lang="ru-RU" dirty="0"/>
        </a:p>
      </dgm:t>
    </dgm:pt>
    <dgm:pt modelId="{CC63CEF9-31C2-4C2F-BC95-1EF1EBBFC83D}" type="parTrans" cxnId="{35EF2FC2-A48A-47B7-A502-DA5787E670EA}">
      <dgm:prSet/>
      <dgm:spPr/>
      <dgm:t>
        <a:bodyPr/>
        <a:lstStyle/>
        <a:p>
          <a:endParaRPr lang="ru-RU"/>
        </a:p>
      </dgm:t>
    </dgm:pt>
    <dgm:pt modelId="{1CF22ADD-CCC3-4843-881D-E6488927DD8C}" type="sibTrans" cxnId="{35EF2FC2-A48A-47B7-A502-DA5787E670EA}">
      <dgm:prSet/>
      <dgm:spPr/>
      <dgm:t>
        <a:bodyPr/>
        <a:lstStyle/>
        <a:p>
          <a:endParaRPr lang="ru-RU"/>
        </a:p>
      </dgm:t>
    </dgm:pt>
    <dgm:pt modelId="{725B2C0D-9525-40EF-8435-50D7D7917456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Измеряет практические знания</a:t>
          </a:r>
          <a:endParaRPr lang="ru-RU" dirty="0"/>
        </a:p>
      </dgm:t>
    </dgm:pt>
    <dgm:pt modelId="{252A4825-435F-47FB-AF78-53F2D64B4DE3}" type="parTrans" cxnId="{1AC8134F-A9E9-46D9-89D5-FB2499D8D37C}">
      <dgm:prSet/>
      <dgm:spPr/>
      <dgm:t>
        <a:bodyPr/>
        <a:lstStyle/>
        <a:p>
          <a:endParaRPr lang="ru-RU"/>
        </a:p>
      </dgm:t>
    </dgm:pt>
    <dgm:pt modelId="{B0AE31DC-CF9C-4AAF-908E-E7D67D36CF01}" type="sibTrans" cxnId="{1AC8134F-A9E9-46D9-89D5-FB2499D8D37C}">
      <dgm:prSet/>
      <dgm:spPr/>
      <dgm:t>
        <a:bodyPr/>
        <a:lstStyle/>
        <a:p>
          <a:endParaRPr lang="ru-RU"/>
        </a:p>
      </dgm:t>
    </dgm:pt>
    <dgm:pt modelId="{A61BDF02-3901-4787-A18D-4A68AD732E50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err="1" smtClean="0"/>
            <a:t>Суммативное</a:t>
          </a:r>
          <a:endParaRPr lang="ru-RU" dirty="0"/>
        </a:p>
      </dgm:t>
    </dgm:pt>
    <dgm:pt modelId="{62EEFEC3-6A6C-451B-AB69-DAA62264FDD6}" type="parTrans" cxnId="{3D4F1038-FA38-457E-82D0-C85E32CFEECC}">
      <dgm:prSet/>
      <dgm:spPr/>
      <dgm:t>
        <a:bodyPr/>
        <a:lstStyle/>
        <a:p>
          <a:endParaRPr lang="ru-RU"/>
        </a:p>
      </dgm:t>
    </dgm:pt>
    <dgm:pt modelId="{4786E794-EF2E-4336-B358-3655A534A9CE}" type="sibTrans" cxnId="{3D4F1038-FA38-457E-82D0-C85E32CFEECC}">
      <dgm:prSet/>
      <dgm:spPr/>
      <dgm:t>
        <a:bodyPr/>
        <a:lstStyle/>
        <a:p>
          <a:endParaRPr lang="ru-RU"/>
        </a:p>
      </dgm:t>
    </dgm:pt>
    <dgm:pt modelId="{52CA9736-9D74-4B2E-B152-83FB8BD0689E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Используется по окончанию обучения</a:t>
          </a:r>
          <a:endParaRPr lang="ru-RU" dirty="0"/>
        </a:p>
      </dgm:t>
    </dgm:pt>
    <dgm:pt modelId="{39F409D0-2542-4DB7-8015-12751A64CFA0}" type="parTrans" cxnId="{4E5B4346-5739-4906-B79C-90E8C36CCD01}">
      <dgm:prSet/>
      <dgm:spPr/>
      <dgm:t>
        <a:bodyPr/>
        <a:lstStyle/>
        <a:p>
          <a:endParaRPr lang="ru-RU"/>
        </a:p>
      </dgm:t>
    </dgm:pt>
    <dgm:pt modelId="{DD49B834-C9AC-4329-9791-58E8F62AADC3}" type="sibTrans" cxnId="{4E5B4346-5739-4906-B79C-90E8C36CCD01}">
      <dgm:prSet/>
      <dgm:spPr/>
      <dgm:t>
        <a:bodyPr/>
        <a:lstStyle/>
        <a:p>
          <a:endParaRPr lang="ru-RU"/>
        </a:p>
      </dgm:t>
    </dgm:pt>
    <dgm:pt modelId="{A95E6F93-6E6F-4CDE-8641-B728D1DF693F}">
      <dgm:prSet phldrT="[Текст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Измеряет</a:t>
          </a:r>
          <a:r>
            <a:rPr lang="ru-RU" baseline="0" dirty="0" smtClean="0"/>
            <a:t> владение материалом после обучения</a:t>
          </a:r>
          <a:endParaRPr lang="ru-RU" dirty="0"/>
        </a:p>
      </dgm:t>
    </dgm:pt>
    <dgm:pt modelId="{967C1A5A-6D93-412F-9409-30E7CF76F8D4}" type="parTrans" cxnId="{89EC588D-74BF-499A-96BA-9998A7F8254B}">
      <dgm:prSet/>
      <dgm:spPr/>
      <dgm:t>
        <a:bodyPr/>
        <a:lstStyle/>
        <a:p>
          <a:endParaRPr lang="ru-RU"/>
        </a:p>
      </dgm:t>
    </dgm:pt>
    <dgm:pt modelId="{3ACC5FEC-9937-4661-8F61-9026A6CFA2EE}" type="sibTrans" cxnId="{89EC588D-74BF-499A-96BA-9998A7F8254B}">
      <dgm:prSet/>
      <dgm:spPr/>
      <dgm:t>
        <a:bodyPr/>
        <a:lstStyle/>
        <a:p>
          <a:endParaRPr lang="ru-RU"/>
        </a:p>
      </dgm:t>
    </dgm:pt>
    <dgm:pt modelId="{FB414C3E-D423-4C73-9B0E-FC9E21D4FDAB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Необходимость обратной</a:t>
          </a:r>
          <a:r>
            <a:rPr lang="ru-RU" baseline="0" dirty="0" smtClean="0"/>
            <a:t> связи для коррекции обучения</a:t>
          </a:r>
          <a:endParaRPr lang="ru-RU" dirty="0"/>
        </a:p>
      </dgm:t>
    </dgm:pt>
    <dgm:pt modelId="{DC957100-C88B-41A2-AB50-E40AEF660BE4}" type="parTrans" cxnId="{125A6AC2-6B40-463A-A207-79C13A450201}">
      <dgm:prSet/>
      <dgm:spPr/>
      <dgm:t>
        <a:bodyPr/>
        <a:lstStyle/>
        <a:p>
          <a:endParaRPr lang="ru-RU"/>
        </a:p>
      </dgm:t>
    </dgm:pt>
    <dgm:pt modelId="{E93F7F14-E76C-413A-B700-3DEF399ADB4D}" type="sibTrans" cxnId="{125A6AC2-6B40-463A-A207-79C13A450201}">
      <dgm:prSet/>
      <dgm:spPr/>
      <dgm:t>
        <a:bodyPr/>
        <a:lstStyle/>
        <a:p>
          <a:endParaRPr lang="ru-RU"/>
        </a:p>
      </dgm:t>
    </dgm:pt>
    <dgm:pt modelId="{0D3CCEE9-FA14-43BC-B21C-97420E967D6D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Обратная</a:t>
          </a:r>
          <a:r>
            <a:rPr lang="ru-RU" baseline="0" dirty="0" smtClean="0"/>
            <a:t> связь не так важна</a:t>
          </a:r>
          <a:endParaRPr lang="ru-RU" dirty="0"/>
        </a:p>
      </dgm:t>
    </dgm:pt>
    <dgm:pt modelId="{D996A65F-07C0-48A4-BA87-63C87934283B}" type="parTrans" cxnId="{E10B1EF0-B437-4E59-9AB8-F9750986ADF6}">
      <dgm:prSet/>
      <dgm:spPr/>
      <dgm:t>
        <a:bodyPr/>
        <a:lstStyle/>
        <a:p>
          <a:endParaRPr lang="ru-RU"/>
        </a:p>
      </dgm:t>
    </dgm:pt>
    <dgm:pt modelId="{7DF14192-D61C-4FE7-87E9-08C349F36E07}" type="sibTrans" cxnId="{E10B1EF0-B437-4E59-9AB8-F9750986ADF6}">
      <dgm:prSet/>
      <dgm:spPr/>
      <dgm:t>
        <a:bodyPr/>
        <a:lstStyle/>
        <a:p>
          <a:endParaRPr lang="ru-RU"/>
        </a:p>
      </dgm:t>
    </dgm:pt>
    <dgm:pt modelId="{75EDB3BE-E91F-426C-8D61-6F0396A4C47F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Не влияет на оценки</a:t>
          </a:r>
          <a:endParaRPr lang="ru-RU" dirty="0"/>
        </a:p>
      </dgm:t>
    </dgm:pt>
    <dgm:pt modelId="{5354CE5A-FEF1-4B8C-BCCC-82FB9D51362B}" type="parTrans" cxnId="{DFC0C11F-506D-4321-853A-8042511DB6A8}">
      <dgm:prSet/>
      <dgm:spPr/>
      <dgm:t>
        <a:bodyPr/>
        <a:lstStyle/>
        <a:p>
          <a:endParaRPr lang="ru-RU"/>
        </a:p>
      </dgm:t>
    </dgm:pt>
    <dgm:pt modelId="{1204DB7C-7553-4E81-BE45-BD047F07AC21}" type="sibTrans" cxnId="{DFC0C11F-506D-4321-853A-8042511DB6A8}">
      <dgm:prSet/>
      <dgm:spPr/>
      <dgm:t>
        <a:bodyPr/>
        <a:lstStyle/>
        <a:p>
          <a:endParaRPr lang="ru-RU"/>
        </a:p>
      </dgm:t>
    </dgm:pt>
    <dgm:pt modelId="{3D129078-3358-4F3F-B0DF-EEEA2BC37BB7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Используется д</a:t>
          </a:r>
          <a:r>
            <a:rPr lang="ru-RU" baseline="0" dirty="0" smtClean="0"/>
            <a:t>ля выставления итоговой оценки </a:t>
          </a:r>
          <a:endParaRPr lang="ru-RU" dirty="0"/>
        </a:p>
      </dgm:t>
    </dgm:pt>
    <dgm:pt modelId="{134A990D-E9F1-4D71-84BF-CFA44B9D2E2B}" type="parTrans" cxnId="{BE449422-13AF-4E50-ACC1-B626B17F57B4}">
      <dgm:prSet/>
      <dgm:spPr/>
      <dgm:t>
        <a:bodyPr/>
        <a:lstStyle/>
        <a:p>
          <a:endParaRPr lang="ru-RU"/>
        </a:p>
      </dgm:t>
    </dgm:pt>
    <dgm:pt modelId="{8AF39DC9-D1D0-433D-BF47-C18441D920CE}" type="sibTrans" cxnId="{BE449422-13AF-4E50-ACC1-B626B17F57B4}">
      <dgm:prSet/>
      <dgm:spPr/>
      <dgm:t>
        <a:bodyPr/>
        <a:lstStyle/>
        <a:p>
          <a:endParaRPr lang="ru-RU"/>
        </a:p>
      </dgm:t>
    </dgm:pt>
    <dgm:pt modelId="{35DFBF41-9E23-44A1-A324-852009D8B378}" type="pres">
      <dgm:prSet presAssocID="{6C6170FC-E523-42A1-AC42-4D36A8B045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E7799C-238C-4A4A-A2FE-1019C53BE693}" type="pres">
      <dgm:prSet presAssocID="{7C60834C-8099-4D19-9C39-0AEDC26CEBCC}" presName="vertFlow" presStyleCnt="0"/>
      <dgm:spPr/>
      <dgm:t>
        <a:bodyPr/>
        <a:lstStyle/>
        <a:p>
          <a:endParaRPr lang="ru-RU"/>
        </a:p>
      </dgm:t>
    </dgm:pt>
    <dgm:pt modelId="{1948586F-37F4-475C-BD38-80744544C7E2}" type="pres">
      <dgm:prSet presAssocID="{7C60834C-8099-4D19-9C39-0AEDC26CEBCC}" presName="header" presStyleLbl="node1" presStyleIdx="0" presStyleCnt="2"/>
      <dgm:spPr/>
      <dgm:t>
        <a:bodyPr/>
        <a:lstStyle/>
        <a:p>
          <a:endParaRPr lang="ru-RU"/>
        </a:p>
      </dgm:t>
    </dgm:pt>
    <dgm:pt modelId="{B870B446-F94D-4FD5-BC02-13605DF962A6}" type="pres">
      <dgm:prSet presAssocID="{CC63CEF9-31C2-4C2F-BC95-1EF1EBBFC83D}" presName="parTrans" presStyleLbl="sibTrans2D1" presStyleIdx="0" presStyleCnt="8"/>
      <dgm:spPr/>
      <dgm:t>
        <a:bodyPr/>
        <a:lstStyle/>
        <a:p>
          <a:endParaRPr lang="ru-RU"/>
        </a:p>
      </dgm:t>
    </dgm:pt>
    <dgm:pt modelId="{7C8F8540-0A01-43AC-B041-9386606BEAEA}" type="pres">
      <dgm:prSet presAssocID="{F339BF4E-7792-4959-8E06-143C19BF9AA2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83DBA-9529-4D96-A529-1AA7005DA168}" type="pres">
      <dgm:prSet presAssocID="{1CF22ADD-CCC3-4843-881D-E6488927DD8C}" presName="sibTrans" presStyleLbl="sibTrans2D1" presStyleIdx="1" presStyleCnt="8"/>
      <dgm:spPr/>
      <dgm:t>
        <a:bodyPr/>
        <a:lstStyle/>
        <a:p>
          <a:endParaRPr lang="ru-RU"/>
        </a:p>
      </dgm:t>
    </dgm:pt>
    <dgm:pt modelId="{D1950C16-DF80-4049-BB55-E015771A61EB}" type="pres">
      <dgm:prSet presAssocID="{725B2C0D-9525-40EF-8435-50D7D7917456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5508C-DEAC-4102-8EA4-43BF06F9EF87}" type="pres">
      <dgm:prSet presAssocID="{B0AE31DC-CF9C-4AAF-908E-E7D67D36CF01}" presName="sibTrans" presStyleLbl="sibTrans2D1" presStyleIdx="2" presStyleCnt="8"/>
      <dgm:spPr/>
      <dgm:t>
        <a:bodyPr/>
        <a:lstStyle/>
        <a:p>
          <a:endParaRPr lang="ru-RU"/>
        </a:p>
      </dgm:t>
    </dgm:pt>
    <dgm:pt modelId="{C9C79200-3D2E-49E8-A2A5-A10C9C6B32A3}" type="pres">
      <dgm:prSet presAssocID="{FB414C3E-D423-4C73-9B0E-FC9E21D4FDAB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817CE-CB7F-4FD1-B98C-3654967F17C2}" type="pres">
      <dgm:prSet presAssocID="{E93F7F14-E76C-413A-B700-3DEF399ADB4D}" presName="sibTrans" presStyleLbl="sibTrans2D1" presStyleIdx="3" presStyleCnt="8"/>
      <dgm:spPr/>
      <dgm:t>
        <a:bodyPr/>
        <a:lstStyle/>
        <a:p>
          <a:endParaRPr lang="ru-RU"/>
        </a:p>
      </dgm:t>
    </dgm:pt>
    <dgm:pt modelId="{5C08D268-0050-4DEF-9ABB-0AA38A1BB764}" type="pres">
      <dgm:prSet presAssocID="{75EDB3BE-E91F-426C-8D61-6F0396A4C47F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6798A-3843-485B-9136-887E76359E40}" type="pres">
      <dgm:prSet presAssocID="{7C60834C-8099-4D19-9C39-0AEDC26CEBCC}" presName="hSp" presStyleCnt="0"/>
      <dgm:spPr/>
      <dgm:t>
        <a:bodyPr/>
        <a:lstStyle/>
        <a:p>
          <a:endParaRPr lang="ru-RU"/>
        </a:p>
      </dgm:t>
    </dgm:pt>
    <dgm:pt modelId="{B16C8F9D-EF48-4BD0-A680-6641198E0F3D}" type="pres">
      <dgm:prSet presAssocID="{A61BDF02-3901-4787-A18D-4A68AD732E50}" presName="vertFlow" presStyleCnt="0"/>
      <dgm:spPr/>
      <dgm:t>
        <a:bodyPr/>
        <a:lstStyle/>
        <a:p>
          <a:endParaRPr lang="ru-RU"/>
        </a:p>
      </dgm:t>
    </dgm:pt>
    <dgm:pt modelId="{FFA6110E-E7B2-4851-A547-B611430A461E}" type="pres">
      <dgm:prSet presAssocID="{A61BDF02-3901-4787-A18D-4A68AD732E50}" presName="header" presStyleLbl="node1" presStyleIdx="1" presStyleCnt="2"/>
      <dgm:spPr/>
      <dgm:t>
        <a:bodyPr/>
        <a:lstStyle/>
        <a:p>
          <a:endParaRPr lang="ru-RU"/>
        </a:p>
      </dgm:t>
    </dgm:pt>
    <dgm:pt modelId="{A1550BB8-7C0E-4B9D-BCFC-DEB6E4558227}" type="pres">
      <dgm:prSet presAssocID="{39F409D0-2542-4DB7-8015-12751A64CFA0}" presName="parTrans" presStyleLbl="sibTrans2D1" presStyleIdx="4" presStyleCnt="8"/>
      <dgm:spPr/>
      <dgm:t>
        <a:bodyPr/>
        <a:lstStyle/>
        <a:p>
          <a:endParaRPr lang="ru-RU"/>
        </a:p>
      </dgm:t>
    </dgm:pt>
    <dgm:pt modelId="{2DC0EE81-CE56-4AA5-A57E-5FB73E1D3E41}" type="pres">
      <dgm:prSet presAssocID="{52CA9736-9D74-4B2E-B152-83FB8BD0689E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C32E9-EC62-451E-ADBB-186D08B09E5B}" type="pres">
      <dgm:prSet presAssocID="{DD49B834-C9AC-4329-9791-58E8F62AADC3}" presName="sibTrans" presStyleLbl="sibTrans2D1" presStyleIdx="5" presStyleCnt="8"/>
      <dgm:spPr/>
      <dgm:t>
        <a:bodyPr/>
        <a:lstStyle/>
        <a:p>
          <a:endParaRPr lang="ru-RU"/>
        </a:p>
      </dgm:t>
    </dgm:pt>
    <dgm:pt modelId="{1FAB84A5-022C-47A8-ADF5-4AB2352528A1}" type="pres">
      <dgm:prSet presAssocID="{A95E6F93-6E6F-4CDE-8641-B728D1DF693F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F24A4-53AA-475C-A2A8-F10CD5A48B9E}" type="pres">
      <dgm:prSet presAssocID="{3ACC5FEC-9937-4661-8F61-9026A6CFA2EE}" presName="sibTrans" presStyleLbl="sibTrans2D1" presStyleIdx="6" presStyleCnt="8"/>
      <dgm:spPr/>
      <dgm:t>
        <a:bodyPr/>
        <a:lstStyle/>
        <a:p>
          <a:endParaRPr lang="ru-RU"/>
        </a:p>
      </dgm:t>
    </dgm:pt>
    <dgm:pt modelId="{C3E904CE-3A44-42BC-AAE4-39C7C805F426}" type="pres">
      <dgm:prSet presAssocID="{0D3CCEE9-FA14-43BC-B21C-97420E967D6D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3AF7E-FBD8-47C2-B7F9-3F2EEF034079}" type="pres">
      <dgm:prSet presAssocID="{7DF14192-D61C-4FE7-87E9-08C349F36E07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FDFE153-0029-4F7C-A7BE-5612EEAF073D}" type="pres">
      <dgm:prSet presAssocID="{3D129078-3358-4F3F-B0DF-EEEA2BC37BB7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F2FC2-A48A-47B7-A502-DA5787E670EA}" srcId="{7C60834C-8099-4D19-9C39-0AEDC26CEBCC}" destId="{F339BF4E-7792-4959-8E06-143C19BF9AA2}" srcOrd="0" destOrd="0" parTransId="{CC63CEF9-31C2-4C2F-BC95-1EF1EBBFC83D}" sibTransId="{1CF22ADD-CCC3-4843-881D-E6488927DD8C}"/>
    <dgm:cxn modelId="{FE49B62C-C2A4-430E-B6DE-DFC59C8567A2}" type="presOf" srcId="{0D3CCEE9-FA14-43BC-B21C-97420E967D6D}" destId="{C3E904CE-3A44-42BC-AAE4-39C7C805F426}" srcOrd="0" destOrd="0" presId="urn:microsoft.com/office/officeart/2005/8/layout/lProcess1"/>
    <dgm:cxn modelId="{125A6AC2-6B40-463A-A207-79C13A450201}" srcId="{7C60834C-8099-4D19-9C39-0AEDC26CEBCC}" destId="{FB414C3E-D423-4C73-9B0E-FC9E21D4FDAB}" srcOrd="2" destOrd="0" parTransId="{DC957100-C88B-41A2-AB50-E40AEF660BE4}" sibTransId="{E93F7F14-E76C-413A-B700-3DEF399ADB4D}"/>
    <dgm:cxn modelId="{4E5B4346-5739-4906-B79C-90E8C36CCD01}" srcId="{A61BDF02-3901-4787-A18D-4A68AD732E50}" destId="{52CA9736-9D74-4B2E-B152-83FB8BD0689E}" srcOrd="0" destOrd="0" parTransId="{39F409D0-2542-4DB7-8015-12751A64CFA0}" sibTransId="{DD49B834-C9AC-4329-9791-58E8F62AADC3}"/>
    <dgm:cxn modelId="{1AC8134F-A9E9-46D9-89D5-FB2499D8D37C}" srcId="{7C60834C-8099-4D19-9C39-0AEDC26CEBCC}" destId="{725B2C0D-9525-40EF-8435-50D7D7917456}" srcOrd="1" destOrd="0" parTransId="{252A4825-435F-47FB-AF78-53F2D64B4DE3}" sibTransId="{B0AE31DC-CF9C-4AAF-908E-E7D67D36CF01}"/>
    <dgm:cxn modelId="{3D4F1038-FA38-457E-82D0-C85E32CFEECC}" srcId="{6C6170FC-E523-42A1-AC42-4D36A8B0453F}" destId="{A61BDF02-3901-4787-A18D-4A68AD732E50}" srcOrd="1" destOrd="0" parTransId="{62EEFEC3-6A6C-451B-AB69-DAA62264FDD6}" sibTransId="{4786E794-EF2E-4336-B358-3655A534A9CE}"/>
    <dgm:cxn modelId="{6D84CDF6-CB9F-49E5-B488-BF2B3CD5E617}" type="presOf" srcId="{FB414C3E-D423-4C73-9B0E-FC9E21D4FDAB}" destId="{C9C79200-3D2E-49E8-A2A5-A10C9C6B32A3}" srcOrd="0" destOrd="0" presId="urn:microsoft.com/office/officeart/2005/8/layout/lProcess1"/>
    <dgm:cxn modelId="{CECE1939-A85E-49A9-A93A-58EE6B683B38}" type="presOf" srcId="{DD49B834-C9AC-4329-9791-58E8F62AADC3}" destId="{CC7C32E9-EC62-451E-ADBB-186D08B09E5B}" srcOrd="0" destOrd="0" presId="urn:microsoft.com/office/officeart/2005/8/layout/lProcess1"/>
    <dgm:cxn modelId="{42F3E6D9-1E68-48BA-9EF7-F84984072937}" type="presOf" srcId="{52CA9736-9D74-4B2E-B152-83FB8BD0689E}" destId="{2DC0EE81-CE56-4AA5-A57E-5FB73E1D3E41}" srcOrd="0" destOrd="0" presId="urn:microsoft.com/office/officeart/2005/8/layout/lProcess1"/>
    <dgm:cxn modelId="{4C910B18-9364-45E4-8744-9F82002ECBD9}" type="presOf" srcId="{F339BF4E-7792-4959-8E06-143C19BF9AA2}" destId="{7C8F8540-0A01-43AC-B041-9386606BEAEA}" srcOrd="0" destOrd="0" presId="urn:microsoft.com/office/officeart/2005/8/layout/lProcess1"/>
    <dgm:cxn modelId="{E4FBE6C7-1998-461E-898E-717008150E9A}" srcId="{6C6170FC-E523-42A1-AC42-4D36A8B0453F}" destId="{7C60834C-8099-4D19-9C39-0AEDC26CEBCC}" srcOrd="0" destOrd="0" parTransId="{47975B66-1F44-4C6B-9B8D-3D9C519D76B0}" sibTransId="{03AFF8B0-D23A-4E4D-AF11-CA35ACC4817D}"/>
    <dgm:cxn modelId="{E10B1EF0-B437-4E59-9AB8-F9750986ADF6}" srcId="{A61BDF02-3901-4787-A18D-4A68AD732E50}" destId="{0D3CCEE9-FA14-43BC-B21C-97420E967D6D}" srcOrd="2" destOrd="0" parTransId="{D996A65F-07C0-48A4-BA87-63C87934283B}" sibTransId="{7DF14192-D61C-4FE7-87E9-08C349F36E07}"/>
    <dgm:cxn modelId="{0DC7AB5C-A0AC-4CD7-ADBA-5773EA629749}" type="presOf" srcId="{1CF22ADD-CCC3-4843-881D-E6488927DD8C}" destId="{99583DBA-9529-4D96-A529-1AA7005DA168}" srcOrd="0" destOrd="0" presId="urn:microsoft.com/office/officeart/2005/8/layout/lProcess1"/>
    <dgm:cxn modelId="{BE449422-13AF-4E50-ACC1-B626B17F57B4}" srcId="{A61BDF02-3901-4787-A18D-4A68AD732E50}" destId="{3D129078-3358-4F3F-B0DF-EEEA2BC37BB7}" srcOrd="3" destOrd="0" parTransId="{134A990D-E9F1-4D71-84BF-CFA44B9D2E2B}" sibTransId="{8AF39DC9-D1D0-433D-BF47-C18441D920CE}"/>
    <dgm:cxn modelId="{89EC588D-74BF-499A-96BA-9998A7F8254B}" srcId="{A61BDF02-3901-4787-A18D-4A68AD732E50}" destId="{A95E6F93-6E6F-4CDE-8641-B728D1DF693F}" srcOrd="1" destOrd="0" parTransId="{967C1A5A-6D93-412F-9409-30E7CF76F8D4}" sibTransId="{3ACC5FEC-9937-4661-8F61-9026A6CFA2EE}"/>
    <dgm:cxn modelId="{85F25A90-97E3-4A92-B4DA-5C4E2B67047E}" type="presOf" srcId="{75EDB3BE-E91F-426C-8D61-6F0396A4C47F}" destId="{5C08D268-0050-4DEF-9ABB-0AA38A1BB764}" srcOrd="0" destOrd="0" presId="urn:microsoft.com/office/officeart/2005/8/layout/lProcess1"/>
    <dgm:cxn modelId="{C6D24711-F120-499B-BBC3-7A8C7CE3FF1E}" type="presOf" srcId="{CC63CEF9-31C2-4C2F-BC95-1EF1EBBFC83D}" destId="{B870B446-F94D-4FD5-BC02-13605DF962A6}" srcOrd="0" destOrd="0" presId="urn:microsoft.com/office/officeart/2005/8/layout/lProcess1"/>
    <dgm:cxn modelId="{FD25D93E-4D4D-414C-93FF-BEC57544ED65}" type="presOf" srcId="{6C6170FC-E523-42A1-AC42-4D36A8B0453F}" destId="{35DFBF41-9E23-44A1-A324-852009D8B378}" srcOrd="0" destOrd="0" presId="urn:microsoft.com/office/officeart/2005/8/layout/lProcess1"/>
    <dgm:cxn modelId="{4C0C5D98-332C-485C-ACF4-A51F7017FA5A}" type="presOf" srcId="{A61BDF02-3901-4787-A18D-4A68AD732E50}" destId="{FFA6110E-E7B2-4851-A547-B611430A461E}" srcOrd="0" destOrd="0" presId="urn:microsoft.com/office/officeart/2005/8/layout/lProcess1"/>
    <dgm:cxn modelId="{A6F07675-44D8-41A1-85A1-CDD849CFA741}" type="presOf" srcId="{7DF14192-D61C-4FE7-87E9-08C349F36E07}" destId="{0503AF7E-FBD8-47C2-B7F9-3F2EEF034079}" srcOrd="0" destOrd="0" presId="urn:microsoft.com/office/officeart/2005/8/layout/lProcess1"/>
    <dgm:cxn modelId="{9787D9C2-88EC-4F6C-9E72-FEF6185856AC}" type="presOf" srcId="{3D129078-3358-4F3F-B0DF-EEEA2BC37BB7}" destId="{FFDFE153-0029-4F7C-A7BE-5612EEAF073D}" srcOrd="0" destOrd="0" presId="urn:microsoft.com/office/officeart/2005/8/layout/lProcess1"/>
    <dgm:cxn modelId="{2F6186E3-8895-430E-AFBC-07F9DC9457C4}" type="presOf" srcId="{7C60834C-8099-4D19-9C39-0AEDC26CEBCC}" destId="{1948586F-37F4-475C-BD38-80744544C7E2}" srcOrd="0" destOrd="0" presId="urn:microsoft.com/office/officeart/2005/8/layout/lProcess1"/>
    <dgm:cxn modelId="{3C588B1B-8B1C-43E5-97AD-BC52849BE474}" type="presOf" srcId="{39F409D0-2542-4DB7-8015-12751A64CFA0}" destId="{A1550BB8-7C0E-4B9D-BCFC-DEB6E4558227}" srcOrd="0" destOrd="0" presId="urn:microsoft.com/office/officeart/2005/8/layout/lProcess1"/>
    <dgm:cxn modelId="{F7CC8882-88AF-46F6-A251-0427041F4F39}" type="presOf" srcId="{E93F7F14-E76C-413A-B700-3DEF399ADB4D}" destId="{B22817CE-CB7F-4FD1-B98C-3654967F17C2}" srcOrd="0" destOrd="0" presId="urn:microsoft.com/office/officeart/2005/8/layout/lProcess1"/>
    <dgm:cxn modelId="{50F03C00-3B9C-4F7C-9F29-B543E1EDF3DE}" type="presOf" srcId="{A95E6F93-6E6F-4CDE-8641-B728D1DF693F}" destId="{1FAB84A5-022C-47A8-ADF5-4AB2352528A1}" srcOrd="0" destOrd="0" presId="urn:microsoft.com/office/officeart/2005/8/layout/lProcess1"/>
    <dgm:cxn modelId="{626A6FCF-5BA1-4EC0-9310-7CDC242B0561}" type="presOf" srcId="{3ACC5FEC-9937-4661-8F61-9026A6CFA2EE}" destId="{B8EF24A4-53AA-475C-A2A8-F10CD5A48B9E}" srcOrd="0" destOrd="0" presId="urn:microsoft.com/office/officeart/2005/8/layout/lProcess1"/>
    <dgm:cxn modelId="{DFC0C11F-506D-4321-853A-8042511DB6A8}" srcId="{7C60834C-8099-4D19-9C39-0AEDC26CEBCC}" destId="{75EDB3BE-E91F-426C-8D61-6F0396A4C47F}" srcOrd="3" destOrd="0" parTransId="{5354CE5A-FEF1-4B8C-BCCC-82FB9D51362B}" sibTransId="{1204DB7C-7553-4E81-BE45-BD047F07AC21}"/>
    <dgm:cxn modelId="{8940DA34-6699-4FB8-813E-D7985B33D340}" type="presOf" srcId="{725B2C0D-9525-40EF-8435-50D7D7917456}" destId="{D1950C16-DF80-4049-BB55-E015771A61EB}" srcOrd="0" destOrd="0" presId="urn:microsoft.com/office/officeart/2005/8/layout/lProcess1"/>
    <dgm:cxn modelId="{75EB68F0-8611-43FF-8D19-09590B058CE3}" type="presOf" srcId="{B0AE31DC-CF9C-4AAF-908E-E7D67D36CF01}" destId="{6E75508C-DEAC-4102-8EA4-43BF06F9EF87}" srcOrd="0" destOrd="0" presId="urn:microsoft.com/office/officeart/2005/8/layout/lProcess1"/>
    <dgm:cxn modelId="{5D2FB40E-02E5-4D90-972D-8B26E75C7B17}" type="presParOf" srcId="{35DFBF41-9E23-44A1-A324-852009D8B378}" destId="{5DE7799C-238C-4A4A-A2FE-1019C53BE693}" srcOrd="0" destOrd="0" presId="urn:microsoft.com/office/officeart/2005/8/layout/lProcess1"/>
    <dgm:cxn modelId="{878349AF-9AF4-43D2-A3F9-02E6133B1733}" type="presParOf" srcId="{5DE7799C-238C-4A4A-A2FE-1019C53BE693}" destId="{1948586F-37F4-475C-BD38-80744544C7E2}" srcOrd="0" destOrd="0" presId="urn:microsoft.com/office/officeart/2005/8/layout/lProcess1"/>
    <dgm:cxn modelId="{20D38CB1-DC1B-4841-BBD8-6C5B37ADF4EB}" type="presParOf" srcId="{5DE7799C-238C-4A4A-A2FE-1019C53BE693}" destId="{B870B446-F94D-4FD5-BC02-13605DF962A6}" srcOrd="1" destOrd="0" presId="urn:microsoft.com/office/officeart/2005/8/layout/lProcess1"/>
    <dgm:cxn modelId="{D7429503-CF1F-4035-83E0-60C394142CB7}" type="presParOf" srcId="{5DE7799C-238C-4A4A-A2FE-1019C53BE693}" destId="{7C8F8540-0A01-43AC-B041-9386606BEAEA}" srcOrd="2" destOrd="0" presId="urn:microsoft.com/office/officeart/2005/8/layout/lProcess1"/>
    <dgm:cxn modelId="{D4BBA0FD-FD68-4500-A8BC-010875B9DF08}" type="presParOf" srcId="{5DE7799C-238C-4A4A-A2FE-1019C53BE693}" destId="{99583DBA-9529-4D96-A529-1AA7005DA168}" srcOrd="3" destOrd="0" presId="urn:microsoft.com/office/officeart/2005/8/layout/lProcess1"/>
    <dgm:cxn modelId="{455B5294-E2D7-406E-981E-482251149744}" type="presParOf" srcId="{5DE7799C-238C-4A4A-A2FE-1019C53BE693}" destId="{D1950C16-DF80-4049-BB55-E015771A61EB}" srcOrd="4" destOrd="0" presId="urn:microsoft.com/office/officeart/2005/8/layout/lProcess1"/>
    <dgm:cxn modelId="{F61E7EDE-21F5-43DF-8A22-06B401905196}" type="presParOf" srcId="{5DE7799C-238C-4A4A-A2FE-1019C53BE693}" destId="{6E75508C-DEAC-4102-8EA4-43BF06F9EF87}" srcOrd="5" destOrd="0" presId="urn:microsoft.com/office/officeart/2005/8/layout/lProcess1"/>
    <dgm:cxn modelId="{7EDFD6DB-BACA-4C61-9C17-1A6C22A62241}" type="presParOf" srcId="{5DE7799C-238C-4A4A-A2FE-1019C53BE693}" destId="{C9C79200-3D2E-49E8-A2A5-A10C9C6B32A3}" srcOrd="6" destOrd="0" presId="urn:microsoft.com/office/officeart/2005/8/layout/lProcess1"/>
    <dgm:cxn modelId="{9FAAA66F-9BBB-45E6-82A5-AAE73680C13A}" type="presParOf" srcId="{5DE7799C-238C-4A4A-A2FE-1019C53BE693}" destId="{B22817CE-CB7F-4FD1-B98C-3654967F17C2}" srcOrd="7" destOrd="0" presId="urn:microsoft.com/office/officeart/2005/8/layout/lProcess1"/>
    <dgm:cxn modelId="{1434A3D3-7768-44A5-8BCD-9EFD28517F8E}" type="presParOf" srcId="{5DE7799C-238C-4A4A-A2FE-1019C53BE693}" destId="{5C08D268-0050-4DEF-9ABB-0AA38A1BB764}" srcOrd="8" destOrd="0" presId="urn:microsoft.com/office/officeart/2005/8/layout/lProcess1"/>
    <dgm:cxn modelId="{23BF8CF1-4D8E-4EED-B43E-427AB8C2003A}" type="presParOf" srcId="{35DFBF41-9E23-44A1-A324-852009D8B378}" destId="{DD36798A-3843-485B-9136-887E76359E40}" srcOrd="1" destOrd="0" presId="urn:microsoft.com/office/officeart/2005/8/layout/lProcess1"/>
    <dgm:cxn modelId="{49B8D4F8-8D57-41C5-A2F3-9E7293BAD752}" type="presParOf" srcId="{35DFBF41-9E23-44A1-A324-852009D8B378}" destId="{B16C8F9D-EF48-4BD0-A680-6641198E0F3D}" srcOrd="2" destOrd="0" presId="urn:microsoft.com/office/officeart/2005/8/layout/lProcess1"/>
    <dgm:cxn modelId="{22583736-D296-4283-BC20-4049E0D2A032}" type="presParOf" srcId="{B16C8F9D-EF48-4BD0-A680-6641198E0F3D}" destId="{FFA6110E-E7B2-4851-A547-B611430A461E}" srcOrd="0" destOrd="0" presId="urn:microsoft.com/office/officeart/2005/8/layout/lProcess1"/>
    <dgm:cxn modelId="{6A73F768-DD90-453D-8380-A23CE8947A18}" type="presParOf" srcId="{B16C8F9D-EF48-4BD0-A680-6641198E0F3D}" destId="{A1550BB8-7C0E-4B9D-BCFC-DEB6E4558227}" srcOrd="1" destOrd="0" presId="urn:microsoft.com/office/officeart/2005/8/layout/lProcess1"/>
    <dgm:cxn modelId="{476AEAD0-E900-4D2D-8601-38641050F6AA}" type="presParOf" srcId="{B16C8F9D-EF48-4BD0-A680-6641198E0F3D}" destId="{2DC0EE81-CE56-4AA5-A57E-5FB73E1D3E41}" srcOrd="2" destOrd="0" presId="urn:microsoft.com/office/officeart/2005/8/layout/lProcess1"/>
    <dgm:cxn modelId="{14A789BE-E8B3-4BE7-BEDA-8371956FD13E}" type="presParOf" srcId="{B16C8F9D-EF48-4BD0-A680-6641198E0F3D}" destId="{CC7C32E9-EC62-451E-ADBB-186D08B09E5B}" srcOrd="3" destOrd="0" presId="urn:microsoft.com/office/officeart/2005/8/layout/lProcess1"/>
    <dgm:cxn modelId="{B84AF494-F57F-4BED-B46F-3705613B609B}" type="presParOf" srcId="{B16C8F9D-EF48-4BD0-A680-6641198E0F3D}" destId="{1FAB84A5-022C-47A8-ADF5-4AB2352528A1}" srcOrd="4" destOrd="0" presId="urn:microsoft.com/office/officeart/2005/8/layout/lProcess1"/>
    <dgm:cxn modelId="{15579198-51DF-41A1-B264-B037E0A18D51}" type="presParOf" srcId="{B16C8F9D-EF48-4BD0-A680-6641198E0F3D}" destId="{B8EF24A4-53AA-475C-A2A8-F10CD5A48B9E}" srcOrd="5" destOrd="0" presId="urn:microsoft.com/office/officeart/2005/8/layout/lProcess1"/>
    <dgm:cxn modelId="{971D5318-99A6-4EFF-A343-6C033ED16D90}" type="presParOf" srcId="{B16C8F9D-EF48-4BD0-A680-6641198E0F3D}" destId="{C3E904CE-3A44-42BC-AAE4-39C7C805F426}" srcOrd="6" destOrd="0" presId="urn:microsoft.com/office/officeart/2005/8/layout/lProcess1"/>
    <dgm:cxn modelId="{4F92E2BB-9A8E-465A-8BF9-1CF5D3092449}" type="presParOf" srcId="{B16C8F9D-EF48-4BD0-A680-6641198E0F3D}" destId="{0503AF7E-FBD8-47C2-B7F9-3F2EEF034079}" srcOrd="7" destOrd="0" presId="urn:microsoft.com/office/officeart/2005/8/layout/lProcess1"/>
    <dgm:cxn modelId="{3EAC853A-461D-4B0E-B99A-B3B7E656020C}" type="presParOf" srcId="{B16C8F9D-EF48-4BD0-A680-6641198E0F3D}" destId="{FFDFE153-0029-4F7C-A7BE-5612EEAF073D}" srcOrd="8" destOrd="0" presId="urn:microsoft.com/office/officeart/2005/8/layout/l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C13A0F-235E-4F30-ABA2-5F7DB555A006}" type="datetimeFigureOut">
              <a:rPr lang="ru-RU"/>
              <a:pPr>
                <a:defRPr/>
              </a:pPr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453F3A-8A99-4F6E-B85F-EB5176A41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43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Все группы дают комментарии с позиции своей области: когнитивные, социальные и аффективное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85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Активити</a:t>
            </a:r>
            <a:r>
              <a:rPr lang="ru-RU" dirty="0" smtClean="0"/>
              <a:t>:</a:t>
            </a:r>
            <a:r>
              <a:rPr lang="ru-RU" baseline="0" dirty="0" smtClean="0"/>
              <a:t> работа в группах – визуализируйте каждый принцип (30 минут)</a:t>
            </a:r>
          </a:p>
          <a:p>
            <a:r>
              <a:rPr lang="ru-RU" baseline="0" dirty="0" smtClean="0"/>
              <a:t>Каждой группе нужно давать обратную связь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53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 они не </a:t>
            </a:r>
            <a:r>
              <a:rPr lang="ru-RU" baseline="0" dirty="0" err="1" smtClean="0"/>
              <a:t>согланны</a:t>
            </a:r>
            <a:r>
              <a:rPr lang="ru-RU" baseline="0" dirty="0" smtClean="0"/>
              <a:t> то внести изменения за четверть, за раздел,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15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 они не </a:t>
            </a:r>
            <a:r>
              <a:rPr lang="ru-RU" baseline="0" dirty="0" err="1" smtClean="0"/>
              <a:t>согланны</a:t>
            </a:r>
            <a:r>
              <a:rPr lang="ru-RU" baseline="0" dirty="0" smtClean="0"/>
              <a:t> то внести изменения за четверть, за раздел,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03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04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62E6-69BB-41C8-BA30-EF58124D2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2DBD-83E7-41BD-B432-455E50096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DF82-1230-4F45-9444-8CA2179B3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4E12-413B-4242-8EF2-C5436572A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A851E-F60E-4A2B-AD18-465425639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83AA-485D-41D0-8DE0-37E929431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254A-585D-403C-93E2-1043048D5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88BB-F4CC-4DAC-B9F5-8D498626A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AEDE-9455-464B-8CCE-A859CEA25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681E-3B97-4EB2-9695-BA07B3FEC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A6F3-C7A9-4701-B8CC-F13C151C2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CB5259-B1C4-4639-9FEA-242279D19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&#1055;&#1088;&#1080;&#1090;&#1095;&#1072;%20&#1087;&#1088;&#1086;%20&#1082;&#1091;&#1074;&#1096;&#1080;&#1085;%20&#1089;%20&#1090;&#1088;&#1077;&#1097;&#1080;&#1085;&#1082;&#1086;&#1081;%20(&#1089;&#1086;&#1082;&#1088;&#1072;&#1097;&#1077;&#1085;&#1085;&#1086;&#1077;).mp4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Box 19"/>
          <p:cNvSpPr txBox="1">
            <a:spLocks noChangeArrowheads="1"/>
          </p:cNvSpPr>
          <p:nvPr/>
        </p:nvSpPr>
        <p:spPr bwMode="auto">
          <a:xfrm>
            <a:off x="1428728" y="214290"/>
            <a:ext cx="60807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ценивание.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Жамашев\Desktop\1344974503_school-backgrounds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4680520" cy="46805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10" descr="Создание gif-анимации в редакторе Adobe Photoshop c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14818"/>
            <a:ext cx="3206160" cy="22878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867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Максимальное количество баллов - 10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0-4 балла - «2»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5-6 баллов - «3»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7-8 баллов - «4»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 – 10 баллов - «5»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85926"/>
            <a:ext cx="8358246" cy="4786346"/>
          </a:xfrm>
          <a:ln w="38100">
            <a:noFill/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Процесс, основанный на сравнении учебных достижений учащихся с четко определенными, коллективно выработанными, заранее известными всем участникам процесса критериями, соответствующими целям и содержанию образования, способствующими формированию учебно-познавательной компетентности учащихся. 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pPr marL="0" indent="0" algn="ctr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sz="2400" b="1" dirty="0" smtClean="0">
              <a:latin typeface="Arial Narrow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1" y="214290"/>
            <a:ext cx="8401080" cy="1414485"/>
          </a:xfrm>
        </p:spPr>
        <p:txBody>
          <a:bodyPr/>
          <a:lstStyle/>
          <a:p>
            <a:pPr eaLnBrk="1" hangingPunct="1"/>
            <a:r>
              <a:rPr lang="ru-RU" sz="4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оценивание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356" y="0"/>
            <a:ext cx="5915025" cy="749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принципы системы критериального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795355"/>
            <a:ext cx="8291015" cy="5705481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Взаимосвязь обучения и оценивания.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Оценивание является неотъемлемой частью обучения и непосредственно связано с целями учебной программы и ожидаемыми результатами. 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Объективность, достоверность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валидность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Оценивание предоставляет точную и надежную информацию. Существует уверенность в том, что используемые критерии и инструменты  оценивают достижение целей обучения и ожидаемых результатов.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Ясность и доступность.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Оценивание предоставляет понятную и прозрачную информацию, повышает вовлеченность и ответственность  всех участников образовательного процесса.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Непрерывность.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Оценивание является непрерывным процессом, позволяющим своевременно и систематически отслеживать прогресс учебных достижений обучающихся.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Направленность на развитие.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Оценивание инициирует и определяет направление развития системы образования, школы, учителей и обучающихся. </a:t>
            </a:r>
          </a:p>
          <a:p>
            <a:pPr marL="0" indent="0">
              <a:spcBef>
                <a:spcPts val="1800"/>
              </a:spcBef>
              <a:buNone/>
            </a:pPr>
            <a:endParaRPr lang="ru-RU" sz="2400" dirty="0"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27942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1" y="346075"/>
            <a:ext cx="8572560" cy="79690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a typeface="+mn-ea"/>
                <a:cs typeface="+mn-cs"/>
              </a:rPr>
            </a:b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2268538" y="333375"/>
            <a:ext cx="6875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 b="1" i="1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2800" b="1" i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0" y="1462088"/>
            <a:ext cx="94170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552450" algn="ctr"/>
              </a:tabLst>
            </a:pPr>
            <a:endParaRPr lang="ru-RU" sz="2000" b="1" i="1">
              <a:solidFill>
                <a:schemeClr val="tx2"/>
              </a:solidFill>
              <a:latin typeface="Constantia" pitchFamily="18" charset="0"/>
              <a:cs typeface="Times New Roman" pitchFamily="18" charset="0"/>
            </a:endParaRPr>
          </a:p>
          <a:p>
            <a:pPr eaLnBrk="0" hangingPunct="0">
              <a:tabLst>
                <a:tab pos="552450" algn="ctr"/>
              </a:tabLst>
            </a:pPr>
            <a:endParaRPr lang="ru-RU"/>
          </a:p>
        </p:txBody>
      </p:sp>
      <p:sp>
        <p:nvSpPr>
          <p:cNvPr id="13318" name="Объект 1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	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привыкли к ситуации, когда оценивание традиционно осуществляется в два шага. Работа сначала условно оценивается в пять баллов, которые потом начинают снижаться (минус за каждую обнаруженную ошибку). В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критериальном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оценивании описаны уровни достижений (в том числе и самые незначительные), соответствующие каждому баллу. При этом оценивается приращение: ты что-то сделал, пусть не много, но это уже хорошо, и ты получаешь за это балл. Ты сам несешь ответственность за свою учебу. Важно, что все балльные шкалы начинаются с нуля. Это делает очевидным, что оценивается не личность ученика, а его деятельность.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0" eaLnBrk="1" hangingPunct="1">
              <a:lnSpc>
                <a:spcPct val="150000"/>
              </a:lnSpc>
            </a:pPr>
            <a:endParaRPr lang="ru-RU" sz="2000" dirty="0" smtClean="0">
              <a:latin typeface="Arial" charset="0"/>
              <a:cs typeface="Arial" charset="0"/>
            </a:endParaRPr>
          </a:p>
        </p:txBody>
      </p:sp>
      <p:sp>
        <p:nvSpPr>
          <p:cNvPr id="13319" name="Прямоугольник 2"/>
          <p:cNvSpPr>
            <a:spLocks noChangeArrowheads="1"/>
          </p:cNvSpPr>
          <p:nvPr/>
        </p:nvSpPr>
        <p:spPr bwMode="auto">
          <a:xfrm>
            <a:off x="0" y="214290"/>
            <a:ext cx="871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Прибавление, а не уменьшение</a:t>
            </a:r>
            <a:endParaRPr lang="ru-RU" sz="3600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Крите́рий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признак, основание, правило принятия решения по оценке чего-либо на соответствие предъявленным требованиям. Критерии расшифровываются дескрипторами, в которых (для каждой конкретной работы) дается четкое представление о том, как в идеале должен выглядеть результат выполнения учебного задания, а оценивание согласно дескриптору – это определение степени приближения ученика к данной цели.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Дескриптор – описание уровней достижения конкретного балла, которое последовательно показывает все шаги учащегося по достижению наилучшего результата, каждый уровень  оценивается определенным количеством баллов: чем выше достижение – тем больше балл по данному критерию.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909500" y="4075153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34018" y="4061993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43675" y="4061993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546513" y="2401940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11449" y="2401940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43001" y="260648"/>
            <a:ext cx="6777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Модель </a:t>
            </a:r>
            <a:r>
              <a:rPr lang="ru-RU" sz="40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критериального</a:t>
            </a:r>
            <a:r>
              <a:rPr lang="ru-RU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оценивания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0174" y="1454325"/>
            <a:ext cx="5909474" cy="502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Критериальное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оценивание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84353" y="1952227"/>
            <a:ext cx="0" cy="4497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11969" y="2401942"/>
            <a:ext cx="4334544" cy="4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75202" y="2755287"/>
            <a:ext cx="1658555" cy="8247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Формативное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оценивание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0174" y="4393536"/>
            <a:ext cx="1886994" cy="1381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Суммативное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оценивание  за раздел/сквозную тему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77935" y="4393536"/>
            <a:ext cx="1629790" cy="13812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Суммативное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оценивание  за четверть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84813" y="2755287"/>
            <a:ext cx="3431049" cy="8244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Суммативное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оценивание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09501" y="4076593"/>
            <a:ext cx="43341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92180" y="4362340"/>
            <a:ext cx="1444296" cy="1412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Суммативное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оценивание  за  уровень  образования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219" y="3545830"/>
            <a:ext cx="1285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52996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39652" y="250727"/>
          <a:ext cx="6229350" cy="577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2514600" y="6527800"/>
            <a:ext cx="5400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altLang="ru-RU" sz="1500">
                <a:solidFill>
                  <a:srgbClr val="00B0F0"/>
                </a:solidFill>
              </a:rPr>
              <a:t>Пол Каселиери</a:t>
            </a:r>
            <a:r>
              <a:rPr lang="en-US" altLang="ru-RU" sz="1500">
                <a:solidFill>
                  <a:srgbClr val="00B0F0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32231149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3" y="268445"/>
            <a:ext cx="903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dirty="0" err="1" smtClean="0">
                <a:latin typeface="Arial Narrow" pitchFamily="34" charset="0"/>
                <a:cs typeface="Times New Roman" panose="02020603050405020304" pitchFamily="18" charset="0"/>
              </a:rPr>
              <a:t>критериального</a:t>
            </a:r>
            <a:r>
              <a:rPr lang="ru-RU" sz="2400" b="1" dirty="0" smtClean="0">
                <a:latin typeface="Arial Narrow" pitchFamily="34" charset="0"/>
                <a:cs typeface="Times New Roman" panose="02020603050405020304" pitchFamily="18" charset="0"/>
              </a:rPr>
              <a:t> оценивания </a:t>
            </a:r>
            <a:endParaRPr lang="ru-RU" sz="2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609565" y="789999"/>
            <a:ext cx="8329759" cy="4900093"/>
            <a:chOff x="812753" y="1593265"/>
            <a:chExt cx="11106345" cy="396495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8391573" y="2184605"/>
              <a:ext cx="0" cy="49090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428013" y="2199094"/>
              <a:ext cx="0" cy="49090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812753" y="1593265"/>
              <a:ext cx="10505731" cy="3630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 err="1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Критериальное</a:t>
              </a:r>
              <a:r>
                <a:rPr lang="ru-RU" b="1" dirty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оценивание</a:t>
              </a:r>
              <a:endParaRPr lang="ru-RU" dirty="0">
                <a:solidFill>
                  <a:schemeClr val="tx1"/>
                </a:solidFill>
                <a:effectLst/>
                <a:latin typeface="Arial Narrow" pitchFamily="34" charset="0"/>
                <a:ea typeface="Calibri"/>
                <a:cs typeface="Times New Roman" pitchFamily="18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6056558" y="1952226"/>
              <a:ext cx="0" cy="22485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428013" y="2184605"/>
              <a:ext cx="4963560" cy="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812754" y="2285165"/>
              <a:ext cx="4496225" cy="1353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err="1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Формативное</a:t>
              </a:r>
              <a:r>
                <a:rPr lang="ru-RU" sz="1400" b="1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оценивание </a:t>
              </a:r>
              <a:r>
                <a:rPr lang="ru-RU" sz="14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-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проводится непрерывно учителем,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обеспечивает обратную связь между учеником и учителем и позволяет своевременно корректировать учебный процесс без выставления баллов и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оценок</a:t>
              </a:r>
              <a:r>
                <a:rPr lang="ru-RU" sz="14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endParaRPr lang="ru-RU" sz="14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grpSp>
          <p:nvGrpSpPr>
            <p:cNvPr id="3" name="Группа 4"/>
            <p:cNvGrpSpPr/>
            <p:nvPr/>
          </p:nvGrpSpPr>
          <p:grpSpPr>
            <a:xfrm>
              <a:off x="3140444" y="3609825"/>
              <a:ext cx="7705202" cy="649991"/>
              <a:chOff x="3140444" y="3186737"/>
              <a:chExt cx="7705202" cy="649991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0444" y="3336758"/>
                <a:ext cx="0" cy="490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152016" y="3345824"/>
                <a:ext cx="0" cy="490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0845645" y="3331335"/>
                <a:ext cx="0" cy="49090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140445" y="3338198"/>
                <a:ext cx="7705201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8366549" y="3186737"/>
                <a:ext cx="0" cy="15719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Прямоугольник 10"/>
            <p:cNvSpPr/>
            <p:nvPr/>
          </p:nvSpPr>
          <p:spPr>
            <a:xfrm>
              <a:off x="4581724" y="3918015"/>
              <a:ext cx="3414539" cy="1616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100" b="1" dirty="0" err="1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Суммативное</a:t>
              </a:r>
              <a:r>
                <a:rPr lang="ru-RU" sz="1100" b="1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оценивание </a:t>
              </a:r>
              <a:r>
                <a:rPr lang="ru-RU" sz="1100" b="1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за четверть</a:t>
              </a:r>
            </a:p>
            <a:p>
              <a:pPr marL="1588" lvl="0" indent="269875">
                <a:buFont typeface="+mj-lt"/>
                <a:buAutoNum type="arabicPeriod"/>
                <a:tabLst>
                  <a:tab pos="271463" algn="l"/>
                </a:tabLst>
              </a:pPr>
              <a:r>
                <a: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Итоговая процедура оценивания, которая проводится по завершению каждой четверти</a:t>
              </a:r>
            </a:p>
            <a:p>
              <a:pPr marL="1588" lvl="0" indent="269875">
                <a:buFont typeface="+mj-lt"/>
                <a:buAutoNum type="arabicPeriod"/>
                <a:tabLst>
                  <a:tab pos="271463" algn="l"/>
                </a:tabLst>
              </a:pPr>
              <a:r>
                <a: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Принятие решения о достижении целей обучения учебной программы за четверть</a:t>
              </a:r>
            </a:p>
            <a:p>
              <a:pPr marL="1588" lvl="0" indent="269875">
                <a:buFont typeface="+mj-lt"/>
                <a:buAutoNum type="arabicPeriod"/>
                <a:tabLst>
                  <a:tab pos="271463" algn="l"/>
                </a:tabLst>
              </a:pPr>
              <a:r>
                <a: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Фиксирование и учет (сумма балов всех четвертных оценок) результатов при выставлении годовой </a:t>
              </a:r>
              <a:r>
                <a:rPr lang="ru-RU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оценки</a:t>
              </a:r>
              <a:endParaRPr lang="ru-RU" sz="11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12753" y="3918016"/>
              <a:ext cx="3652920" cy="1616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200" b="1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Суммативное оценивание за </a:t>
              </a:r>
            </a:p>
            <a:p>
              <a:pPr algn="ctr">
                <a:lnSpc>
                  <a:spcPct val="115000"/>
                </a:lnSpc>
              </a:pPr>
              <a:r>
                <a:rPr lang="ru-RU" sz="1200" b="1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раздел/сквозную тему </a:t>
              </a:r>
            </a:p>
            <a:p>
              <a:pPr lvl="0" indent="225425" algn="just">
                <a:buFont typeface="+mj-lt"/>
                <a:buAutoNum type="arabicPeriod"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Серия  установленных процедур оценивания в течение четверти</a:t>
              </a:r>
            </a:p>
            <a:p>
              <a:pPr lvl="0" indent="225425" algn="just">
                <a:buFont typeface="+mj-lt"/>
                <a:buAutoNum type="arabicPeriod"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Принятие решения о достижении целей обучения за раздел учебной программы</a:t>
              </a:r>
            </a:p>
            <a:p>
              <a:pPr lvl="0" indent="225425" algn="just">
                <a:buFont typeface="+mj-lt"/>
                <a:buAutoNum type="arabicPeriod"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Фиксирование и учет результатов при выставлении оценок за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четверть</a:t>
              </a:r>
              <a:endParaRPr lang="ru-RU" sz="12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44540" y="3926565"/>
              <a:ext cx="3774558" cy="1631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100" b="1" dirty="0" err="1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Суммативное</a:t>
              </a:r>
              <a:r>
                <a:rPr lang="ru-RU" sz="1100" b="1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оценивание  за  уровень  образования</a:t>
              </a:r>
            </a:p>
            <a:p>
              <a:pPr marL="1588" lvl="0" indent="269875">
                <a:buFont typeface="+mj-lt"/>
                <a:buAutoNum type="arabicPeriod"/>
                <a:tabLst>
                  <a:tab pos="271463" algn="l"/>
                </a:tabLst>
              </a:pPr>
              <a:r>
                <a: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Итоговая процедура оценивание, которая  проводится в конце основной и старшей школ</a:t>
              </a:r>
            </a:p>
            <a:p>
              <a:pPr marL="1588" lvl="0" indent="269875">
                <a:buFont typeface="+mj-lt"/>
                <a:buAutoNum type="arabicPeriod"/>
                <a:tabLst>
                  <a:tab pos="271463" algn="l"/>
                </a:tabLst>
              </a:pPr>
              <a:r>
                <a: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Принятие решения о достижении целей обучения учебной программы согласно ожидаемым результатам по предметным областям</a:t>
              </a:r>
            </a:p>
            <a:p>
              <a:pPr marL="1588" lvl="0" indent="269875">
                <a:buFont typeface="+mj-lt"/>
                <a:buAutoNum type="arabicPeriod"/>
                <a:tabLst>
                  <a:tab pos="271463" algn="l"/>
                </a:tabLst>
              </a:pPr>
              <a:r>
                <a:rPr lang="ru-RU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Независимое оценивание </a:t>
              </a:r>
              <a:endParaRPr lang="ru-RU" sz="11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47385" y="2299655"/>
              <a:ext cx="5171099" cy="1353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err="1" smtClean="0">
                  <a:solidFill>
                    <a:schemeClr val="tx1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Суммативное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оценивание </a:t>
              </a:r>
              <a:r>
                <a:rPr lang="ru-RU" sz="14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-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проводится 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 завершении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разделов/сквозных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 учебных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программ,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определенного учебного периода (четверть, триместр, учебный год, уровень среднего образования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 с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выставлением баллов и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оценок</a:t>
              </a:r>
              <a:r>
                <a:rPr lang="ru-RU" sz="14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endParaRPr lang="ru-RU" sz="1400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386-C4BD-4AA4-B116-9B6182A4672C}" type="slidenum">
              <a:rPr lang="en-US" smtClean="0">
                <a:latin typeface="Arial Narrow" pitchFamily="34" charset="0"/>
              </a:rPr>
              <a:pPr/>
              <a:t>18</a:t>
            </a:fld>
            <a:endParaRPr lang="en-US">
              <a:latin typeface="Arial Narrow" pitchFamily="34" charset="0"/>
            </a:endParaRPr>
          </a:p>
        </p:txBody>
      </p:sp>
      <p:grpSp>
        <p:nvGrpSpPr>
          <p:cNvPr id="5" name="Группа 38"/>
          <p:cNvGrpSpPr/>
          <p:nvPr/>
        </p:nvGrpSpPr>
        <p:grpSpPr>
          <a:xfrm>
            <a:off x="1852349" y="5636732"/>
            <a:ext cx="2758190" cy="616751"/>
            <a:chOff x="2490081" y="5091591"/>
            <a:chExt cx="3677587" cy="616751"/>
          </a:xfrm>
        </p:grpSpPr>
        <p:cxnSp>
          <p:nvCxnSpPr>
            <p:cNvPr id="24" name="Прямая соединительная линия 23"/>
            <p:cNvCxnSpPr>
              <a:endCxn id="22" idx="1"/>
            </p:cNvCxnSpPr>
            <p:nvPr/>
          </p:nvCxnSpPr>
          <p:spPr>
            <a:xfrm>
              <a:off x="2490081" y="5486401"/>
              <a:ext cx="830168" cy="1331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490081" y="5091591"/>
              <a:ext cx="0" cy="42805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6147386" y="5091591"/>
              <a:ext cx="20282" cy="41182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21"/>
            <p:cNvSpPr/>
            <p:nvPr/>
          </p:nvSpPr>
          <p:spPr>
            <a:xfrm>
              <a:off x="3320249" y="5291091"/>
              <a:ext cx="2068497" cy="417251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Оценка по итогам учебного года</a:t>
              </a:r>
              <a:endParaRPr lang="ru-RU" sz="14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394661" y="5496753"/>
              <a:ext cx="773007" cy="665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39"/>
          <p:cNvGrpSpPr/>
          <p:nvPr/>
        </p:nvGrpSpPr>
        <p:grpSpPr>
          <a:xfrm>
            <a:off x="3444268" y="5663150"/>
            <a:ext cx="4161669" cy="1050563"/>
            <a:chOff x="1983783" y="4657779"/>
            <a:chExt cx="4057245" cy="1050563"/>
          </a:xfrm>
        </p:grpSpPr>
        <p:cxnSp>
          <p:nvCxnSpPr>
            <p:cNvPr id="41" name="Прямая соединительная линия 40"/>
            <p:cNvCxnSpPr>
              <a:endCxn id="44" idx="1"/>
            </p:cNvCxnSpPr>
            <p:nvPr/>
          </p:nvCxnSpPr>
          <p:spPr>
            <a:xfrm>
              <a:off x="1983783" y="5486400"/>
              <a:ext cx="1336466" cy="133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83783" y="5184538"/>
              <a:ext cx="0" cy="30186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037029" y="4657779"/>
              <a:ext cx="0" cy="85451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Скругленный прямоугольник 43"/>
            <p:cNvSpPr/>
            <p:nvPr/>
          </p:nvSpPr>
          <p:spPr>
            <a:xfrm>
              <a:off x="3320249" y="5291091"/>
              <a:ext cx="2068497" cy="417251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Arial Narrow" pitchFamily="34" charset="0"/>
                  <a:cs typeface="Times New Roman" pitchFamily="18" charset="0"/>
                </a:rPr>
                <a:t>Итоговая оценка в аттестат </a:t>
              </a:r>
              <a:endParaRPr lang="ru-RU" sz="14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5394661" y="5496753"/>
              <a:ext cx="646367" cy="1553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663729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/>
              <a:t>Формативное</a:t>
            </a:r>
            <a:r>
              <a:rPr lang="ru-RU" b="1" dirty="0" smtClean="0"/>
              <a:t> </a:t>
            </a:r>
            <a:r>
              <a:rPr lang="ru-RU" b="1" dirty="0" smtClean="0"/>
              <a:t>оценивание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Оценивание в процессе обучения, когда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анализируются знания, умения,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ценностные установки и оценки, 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поведение учащегося,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устанавливается обратная связь об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успехах и недостатках учащегося; когда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учащегося ориентируют и вдохновляют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дальнейшую учебу, а также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целей и путей 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inary.pp.ua/block/resize.php?img=IMG/rendering/473_more_aysberg_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85728"/>
            <a:ext cx="8403365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ilibekova_a\Desktop\Скриншоты\ФОмате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4040115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hilibekova_a\Desktop\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29" t="11228" r="32686" b="4926"/>
          <a:stretch/>
        </p:blipFill>
        <p:spPr bwMode="auto">
          <a:xfrm>
            <a:off x="4857752" y="642918"/>
            <a:ext cx="3978442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0648"/>
            <a:ext cx="8229600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mtClean="0">
                <a:latin typeface="Arial Narrow" pitchFamily="34" charset="0"/>
                <a:cs typeface="Times New Roman" pitchFamily="18" charset="0"/>
              </a:rPr>
              <a:t>Сборники заданий по формативному оцениванию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7F4C-45F0-4EC3-9273-53FA391D6EF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39241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оценивание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Фамилия и имя учащегося (-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йся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)_________________ФИО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учителя: _____________________________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математика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Раздел1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Числа и величины(4 вариант)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9" y="1600200"/>
          <a:ext cx="8501123" cy="4525963"/>
        </p:xfrm>
        <a:graphic>
          <a:graphicData uri="http://schemas.openxmlformats.org/drawingml/2006/table">
            <a:tbl>
              <a:tblPr/>
              <a:tblGrid>
                <a:gridCol w="1498962"/>
                <a:gridCol w="993974"/>
                <a:gridCol w="6008187"/>
              </a:tblGrid>
              <a:tr h="36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Ссылка на учебную программу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Цель обучения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Руководство по оцениванию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1.1 Натуральные и рациональные числа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1.1.1.1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Иметь представление о натуральном числе и числе 0; знать образование числа и его состав, уметь читать и записывать числа до 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Задание: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впиши недостающие числа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97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SimSun"/>
                          <a:cs typeface="Times New Roman"/>
                        </a:rPr>
                        <a:t>Критерии успеха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SimSun"/>
                          <a:cs typeface="Times New Roman"/>
                        </a:rPr>
                        <a:t>знает принцип образования чтения, записи натуральных чисел и нуля; называет,  как образуется число и его состав, читая и записывая числа в пределах 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  <a:cs typeface="Times New Roman"/>
                        </a:rPr>
                        <a:t>                                Дескрипторы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98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-знает принцип образования и записи натуральных чисел и нуля;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-знает,  как образуется число и его состав, читая и записывая числа в пределах 10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-умеет читать числа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225" name="Рисунок 13" descr="http://forchel.ru/uploads/gallery/main/11/st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85992"/>
            <a:ext cx="5365508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оценивание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Фамилия и имя учащегося (-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)__________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ФИО учителя: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грамоте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Слушание, говорение  (2 вариант)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862192"/>
          <a:ext cx="8186766" cy="4691092"/>
        </p:xfrm>
        <a:graphic>
          <a:graphicData uri="http://schemas.openxmlformats.org/drawingml/2006/table">
            <a:tbl>
              <a:tblPr/>
              <a:tblGrid>
                <a:gridCol w="951180"/>
                <a:gridCol w="1015510"/>
                <a:gridCol w="96405"/>
                <a:gridCol w="6123671"/>
              </a:tblGrid>
              <a:tr h="411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Ссылка на  программу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обучения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Рекомендации по оцениванию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Слушание и говорение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1.1.2.1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Определять с помощью учителя, о чем говорится в тексте</a:t>
                      </a: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Задание 1: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Прочитайте текст. 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5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ДОМ.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5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Стоит дом у дороги. Дом как дом. Окна, крыша и труба.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5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Над домом дым.  У дома дуб.  Под дубом грибы.  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5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чём говорится в тексте?______________________________________________________________________________________________________________________________________________________________________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5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Нарисуй , о чём  говорится в тексте:</a:t>
                      </a: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463">
                <a:tc gridSpan="3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успеха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Дескрипторы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562">
                <a:tc gridSpan="3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Учащийся достиг цели обучения, если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распознает ключевую информацию по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прослушанному тексту; правильно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отвечает на вопросы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выделяет главное в содержании текста ;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рисует, о чём говорится в тексте.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23" marR="32206" marT="4520" marB="16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Формативное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оценивание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Фамилия и имя учащегося (-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)____________________________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ФИО учителя: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естествознание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 Я – исследователь.   2 вариант.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83799"/>
          <a:ext cx="8286808" cy="4558765"/>
        </p:xfrm>
        <a:graphic>
          <a:graphicData uri="http://schemas.openxmlformats.org/drawingml/2006/table">
            <a:tbl>
              <a:tblPr/>
              <a:tblGrid>
                <a:gridCol w="1018369"/>
                <a:gridCol w="940898"/>
                <a:gridCol w="89322"/>
                <a:gridCol w="6238219"/>
              </a:tblGrid>
              <a:tr h="34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Ссылка на  программу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обучения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Рекомендации по оцениванию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6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Роль науки и исследователей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1.1.1.1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Объяснять необходи-мость изучения явлений, процессов  и объектов окружающего мира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Calibri"/>
                          <a:cs typeface="Times New Roman"/>
                        </a:rPr>
                        <a:t>Задание: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Соедини  объекты  живой и неживой  природы    со словами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Живая природа           Неживая природа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80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Критерии успеха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9273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900" b="1">
                          <a:latin typeface="Times New Roman"/>
                          <a:ea typeface="Calibri"/>
                          <a:cs typeface="Times New Roman"/>
                        </a:rPr>
                        <a:t>Дескрипторы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93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Учащийся достиг цели обучения, если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находит и соединяет  с помощью   стрелок 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соответствие  между  объектами живой и неживой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 природы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latin typeface="Times New Roman"/>
                          <a:ea typeface="Calibri"/>
                          <a:cs typeface="Times New Roman"/>
                        </a:rPr>
                        <a:t>Учащийся: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- находит и соединяет  с помощью   стрелок соответствие между  объектами   живой  -находит и соединяет  с помощью   стрелок соответствие между  объектами   неживой природы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- объясняет необходимость изучения явлений, процессов  и объектов окружающего мира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80" marR="26695" marT="3747" marB="14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250" name="Рисунок 18" descr="https://encrypted-tbn0.gstatic.com/images?q=tbn:ANd9GcS-WQ0J77GEiQoGn2NO7f6lF9LOmqF0-CPA7bvJEsrI2POztqudT1WPI2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357430"/>
            <a:ext cx="1562100" cy="1139825"/>
          </a:xfrm>
          <a:prstGeom prst="rect">
            <a:avLst/>
          </a:prstGeom>
          <a:noFill/>
        </p:spPr>
      </p:pic>
      <p:pic>
        <p:nvPicPr>
          <p:cNvPr id="53252" name="Рисунок 19" descr="Картинки по запросу картинки живой прир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285992"/>
            <a:ext cx="1560512" cy="1139825"/>
          </a:xfrm>
          <a:prstGeom prst="rect">
            <a:avLst/>
          </a:prstGeom>
          <a:noFill/>
        </p:spPr>
      </p:pic>
      <p:pic>
        <p:nvPicPr>
          <p:cNvPr id="53251" name="Рисунок 21" descr="Картинки по запросу картинки неживой приро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357430"/>
            <a:ext cx="1470025" cy="1139825"/>
          </a:xfrm>
          <a:prstGeom prst="rect">
            <a:avLst/>
          </a:prstGeom>
          <a:noFill/>
        </p:spPr>
      </p:pic>
      <p:pic>
        <p:nvPicPr>
          <p:cNvPr id="53253" name="Рисунок 22" descr="Картинки по запросу картинки живой приро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643314"/>
            <a:ext cx="1376362" cy="1093788"/>
          </a:xfrm>
          <a:prstGeom prst="rect">
            <a:avLst/>
          </a:prstGeom>
          <a:noFill/>
        </p:spPr>
      </p:pic>
      <p:pic>
        <p:nvPicPr>
          <p:cNvPr id="53254" name="Рисунок 23" descr="Картинки по запросу картинки неживой природ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571876"/>
            <a:ext cx="1752600" cy="1154113"/>
          </a:xfrm>
          <a:prstGeom prst="rect">
            <a:avLst/>
          </a:prstGeom>
          <a:noFill/>
        </p:spPr>
      </p:pic>
      <p:pic>
        <p:nvPicPr>
          <p:cNvPr id="53249" name="Рисунок 24" descr="Картинки по запросу картинки живой природы насекомы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3571876"/>
            <a:ext cx="1493838" cy="1158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Суммативное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оценивание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Оценивание, проводимое с целью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определения соответствия знаний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учащихся нормам и требованиям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стандартов обучения.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Констатирует факт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28" y="720079"/>
            <a:ext cx="4100849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979" y="720080"/>
            <a:ext cx="4372989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0648"/>
            <a:ext cx="8229600" cy="4180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itchFamily="34" charset="0"/>
                <a:cs typeface="Times New Roman" pitchFamily="18" charset="0"/>
              </a:rPr>
              <a:t>Методические рекомендации по </a:t>
            </a:r>
            <a:r>
              <a:rPr lang="ru-RU" sz="1800" b="1" dirty="0" err="1" smtClean="0">
                <a:latin typeface="Arial Narrow" pitchFamily="34" charset="0"/>
                <a:cs typeface="Times New Roman" pitchFamily="18" charset="0"/>
              </a:rPr>
              <a:t>суммативному</a:t>
            </a:r>
            <a:r>
              <a:rPr lang="ru-RU" sz="1800" b="1" dirty="0" smtClean="0">
                <a:latin typeface="Arial Narrow" pitchFamily="34" charset="0"/>
                <a:cs typeface="Times New Roman" pitchFamily="18" charset="0"/>
              </a:rPr>
              <a:t> оцениванию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7F4C-45F0-4EC3-9273-53FA391D6EF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5417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2829733"/>
              </p:ext>
            </p:extLst>
          </p:nvPr>
        </p:nvGraphicFramePr>
        <p:xfrm>
          <a:off x="285721" y="142852"/>
          <a:ext cx="8643998" cy="6583026"/>
        </p:xfrm>
        <a:graphic>
          <a:graphicData uri="http://schemas.openxmlformats.org/drawingml/2006/table">
            <a:tbl>
              <a:tblPr/>
              <a:tblGrid>
                <a:gridCol w="1283282"/>
                <a:gridCol w="2790728"/>
                <a:gridCol w="2129958"/>
                <a:gridCol w="2440030"/>
              </a:tblGrid>
              <a:tr h="177299">
                <a:tc rowSpan="2">
                  <a:txBody>
                    <a:bodyPr/>
                    <a:lstStyle/>
                    <a:p>
                      <a:pPr marL="7200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Знание и понимание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балла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балла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балла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3290">
                <a:tc>
                  <a:txBody>
                    <a:bodyPr/>
                    <a:lstStyle/>
                    <a:p>
                      <a:pPr marL="7200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и общество</a:t>
                      </a:r>
                    </a:p>
                    <a:p>
                      <a:pPr marL="7200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k-KZ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Чаще всего одинаковое у всех членов семьи</a:t>
                      </a: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и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одежда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С) ф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амилия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рождения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Кто должен убирать твои вещи?</a:t>
                      </a: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м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п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С) т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 сам</a:t>
                      </a: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абушка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Праздник на который соберётся вся семья</a:t>
                      </a: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д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ень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рождения одноклассника</a:t>
                      </a: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д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ень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рождения дедушки</a:t>
                      </a: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С) д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ень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рождения маминой подруги</a:t>
                      </a:r>
                    </a:p>
                    <a:p>
                      <a:pPr marL="72000"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ень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рождения соседа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Семья – это …         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мама и папа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группа людей, состоящая из родителей, детей, внуков и ближних родственников,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живущих вместе.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группа сверстников, объединенных общими интересами</a:t>
                      </a:r>
                    </a:p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"/>
                        </a:rPr>
                        <a:t>группа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учащихся начальной школы, проходящих в 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"/>
                        </a:rPr>
                        <a:t>течение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года 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"/>
                        </a:rPr>
                        <a:t>совместно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одну  общую программу.</a:t>
                      </a: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Прочитайте диалог, который может произойти в любой семье утром. Из приведённых возможных ответов сына на обращение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его мамы зачеркните те, которые говорят о нем, как о Невежливом, Невоспитанном человеке.</a:t>
                      </a:r>
                    </a:p>
                    <a:p>
                      <a:pPr marL="7200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Саша, вставай, пора в школу. Я приготовила тебе завтрак.</a:t>
                      </a:r>
                    </a:p>
                    <a:p>
                      <a:pPr marL="7200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трогай меня, я спать хочу!</a:t>
                      </a:r>
                    </a:p>
                    <a:p>
                      <a:pPr marL="7200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Спасибо, сейчас попробую встать.</a:t>
                      </a:r>
                    </a:p>
                    <a:p>
                      <a:pPr marL="7200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Наверное, опять кашу…</a:t>
                      </a:r>
                    </a:p>
                    <a:p>
                      <a:pPr marL="7200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Уже встаю, большое спасибо!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Подумай и запиши к каждой картинке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kk-KZ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 заботятся в семье близкие</a:t>
                      </a:r>
                      <a:r>
                        <a:rPr lang="kk-KZ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друг другу люди.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97" marR="2897" marT="5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84408">
                <a:tc>
                  <a:txBody>
                    <a:bodyPr/>
                    <a:lstStyle/>
                    <a:p>
                      <a:pPr marL="7200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Дескрипторы</a:t>
                      </a:r>
                    </a:p>
                  </a:txBody>
                  <a:tcPr marL="2897" marR="2897" marT="51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Верно находит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ответ – фамилия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1б.</a:t>
                      </a:r>
                    </a:p>
                    <a:p>
                      <a:pPr marL="7200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Верно находит ответ –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 сам – 1б.</a:t>
                      </a:r>
                    </a:p>
                    <a:p>
                      <a:pPr marL="7200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Верно находит  ответ – день рождение дедушки – 1б.</a:t>
                      </a:r>
                    </a:p>
                    <a:p>
                      <a:pPr marL="7200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Верно находит ответ -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группа людей, состоящая из родителей, детей, внуков и ближних родственников,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живущих вместе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Верно находит ответ – Не трогай меня, я спать хочу!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1б. </a:t>
                      </a:r>
                    </a:p>
                    <a:p>
                      <a:pPr marL="72000" marR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Наверное опять кашу – 1б.</a:t>
                      </a: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Вместе проводят вечера – 1б.</a:t>
                      </a:r>
                    </a:p>
                    <a:p>
                      <a:pPr marL="7200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Мама заботится/одевает/пеленает  о своем ребенке – 1б.</a:t>
                      </a:r>
                    </a:p>
                    <a:p>
                      <a:pPr marL="7200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Дедушка читает внуку книгу – 1б.</a:t>
                      </a:r>
                    </a:p>
                    <a:p>
                      <a:pPr marL="72000" indent="-22860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Вся семья вместе едут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отдыхать в отпуск – 1б.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7" marR="2897" marT="514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389888" y="42089"/>
            <a:ext cx="6453378" cy="489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Пример заданий по познанию мира для </a:t>
            </a:r>
            <a:r>
              <a:rPr lang="ru-RU" sz="2000" b="1" dirty="0" err="1">
                <a:latin typeface="Times New Roman" pitchFamily="18" charset="0"/>
                <a:ea typeface="+mj-ea"/>
                <a:cs typeface="Times New Roman" pitchFamily="18" charset="0"/>
              </a:rPr>
              <a:t>суммативного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оценивания за раздел №1</a:t>
            </a:r>
          </a:p>
        </p:txBody>
      </p:sp>
      <p:pic>
        <p:nvPicPr>
          <p:cNvPr id="7" name="Рисунок 6" descr="C:\Documents and Settings\Бактияр\Рабочий стол\STDDIR4\PE02641_.WMF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754059" y="1370334"/>
            <a:ext cx="857356" cy="82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Бактияр\Рабочий стол\STDDIR4\PE02634_.WMF"/>
          <p:cNvPicPr/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6681348" y="2745104"/>
            <a:ext cx="653550" cy="101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Бактияр\Рабочий стол\STDDIR4\PE02696_.WMF"/>
          <p:cNvPicPr/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7835621" y="1160364"/>
            <a:ext cx="593061" cy="103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Бактияр\Рабочий стол\STDDIR4\PE02886_.WMF"/>
          <p:cNvPicPr/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7611415" y="2728457"/>
            <a:ext cx="1048090" cy="10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56885" y="6202748"/>
            <a:ext cx="1419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 минут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МАХ балл 10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00624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t="62500" b="7292"/>
          <a:stretch>
            <a:fillRect/>
          </a:stretch>
        </p:blipFill>
        <p:spPr bwMode="auto">
          <a:xfrm>
            <a:off x="1142976" y="0"/>
            <a:ext cx="68580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65485"/>
            <a:ext cx="6910395" cy="489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011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154" y="4298914"/>
            <a:ext cx="2395591" cy="1130350"/>
          </a:xfrm>
        </p:spPr>
        <p:txBody>
          <a:bodyPr>
            <a:noAutofit/>
          </a:bodyPr>
          <a:lstStyle/>
          <a:p>
            <a:r>
              <a:rPr lang="ru-RU" sz="2800" dirty="0"/>
              <a:t>Что означает оценивание? </a:t>
            </a:r>
          </a:p>
          <a:p>
            <a:pPr marL="0" indent="0">
              <a:buNone/>
            </a:pPr>
            <a:r>
              <a:rPr lang="ru-RU" sz="2800" dirty="0"/>
              <a:t>   </a:t>
            </a:r>
            <a:endParaRPr lang="en-SG" sz="2800" dirty="0"/>
          </a:p>
        </p:txBody>
      </p:sp>
      <p:pic>
        <p:nvPicPr>
          <p:cNvPr id="6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797" y="1351898"/>
            <a:ext cx="1573757" cy="276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500" y="1336658"/>
            <a:ext cx="1573757" cy="276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625" y="1367138"/>
            <a:ext cx="1573757" cy="276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661165" y="4298917"/>
            <a:ext cx="2056328" cy="103362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8C723"/>
              </a:buClr>
            </a:pPr>
            <a:r>
              <a:rPr lang="ru-RU" sz="2800" dirty="0">
                <a:solidFill>
                  <a:prstClr val="black"/>
                </a:solidFill>
              </a:rPr>
              <a:t>Почему необходимо оценивание</a:t>
            </a:r>
            <a:r>
              <a:rPr lang="en-SG" sz="2800" dirty="0">
                <a:solidFill>
                  <a:prstClr val="black"/>
                </a:solidFill>
              </a:rPr>
              <a:t> 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804305" y="4286256"/>
            <a:ext cx="2150804" cy="112098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8C723"/>
              </a:buClr>
            </a:pPr>
            <a:r>
              <a:rPr lang="ru-RU" sz="2800" dirty="0">
                <a:solidFill>
                  <a:prstClr val="black"/>
                </a:solidFill>
              </a:rPr>
              <a:t>На кого воздействует оценивание</a:t>
            </a:r>
            <a:r>
              <a:rPr lang="en-SG" sz="2800" dirty="0">
                <a:solidFill>
                  <a:prstClr val="black"/>
                </a:solidFill>
              </a:rPr>
              <a:t>?  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189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ythroug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13841" y="365127"/>
            <a:ext cx="8531817" cy="8282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Рубрики для предоставления результатов по  </a:t>
            </a:r>
            <a:r>
              <a:rPr lang="ru-RU" sz="2800" b="1" dirty="0" err="1" smtClean="0">
                <a:solidFill>
                  <a:srgbClr val="C00000"/>
                </a:solidFill>
                <a:latin typeface="Arial Narrow" pitchFamily="34" charset="0"/>
              </a:rPr>
              <a:t>суммативному</a:t>
            </a: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 оцениванию за раздел/сквозную тему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506" y="1340831"/>
            <a:ext cx="7886700" cy="1973869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Рубрики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способ описания уровней в соответствие с критериями оценивания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убрики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будут использоваться по итогам каждой процедуры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суммативного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оценивания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раздел/сквозную тему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рубриках учитель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отмечает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уровень учебных достижений по каждому критерию индивидуально на каждого учащегося путем проставления пометок</a:t>
            </a:r>
          </a:p>
        </p:txBody>
      </p:sp>
    </p:spTree>
    <p:extLst>
      <p:ext uri="{BB962C8B-B14F-4D97-AF65-F5344CB8AC3E}">
        <p14:creationId xmlns:p14="http://schemas.microsoft.com/office/powerpoint/2010/main" xmlns="" val="115361257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21571" y="-892999"/>
            <a:ext cx="6429420" cy="86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562074"/>
          </a:xfrm>
        </p:spPr>
        <p:txBody>
          <a:bodyPr>
            <a:noAutofit/>
          </a:bodyPr>
          <a:lstStyle/>
          <a:p>
            <a:pPr algn="ctr"/>
            <a:r>
              <a:rPr lang="kk-KZ" sz="3600" dirty="0">
                <a:latin typeface="+mn-lt"/>
                <a:ea typeface="+mn-ea"/>
                <a:cs typeface="+mn-cs"/>
              </a:rPr>
              <a:t>Пример рубрики</a:t>
            </a:r>
            <a:endParaRPr lang="ru-RU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02"/>
          <a:stretch/>
        </p:blipFill>
        <p:spPr bwMode="auto">
          <a:xfrm>
            <a:off x="428596" y="836712"/>
            <a:ext cx="8501122" cy="59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10157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95" y="179943"/>
            <a:ext cx="8779534" cy="48060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Уровни учебных достижений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обучающихся для предоставления обратной связи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 суммативному оцениванию за раздел/сквозную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/>
          </p:nvPr>
        </p:nvGraphicFramePr>
        <p:xfrm>
          <a:off x="153508" y="754369"/>
          <a:ext cx="8794191" cy="4221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2036"/>
                <a:gridCol w="1731070"/>
                <a:gridCol w="1638347"/>
                <a:gridCol w="1384518"/>
                <a:gridCol w="1280680"/>
                <a:gridCol w="1004154"/>
                <a:gridCol w="1153386"/>
              </a:tblGrid>
              <a:tr h="283742">
                <a:tc rowSpan="2"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 при переводе в 5-балльную шкалу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17262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Знание и понимание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Синтез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46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Низкий уровень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демонстрирует элементарные знания и понимание предметных терминов и понятий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выполняет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простые задания и следует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процедурам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выполнения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в соответствии с прямыми указаниями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формулирует простые выводы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основе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различных форм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представления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информации (таблицы, графики и диаграммы)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распознает шаблоны в простых заданиях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соответствует оценкам 1 - 2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уровень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демонстрирует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остаточное знание и понимание предметных терминов и понятий 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выполняет типичные задания и умеет успешно применять знания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знакомых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 некоторых незнакомых ситуациях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обобщает информацию и формулирует выводы    с частичным обоснованием, может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приводить аргументы к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полученным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результатам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распознает шаблоны в типичных заданиях, предлагает и использует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стандартные пути решения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интегрирует знания, умения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 навыки из других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областей учебной программы для решения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фиксированного набора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</a:t>
                      </a:r>
                      <a:endParaRPr lang="ru-RU" sz="11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соответствует оценкам 3 - 4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демонстрирует глубокие знания и понимание предметных терминов и понятий 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выполняет сложные задания и успешно применяет знания в широком диапазоне ситуаций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обобщает информацию из различных источников  и формулирует выводы с полным обоснованием,  приводит четкие,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огически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последовательные аргументы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 полученным результатам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распознает шаблоны в сложных заданиях, предлагает и использует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альтернативные и нестандартные пути решения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интегрирует знания, умения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 навыки из других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областей учебной программы для решения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широкого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спектра задач, использует различные стратегии, оценивает значимость и обоснованность полученных результатов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соответствует оценке 5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771047"/>
              </p:ext>
            </p:extLst>
          </p:nvPr>
        </p:nvGraphicFramePr>
        <p:xfrm>
          <a:off x="374074" y="5607121"/>
          <a:ext cx="8478981" cy="10646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6909"/>
                <a:gridCol w="2468880"/>
                <a:gridCol w="2294312"/>
                <a:gridCol w="2468880"/>
              </a:tblGrid>
              <a:tr h="38000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Шкала</a:t>
                      </a:r>
                      <a:r>
                        <a:rPr lang="ru-RU" sz="1400" baseline="0" dirty="0" smtClean="0"/>
                        <a:t> для определения уровня учебных достижений в начальных классах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25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Уровень </a:t>
                      </a:r>
                      <a:endParaRPr lang="en-US" sz="14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Высокий</a:t>
                      </a:r>
                      <a:endParaRPr lang="en-US" sz="14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Средний</a:t>
                      </a:r>
                      <a:endParaRPr lang="en-US" sz="14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Низкий</a:t>
                      </a:r>
                      <a:endParaRPr lang="en-US" sz="14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81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%</a:t>
                      </a:r>
                      <a:endParaRPr lang="ru-RU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81%-100%</a:t>
                      </a:r>
                      <a:endParaRPr lang="en-US" sz="14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/>
                        <a:t>21</a:t>
                      </a:r>
                      <a:r>
                        <a:rPr lang="ru-RU" sz="1400" dirty="0" smtClean="0"/>
                        <a:t>%-80%</a:t>
                      </a:r>
                      <a:endParaRPr lang="en-US" sz="14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0%-20%</a:t>
                      </a:r>
                      <a:endParaRPr lang="en-US" sz="14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261796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88928"/>
            <a:ext cx="8229600" cy="6369072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Запись результатов оценки помогает учителям, учащимся и родителям ответить на следующие вопросы: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Что изучил учащийся?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Что еще он должен изучать?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	Какие шаги он должен принимать для развития?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ilibekova_a\Desktop\Скриншоты\учащийсяру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594" y="692696"/>
            <a:ext cx="4178399" cy="590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ilibekova_a\Desktop\Скриншоты\учащийсяручв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692696"/>
            <a:ext cx="4166956" cy="585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3460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err="1" smtClean="0">
                <a:latin typeface="Arial Narrow" pitchFamily="34" charset="0"/>
              </a:rPr>
              <a:t>Критериальное</a:t>
            </a:r>
            <a:r>
              <a:rPr lang="ru-RU" sz="1600" b="1" dirty="0" smtClean="0">
                <a:latin typeface="Arial Narrow" pitchFamily="34" charset="0"/>
              </a:rPr>
              <a:t> оценивание учебных достижений учащихся: информация для родителей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7F4C-45F0-4EC3-9273-53FA391D6EF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7772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214842" cy="61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857" y="381504"/>
            <a:ext cx="4409299" cy="61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286280" cy="640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4357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57699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357718" cy="642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400"/>
            <a:ext cx="4143404" cy="656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07196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fs00.infourok.ru/images/doc/233/84127/2/640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89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umeuvse.ru/wp-content/uploads/2012/04/gorshok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86808" cy="45809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214950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*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ИЗБЕГАЙТЕ СРАВНЕНИЯ СВОЕГО РЕБЁНКА С ДРУГИМИ УЧАЩИМИСЯ!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lenagold.ru/fon/clipart/l/lej/lejka42.jpg"/>
          <p:cNvPicPr>
            <a:picLocks noChangeAspect="1" noChangeArrowheads="1"/>
          </p:cNvPicPr>
          <p:nvPr/>
        </p:nvPicPr>
        <p:blipFill>
          <a:blip r:embed="rId2"/>
          <a:srcRect t="15873" b="14530"/>
          <a:stretch>
            <a:fillRect/>
          </a:stretch>
        </p:blipFill>
        <p:spPr bwMode="auto">
          <a:xfrm>
            <a:off x="1214414" y="357166"/>
            <a:ext cx="6500858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4857760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*НАУЧИТЕСЬ РАДОВАТЬСЯ ЛЮБОМУ, ДАЖЕ САМОМУ МАЛОМУ, ДОСТИЖЕНИЮ СВОЕГО РЕБЁНКА!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s://i.ytimg.com/vi/PWdhEhRZ9s4/hqdefault.jpg?custom=true&amp;w=246&amp;h=138&amp;stc=true&amp;jpg444=true&amp;jpgq=90&amp;sp=68&amp;sigh=ttWhaF9ESV-Jm-0S5B5Tp_PfFhI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42"/>
            <a:ext cx="6876679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471488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Притча « Два кувшина»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230" y="188640"/>
            <a:ext cx="54952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Рефлексия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«Две звезды, одно пожелание»</a:t>
            </a:r>
          </a:p>
          <a:p>
            <a:pPr marL="742950" lvl="0" indent="-742950" algn="ctr"/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Анимашки на тему &quot;Школа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653136"/>
            <a:ext cx="2687905" cy="192633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Глубочайшим свойством человеческой природы является страстное стремление людей быть оцененным по достоинству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У. Джеймс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cs306812.userapi.com/v306812402/2ff2/ojQGIvtF-C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404488" cy="34011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900igr.net/datas/pedagogika/Pedsovet-po-FGOS/0036-036-Model-vypuskn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4293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fs00.infourok.ru/images/doc/11/14379/hello_html_m47555f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471597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 </a:t>
            </a: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ИЗО. </a:t>
            </a:r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нарисовать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дом.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76438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1.Оцените свою работу по десятибалльной системе 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Самооценивание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2.Передайте рисунок соседу 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Взаимооценивание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3.Верните работы друг другу. Совпало ли ваше мнение с мнением соседа?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153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сейчас сравним вашу работу с образцом и оценим её по заданным критериям.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77153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Критерии оценивания: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1.Фундамент – 1 балл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2.Ступени –1 балл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3.Перила – 1балл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Дверь – 1 балл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Окно - 1 балл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Окно на чердаке – 1 балл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Водосточная труба – 1 балл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8. Труба на крыше дома – 1 балл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9.Трава возле дома – 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10. Использовали не менее 3 цветов – 1 балл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3087</TotalTime>
  <Words>1675</Words>
  <Application>Microsoft Office PowerPoint</Application>
  <PresentationFormat>Экран (4:3)</PresentationFormat>
  <Paragraphs>266</Paragraphs>
  <Slides>44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Оценивание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Критериальное оценивание</vt:lpstr>
      <vt:lpstr>Основные принципы системы критериального оценивания</vt:lpstr>
      <vt:lpstr>  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Формативное оценивание Фамилия и имя учащегося (-йся)_________________ФИО учителя: _____________________________   Предмет: математика                                                                           Раздел1: Числа и величины(4 вариант)</vt:lpstr>
      <vt:lpstr>  Формативное оценивание Фамилия и имя учащегося (-йся)__________   ФИО учителя:   Предмет:Обучение грамоте Раздел 1. Слушание, говорение  (2 вариант)   </vt:lpstr>
      <vt:lpstr>Формативное оценивание Фамилия и имя учащегося (-йся)____________________________    ФИО учителя:   Предмет:естествознание                                                                     Раздел:  Я – исследователь.   2 вариант. </vt:lpstr>
      <vt:lpstr>Слайд 24</vt:lpstr>
      <vt:lpstr>Слайд 25</vt:lpstr>
      <vt:lpstr>Слайд 26</vt:lpstr>
      <vt:lpstr>Слайд 27</vt:lpstr>
      <vt:lpstr>Слайд 28</vt:lpstr>
      <vt:lpstr>Слайд 29</vt:lpstr>
      <vt:lpstr>Рубрики для предоставления результатов по  суммативному оцениванию за раздел/сквозную тему</vt:lpstr>
      <vt:lpstr>Слайд 31</vt:lpstr>
      <vt:lpstr>Пример рубрики</vt:lpstr>
      <vt:lpstr>Уровни учебных достижений обучающихся для предоставления обратной связи по  суммативному оцениванию за раздел/сквозную </vt:lpstr>
      <vt:lpstr>Запись результатов оценки помогает учителям, учащимся и родителям ответить на следующие вопросы: • Что изучил учащийся? • Что еще он должен изучать? • Какие шаги он должен принимать для развития?    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Глубочайшим свойством человеческой природы является страстное стремление людей быть оцененным по достоинству  У. Джеймс  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Ядро с ядрышком</dc:title>
  <dc:creator>Женечка</dc:creator>
  <cp:lastModifiedBy>Kabinet 210</cp:lastModifiedBy>
  <cp:revision>276</cp:revision>
  <dcterms:created xsi:type="dcterms:W3CDTF">2007-11-16T13:58:57Z</dcterms:created>
  <dcterms:modified xsi:type="dcterms:W3CDTF">2017-01-10T08:15:12Z</dcterms:modified>
</cp:coreProperties>
</file>