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59" r:id="rId5"/>
    <p:sldId id="275" r:id="rId6"/>
    <p:sldId id="262" r:id="rId7"/>
    <p:sldId id="263" r:id="rId8"/>
    <p:sldId id="264" r:id="rId9"/>
    <p:sldId id="261" r:id="rId10"/>
    <p:sldId id="27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12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7F073F-B0F8-4793-9E36-0F5D12A8B5C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42DD1E-7B1B-4CBA-95C3-009E53427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9DB17-4C23-4E37-B24D-A91AD59E3A5A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532C-AFCB-41DE-BC14-80AED377F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CAE49-D441-4EA7-A9AB-18849DDDD942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36410-DF3E-49C6-8F4F-9C0A5F766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65C1C-C451-4625-8705-9880EDD42F1C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211C-4858-4F7A-BA88-201DFB893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435100" y="274638"/>
            <a:ext cx="7499350" cy="5973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98E7-9DEC-4A1B-AD88-24C1B64E860B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1C05F-2B12-4D76-A71B-7644E2B8D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0825A-DB76-46D6-B7EF-0C46DEE1E4FF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2876-98B6-4761-A1D4-3DF34E97D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C4EFF6-08A3-4CAC-AF96-AC44E7F919AB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908A2-B09C-40B1-A1EE-C4A0A4534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BCA9A-4C31-4C96-80A1-1C43B54F3B21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7D67-6FC0-4FCC-A6FA-5B8B5CE75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21DD86-0FD6-4A60-8CE1-68D0A09D2ECA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4EC2B1-17F6-4D15-B2A3-AA44E9B44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BE25B-7DCE-42AA-B664-E34CC83970C8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EB08E-6891-43CB-B9F3-847FD14F9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BBE247-5A59-4B5C-A1E1-C340B47DD11D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694B6E-3C7D-431E-8921-0E6A3226A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C9170C-9796-4145-9B48-70082DE093C5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99123A-94A4-4EC4-A54B-9CC25FF81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81C1A0-F741-4433-9793-2836FD250953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1A0ECC-4DBC-4329-B3DF-676E95653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872E781-F4B5-4EE7-9314-F6F8B054D7D7}" type="datetimeFigureOut">
              <a:rPr lang="ru-RU"/>
              <a:pPr>
                <a:defRPr/>
              </a:pPr>
              <a:t>05.10.2015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083DE9CB-BF6E-40CA-B816-524AC5A2F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2" r:id="rId4"/>
    <p:sldLayoutId id="2147483676" r:id="rId5"/>
    <p:sldLayoutId id="2147483671" r:id="rId6"/>
    <p:sldLayoutId id="2147483677" r:id="rId7"/>
    <p:sldLayoutId id="2147483678" r:id="rId8"/>
    <p:sldLayoutId id="2147483679" r:id="rId9"/>
    <p:sldLayoutId id="2147483670" r:id="rId10"/>
    <p:sldLayoutId id="2147483669" r:id="rId11"/>
    <p:sldLayoutId id="2147483668" r:id="rId12"/>
    <p:sldLayoutId id="214748366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алтанат\Desktop\ФОН\1313978218_bez-imeni-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200127" y="558329"/>
            <a:ext cx="5576889" cy="1152128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Сабақтың   </a:t>
            </a:r>
            <a:r>
              <a:rPr lang="kk-K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тақырыбы: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71600" y="2132856"/>
            <a:ext cx="7920880" cy="2592288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anUp">
              <a:avLst/>
            </a:prstTxWarp>
            <a:normAutofit/>
            <a:scene3d>
              <a:camera prst="perspectiveFront"/>
              <a:lightRig rig="threePt" dir="t"/>
            </a:scene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ru-RU" sz="320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Логика ж</a:t>
            </a:r>
            <a:r>
              <a:rPr kumimoji="0" lang="kk-KZ" sz="320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әне логикалық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kumimoji="0" lang="kk-KZ" sz="320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операциялар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 </a:t>
            </a:r>
            <a:endParaRPr lang="en-US" sz="3200" kern="10" dirty="0" smtClean="0">
              <a:ln w="9525">
                <a:noFill/>
                <a:round/>
                <a:headEnd/>
                <a:tailEnd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36712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73" y="241162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0080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Рисунок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20981177">
            <a:off x="8277225" y="1768635"/>
            <a:ext cx="1733550" cy="189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000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380215" flipH="1">
            <a:off x="1208127" y="1292053"/>
            <a:ext cx="10937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000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380215" flipH="1">
            <a:off x="992102" y="4244380"/>
            <a:ext cx="10937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 descr="000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48987">
            <a:off x="7501282" y="1194520"/>
            <a:ext cx="11255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000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48987">
            <a:off x="7357265" y="4218856"/>
            <a:ext cx="11255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94116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7301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" descr="звезды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85184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Rectangle 2"/>
          <p:cNvSpPr>
            <a:spLocks noGrp="1"/>
          </p:cNvSpPr>
          <p:nvPr>
            <p:ph type="title"/>
          </p:nvPr>
        </p:nvSpPr>
        <p:spPr bwMode="auto">
          <a:xfrm>
            <a:off x="2214546" y="214290"/>
            <a:ext cx="6018238" cy="8636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596900" indent="-514350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 бекіту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рақтары: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1142977" y="1142984"/>
            <a:ext cx="7358114" cy="4800600"/>
          </a:xfrm>
        </p:spPr>
        <p:txBody>
          <a:bodyPr/>
          <a:lstStyle/>
          <a:p>
            <a:pPr marL="425450" lvl="0" indent="-342900">
              <a:buFont typeface="+mj-lt"/>
              <a:buAutoNum type="arabicPeriod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Қандай   пікірлер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ж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пікірлерге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келтіріңдер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жалғаулығына мысал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келтіріңдер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жалғаулығымен бөлуші рөлде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біріктіруші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рөлде мысал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келтіріңдер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Пайымдауларды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теріске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шығаруға мысалдар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келтіріңдер.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  көбейту   деп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Дизъюнкция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не?</a:t>
            </a:r>
          </a:p>
          <a:p>
            <a:pPr marL="425450" lvl="0" indent="-342900">
              <a:buFont typeface="+mj-lt"/>
              <a:buAutoNum type="arabicPeriod"/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    терістеу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36625" lvl="1" indent="-533400" eaLnBrk="1" hangingPunct="1">
              <a:lnSpc>
                <a:spcPct val="80000"/>
              </a:lnSpc>
              <a:buFont typeface="Verdana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Блок-схема: типовой процесс 11"/>
          <p:cNvSpPr/>
          <p:nvPr/>
        </p:nvSpPr>
        <p:spPr>
          <a:xfrm>
            <a:off x="1357313" y="785813"/>
            <a:ext cx="6000750" cy="78581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8582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effectLst/>
              </a:rPr>
              <a:t>                          Логика-  </a:t>
            </a:r>
            <a:endParaRPr lang="ru-RU" b="1" dirty="0">
              <a:solidFill>
                <a:srgbClr val="00B05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9" y="2214563"/>
            <a:ext cx="6715172" cy="1114425"/>
          </a:xfrm>
        </p:spPr>
        <p:txBody>
          <a:bodyPr>
            <a:normAutofit fontScale="77500" lnSpcReduction="20000"/>
          </a:bodyPr>
          <a:lstStyle/>
          <a:p>
            <a:pPr marL="365760" indent="-283464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ойлауының түрлері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 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дәлелдеуге  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пікірлердің  заңдылықтары 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57313" y="3786188"/>
            <a:ext cx="2714625" cy="78581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Формальды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56100" y="3714750"/>
            <a:ext cx="3001963" cy="7858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Ықтималдық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75" y="4857750"/>
            <a:ext cx="2643188" cy="1643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Сөйлесу тілімен берілген пікірлерді талдаумен байланысты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6100" y="4786313"/>
            <a:ext cx="4176713" cy="16430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Ақиқаттылығының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жалғандығының бір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мағыналылығын шешу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мүмкін болатындай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қатаң анықталған объектілері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пайымдаулары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бар ой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қорытуларды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214313" y="857250"/>
            <a:ext cx="1143000" cy="3714750"/>
          </a:xfrm>
          <a:prstGeom prst="curvedRightArrow">
            <a:avLst>
              <a:gd name="adj1" fmla="val 32287"/>
              <a:gd name="adj2" fmla="val 59035"/>
              <a:gd name="adj3" fmla="val 33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 flipH="1">
            <a:off x="7358063" y="785813"/>
            <a:ext cx="1357312" cy="3714750"/>
          </a:xfrm>
          <a:prstGeom prst="curvedRightArrow">
            <a:avLst>
              <a:gd name="adj1" fmla="val 32287"/>
              <a:gd name="adj2" fmla="val 59035"/>
              <a:gd name="adj3" fmla="val 33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3" name="Group 26"/>
          <p:cNvGrpSpPr>
            <a:grpSpLocks/>
          </p:cNvGrpSpPr>
          <p:nvPr/>
        </p:nvGrpSpPr>
        <p:grpSpPr bwMode="auto">
          <a:xfrm>
            <a:off x="-36513" y="0"/>
            <a:ext cx="9180513" cy="6892926"/>
            <a:chOff x="0" y="-17"/>
            <a:chExt cx="5783" cy="4342"/>
          </a:xfrm>
        </p:grpSpPr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8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7" name="Picture 31" descr="пгшлпгш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11560" y="1000108"/>
            <a:ext cx="8208912" cy="1924836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971600" y="1000108"/>
            <a:ext cx="7500865" cy="192483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ақиқат немесе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жалған екенін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тұжырымдауға  болатын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мағынасы бойынша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аяқталған сөйлемді айтамыз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3286124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Мысалы:  «Қар - ақ», «2*2=4»    -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ақиқат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«Тау тегіс», «2*2=5»  -   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жалған </a:t>
            </a:r>
          </a:p>
          <a:p>
            <a:r>
              <a:rPr lang="kk-KZ" sz="2400" dirty="0" smtClean="0"/>
              <a:t>   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642918"/>
            <a:ext cx="3143250" cy="7143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 пікір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642918"/>
            <a:ext cx="3143250" cy="7858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нақты фактілерді көрсетеді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000504"/>
            <a:ext cx="3143250" cy="9286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 пікірлер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3571876"/>
            <a:ext cx="3286148" cy="2228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обьектілер немесе құбылыстар тобының қасиеттерін сипаттайды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3714744" y="857232"/>
            <a:ext cx="1357312" cy="2857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3714744" y="4357694"/>
            <a:ext cx="1357313" cy="2857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228599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Мысалы:  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«3+3&lt;7», «Бүгін күн шуақты болды».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187450" y="357188"/>
            <a:ext cx="7416800" cy="500063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1285875" y="285750"/>
            <a:ext cx="7115175" cy="400050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Логикалык жалғаулықтар математикада күрделі айтылымдарды сипаттайтын логикалық операциялар болып табылады.</a:t>
            </a:r>
            <a:b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 операциялар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«және»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конъюнкция (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 көбейту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А ж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 «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дизъюнкция (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ық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«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терістеу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kk-KZ" sz="2000" b="1" dirty="0" smtClean="0">
                <a:solidFill>
                  <a:srgbClr val="002060"/>
                </a:solidFill>
              </a:rPr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8"/>
          <p:cNvSpPr/>
          <p:nvPr/>
        </p:nvSpPr>
        <p:spPr>
          <a:xfrm>
            <a:off x="5786446" y="4143380"/>
            <a:ext cx="2000250" cy="200025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827584" y="332656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kk-KZ" sz="2000" b="1" dirty="0" smtClean="0">
                <a:solidFill>
                  <a:srgbClr val="FF0000"/>
                </a:solidFill>
                <a:effectLst/>
                <a:latin typeface="Palatino Linotype" pitchFamily="18" charset="0"/>
                <a:cs typeface="Times New Roman" pitchFamily="18" charset="0"/>
              </a:rPr>
              <a:t>ЖӘНЕ жалғаулығының көмегімен қарапайым екі А мен В айтылымдарының бір құрамдасқа бірігуі логикалық көбейту немесе конъюнкция (латынша соіушісііо -біріктіру), ал операцияның нәтижесі - логикалық көбейтінді деп аталады</a:t>
            </a:r>
            <a:r>
              <a:rPr lang="kk-KZ" sz="2000" b="1" dirty="0" smtClean="0">
                <a:solidFill>
                  <a:srgbClr val="FF0000"/>
                </a:solidFill>
                <a:effectLst/>
                <a:latin typeface="Palatino Linotype" pitchFamily="18" charset="0"/>
              </a:rPr>
              <a:t>.</a:t>
            </a:r>
            <a:endParaRPr lang="ru-RU" sz="2000" b="1" dirty="0">
              <a:solidFill>
                <a:srgbClr val="FF0000"/>
              </a:solidFill>
              <a:effectLst/>
              <a:latin typeface="Palatino Linotype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899592" y="1628800"/>
            <a:ext cx="7499350" cy="4570425"/>
          </a:xfrm>
        </p:spPr>
        <p:txBody>
          <a:bodyPr/>
          <a:lstStyle/>
          <a:p>
            <a:pPr eaLnBrk="1" hangingPunct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Табиғи тілде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  логикалық байланысына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сәйкес;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Пікірлер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алгебрасында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белгілеуі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&amp; (А&amp;B 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1" hangingPunct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Бағдарламалау тілінде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белгілеуі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00232" y="3929066"/>
          <a:ext cx="200026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5"/>
                <a:gridCol w="666755"/>
                <a:gridCol w="66675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r>
                        <a:rPr lang="en-US" dirty="0" smtClean="0"/>
                        <a:t>&amp;B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928794" y="3143248"/>
            <a:ext cx="2143125" cy="57150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Ақиқаттық кестесін толтыр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429124" y="4214818"/>
            <a:ext cx="2000250" cy="200025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ru-RU" dirty="0"/>
              <a:t>А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714876" y="3143248"/>
            <a:ext cx="2571750" cy="71437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Конъюнкцияға сәйкес бөлікті боя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499350" cy="1143000"/>
          </a:xfrm>
        </p:spPr>
        <p:txBody>
          <a:bodyPr>
            <a:noAutofit/>
          </a:bodyPr>
          <a:lstStyle/>
          <a:p>
            <a:pPr algn="just"/>
            <a:r>
              <a:rPr lang="kk-KZ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Біріктіруші мағынада қолданылатын </a:t>
            </a:r>
            <a:r>
              <a:rPr lang="kk-KZ" sz="2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жалғаулығының көмегімен қарапайым А және В айтылымдарының бір құрамдасқа бірігуі логикалық қосу немесе дизъюнкция(латышда disjuncnctio - бөлу), ал операцияның нәтижесі – логикалық қосынды  деп аталады.</a:t>
            </a:r>
            <a:endParaRPr lang="ru-RU" sz="20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899592" y="2132856"/>
            <a:ext cx="7499350" cy="4391036"/>
          </a:xfrm>
        </p:spPr>
        <p:txBody>
          <a:bodyPr/>
          <a:lstStyle/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Табиғи тілде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логикалық байланысына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сәйкес;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Белгілеуі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\/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Бағдарламалау тілінде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белгілеуі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оr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71670" y="4143380"/>
          <a:ext cx="200026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5"/>
                <a:gridCol w="666755"/>
                <a:gridCol w="66675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r>
                        <a:rPr lang="en-US" dirty="0" err="1" smtClean="0"/>
                        <a:t>vB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000232" y="3357562"/>
            <a:ext cx="2143125" cy="57150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Ақиқаттық кестесін толтыр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214942" y="3357562"/>
            <a:ext cx="2571750" cy="71437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Дизъюнкцияға сәйкес бөлікті боя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786314" y="4214818"/>
            <a:ext cx="2000250" cy="200025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215074" y="4214818"/>
            <a:ext cx="2000250" cy="200025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 bwMode="auto">
          <a:xfrm>
            <a:off x="1116013" y="274638"/>
            <a:ext cx="7818437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kk-KZ" sz="18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Қарапайым А айтылымына ЕМЕС шылауын қосу логикалық терістеу операциясы деп аталады, операцияны орындау нәтижесінде ЕМЕС операциясы айтылымның үстіне сызықша салумен белгіленеді.</a:t>
            </a:r>
            <a:endParaRPr lang="ru-RU" sz="18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Табиғи тілде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логикалық байланысы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қолданылады;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Белгілеуі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Бағдарламалау тілінде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қолданылатын белгілеу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dirty="0" smtClean="0">
              <a:latin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907704" y="3068960"/>
            <a:ext cx="2143125" cy="57150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Ақиқаттық кестесін толтыр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148064" y="3068960"/>
            <a:ext cx="2571750" cy="71437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Дизъюнкцияға сәйкес бөлікті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051720" y="4077072"/>
          <a:ext cx="1714512" cy="1392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</a:tblGrid>
              <a:tr h="50804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Ā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076056" y="4149080"/>
            <a:ext cx="2786063" cy="1428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715008" y="4214818"/>
            <a:ext cx="1000125" cy="8572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14325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14325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04800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04800"/>
          </a:xfrm>
          <a:prstGeom prst="rect">
            <a:avLst/>
          </a:prstGeom>
          <a:noFill/>
        </p:spPr>
      </p:pic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04800"/>
          </a:xfrm>
          <a:prstGeom prst="rect">
            <a:avLst/>
          </a:prstGeom>
          <a:noFill/>
        </p:spPr>
      </p:pic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4" descr="8am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450" y="274638"/>
            <a:ext cx="77470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just" eaLnBrk="1" hangingPunct="1"/>
            <a:r>
              <a:rPr lang="kk-KZ" sz="280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Келесі пікірлер үшін олардың құрама немесе жай, ақиқат немесе жалған, жалпы немесе жеке екенін көрсет.</a:t>
            </a:r>
            <a:endParaRPr lang="ru-RU" sz="280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6013" y="1447800"/>
          <a:ext cx="7818835" cy="52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481"/>
                <a:gridCol w="1628936"/>
                <a:gridCol w="1954709"/>
                <a:gridCol w="19547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Пікірлер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Жай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немесе құрама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Ақиқат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немесе жалған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немесе жеке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Күн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ашық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саны жай сан емес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Кез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келген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төртбұрыш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параллелограмм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болып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табылады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Ертең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біздің театрда  алғашқы қойылым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мен үйге  барамын, не сен дүкенге барасың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 үй қояндары капустаны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жақсы көреді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Екі түзу олардың арасындағы бұрыш 90 болғанда ғана перпендикуляр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болады.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497</TotalTime>
  <Words>457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                          Логика-  </vt:lpstr>
      <vt:lpstr>         Пікір деп ақиқат немесе жалған екенін тұжырымдауға  болатын, мағынасы бойынша аяқталған сөйлемді айтамыз. </vt:lpstr>
      <vt:lpstr>Слайд 4</vt:lpstr>
      <vt:lpstr>  Логикалык жалғаулықтар математикада күрделі айтылымдарды сипаттайтын логикалық операциялар болып табылады.   Негізгі логикалық операциялар: 1. «және» конъюнкция (логикалық көбейту) 2. А және В «немесе» дизъюнкция (логикалық қосу) 3. А немесе В «емес» терістеу А емес   </vt:lpstr>
      <vt:lpstr>ЖӘНЕ жалғаулығының көмегімен қарапайым екі А мен В айтылымдарының бір құрамдасқа бірігуі логикалық көбейту немесе конъюнкция (латынша соіушісііо -біріктіру), ал операцияның нәтижесі - логикалық көбейтінді деп аталады.</vt:lpstr>
      <vt:lpstr>Біріктіруші мағынада қолданылатын НЕМЕСЕ жалғаулығының көмегімен қарапайым А және В айтылымдарының бір құрамдасқа бірігуі логикалық қосу немесе дизъюнкция(латышда disjuncnctio - бөлу), ал операцияның нәтижесі – логикалық қосынды  деп аталады.</vt:lpstr>
      <vt:lpstr>Қарапайым А айтылымына ЕМЕС шылауын қосу логикалық терістеу операциясы деп аталады, операцияны орындау нәтижесінде ЕМЕС операциясы айтылымның үстіне сызықша салумен белгіленеді.</vt:lpstr>
      <vt:lpstr>Келесі пікірлер үшін олардың құрама немесе жай, ақиқат немесе жалған, жалпы немесе жеке екенін көрсет.</vt:lpstr>
      <vt:lpstr>Сабақты бекіту сұрақтары: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операции Таблицы  истинности</dc:title>
  <dc:creator>Admin</dc:creator>
  <cp:lastModifiedBy>User</cp:lastModifiedBy>
  <cp:revision>50</cp:revision>
  <dcterms:created xsi:type="dcterms:W3CDTF">2010-10-24T18:24:28Z</dcterms:created>
  <dcterms:modified xsi:type="dcterms:W3CDTF">2015-10-05T16:16:16Z</dcterms:modified>
</cp:coreProperties>
</file>