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0"/>
  </p:notesMasterIdLst>
  <p:sldIdLst>
    <p:sldId id="268" r:id="rId2"/>
    <p:sldId id="290" r:id="rId3"/>
    <p:sldId id="269" r:id="rId4"/>
    <p:sldId id="270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79" r:id="rId14"/>
    <p:sldId id="280" r:id="rId15"/>
    <p:sldId id="281" r:id="rId16"/>
    <p:sldId id="282" r:id="rId17"/>
    <p:sldId id="283" r:id="rId18"/>
    <p:sldId id="284" r:id="rId19"/>
    <p:sldId id="289" r:id="rId20"/>
    <p:sldId id="261" r:id="rId21"/>
    <p:sldId id="257" r:id="rId22"/>
    <p:sldId id="258" r:id="rId23"/>
    <p:sldId id="259" r:id="rId24"/>
    <p:sldId id="292" r:id="rId25"/>
    <p:sldId id="260" r:id="rId26"/>
    <p:sldId id="265" r:id="rId27"/>
    <p:sldId id="266" r:id="rId28"/>
    <p:sldId id="262" r:id="rId29"/>
    <p:sldId id="293" r:id="rId30"/>
    <p:sldId id="291" r:id="rId31"/>
    <p:sldId id="301" r:id="rId32"/>
    <p:sldId id="294" r:id="rId33"/>
    <p:sldId id="302" r:id="rId34"/>
    <p:sldId id="295" r:id="rId35"/>
    <p:sldId id="303" r:id="rId36"/>
    <p:sldId id="296" r:id="rId37"/>
    <p:sldId id="304" r:id="rId38"/>
    <p:sldId id="297" r:id="rId39"/>
    <p:sldId id="305" r:id="rId40"/>
    <p:sldId id="298" r:id="rId41"/>
    <p:sldId id="306" r:id="rId42"/>
    <p:sldId id="299" r:id="rId43"/>
    <p:sldId id="309" r:id="rId44"/>
    <p:sldId id="300" r:id="rId45"/>
    <p:sldId id="310" r:id="rId46"/>
    <p:sldId id="263" r:id="rId47"/>
    <p:sldId id="264" r:id="rId48"/>
    <p:sldId id="267" r:id="rId4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  <a:srgbClr val="FF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00" autoAdjust="0"/>
    <p:restoredTop sz="94624" autoAdjust="0"/>
  </p:normalViewPr>
  <p:slideViewPr>
    <p:cSldViewPr>
      <p:cViewPr>
        <p:scale>
          <a:sx n="75" d="100"/>
          <a:sy n="75" d="100"/>
        </p:scale>
        <p:origin x="-318" y="-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482"/>
    </p:cViewPr>
  </p:sorterViewPr>
  <p:notesViewPr>
    <p:cSldViewPr>
      <p:cViewPr varScale="1">
        <p:scale>
          <a:sx n="55" d="100"/>
          <a:sy n="55" d="100"/>
        </p:scale>
        <p:origin x="-2904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0881E8C4-EADB-4E55-B29E-3AC23E69EAEC}" type="datetimeFigureOut">
              <a:rPr lang="ru-RU"/>
              <a:pPr>
                <a:defRPr/>
              </a:pPr>
              <a:t>08.12.2015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520FE8B9-3756-47B1-BDF7-3E8FD0B8B4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9ED833-0897-4863-BC07-8655B7B4DF88}" type="datetimeFigureOut">
              <a:rPr lang="ru-RU"/>
              <a:pPr>
                <a:defRPr/>
              </a:pPr>
              <a:t>08.12.2015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1042A1-D064-4F21-ABAD-8CED8758BD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A37B80-D6F3-43C9-A872-BAF725EC2C5A}" type="datetimeFigureOut">
              <a:rPr lang="ru-RU"/>
              <a:pPr>
                <a:defRPr/>
              </a:pPr>
              <a:t>08.12.2015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0960B0-2059-4EF5-B8B5-BEACB985B3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21A3B7-FF21-405E-8D05-785140C4E479}" type="datetimeFigureOut">
              <a:rPr lang="ru-RU"/>
              <a:pPr>
                <a:defRPr/>
              </a:pPr>
              <a:t>08.12.2015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CFFD6F-CFD3-469F-BBDF-7B514EADCA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7D84A7-CF78-40F7-9E4B-07269587945B}" type="datetimeFigureOut">
              <a:rPr lang="ru-RU"/>
              <a:pPr>
                <a:defRPr/>
              </a:pPr>
              <a:t>08.12.2015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1F4F28-C2D3-4D25-A84B-1C1544F1DA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FD5805-0A77-4E72-9538-21789210B933}" type="datetimeFigureOut">
              <a:rPr lang="ru-RU"/>
              <a:pPr>
                <a:defRPr/>
              </a:pPr>
              <a:t>08.12.2015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6B2FA0-005F-4B83-82BA-602C310880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A43124-B0E2-493B-829F-8476799E43A7}" type="datetimeFigureOut">
              <a:rPr lang="ru-RU"/>
              <a:pPr>
                <a:defRPr/>
              </a:pPr>
              <a:t>08.12.2015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C21B6F-AABC-434C-8AE7-CB1800F699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C1BD23-1DFC-4CA2-ACA1-7D38D92B23BA}" type="datetimeFigureOut">
              <a:rPr lang="ru-RU"/>
              <a:pPr>
                <a:defRPr/>
              </a:pPr>
              <a:t>08.12.2015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4AB0C1-A162-40ED-BBBA-1062384F26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07C004-EE3C-4003-8E6D-1C0CB3478992}" type="datetimeFigureOut">
              <a:rPr lang="ru-RU"/>
              <a:pPr>
                <a:defRPr/>
              </a:pPr>
              <a:t>08.12.2015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33B116-6D03-4D64-BABC-89095A55B8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978918-2155-42AD-AAC3-130C878224F5}" type="datetimeFigureOut">
              <a:rPr lang="ru-RU"/>
              <a:pPr>
                <a:defRPr/>
              </a:pPr>
              <a:t>08.12.2015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587E0F-01E4-442A-8E9C-48A0E40F99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248AC3-A7DE-402C-9F56-5F128D7E8628}" type="datetimeFigureOut">
              <a:rPr lang="ru-RU"/>
              <a:pPr>
                <a:defRPr/>
              </a:pPr>
              <a:t>08.12.2015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495219-CF70-448D-90D7-92ECC1F3F3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5F77B5-FD62-414D-88A1-EE9FFC89243C}" type="datetimeFigureOut">
              <a:rPr lang="ru-RU"/>
              <a:pPr>
                <a:defRPr/>
              </a:pPr>
              <a:t>08.12.2015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C5E2B9-DA1E-4028-8303-0B04BB2C14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907E4CC-1A71-4F22-B0F1-145C4A87DC08}" type="datetimeFigureOut">
              <a:rPr lang="ru-RU"/>
              <a:pPr>
                <a:defRPr/>
              </a:pPr>
              <a:t>08.12.2015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4050BCA-BDCD-4776-B406-A366A2D0D5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gif"/><Relationship Id="rId4" Type="http://schemas.openxmlformats.org/officeDocument/2006/relationships/image" Target="../media/image11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13" Type="http://schemas.openxmlformats.org/officeDocument/2006/relationships/slide" Target="slide19.xml"/><Relationship Id="rId3" Type="http://schemas.openxmlformats.org/officeDocument/2006/relationships/image" Target="../media/image5.png"/><Relationship Id="rId7" Type="http://schemas.openxmlformats.org/officeDocument/2006/relationships/slide" Target="slide13.xml"/><Relationship Id="rId12" Type="http://schemas.openxmlformats.org/officeDocument/2006/relationships/slide" Target="slide15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1.xml"/><Relationship Id="rId11" Type="http://schemas.openxmlformats.org/officeDocument/2006/relationships/slide" Target="slide17.xml"/><Relationship Id="rId5" Type="http://schemas.openxmlformats.org/officeDocument/2006/relationships/slide" Target="slide3.xml"/><Relationship Id="rId10" Type="http://schemas.openxmlformats.org/officeDocument/2006/relationships/slide" Target="slide5.xml"/><Relationship Id="rId4" Type="http://schemas.openxmlformats.org/officeDocument/2006/relationships/image" Target="../media/image6.png"/><Relationship Id="rId9" Type="http://schemas.openxmlformats.org/officeDocument/2006/relationships/slide" Target="slide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" Target="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gif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gi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gi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gif"/><Relationship Id="rId13" Type="http://schemas.openxmlformats.org/officeDocument/2006/relationships/slide" Target="slide36.xml"/><Relationship Id="rId3" Type="http://schemas.openxmlformats.org/officeDocument/2006/relationships/hyperlink" Target="http://images.yandex.kz/" TargetMode="External"/><Relationship Id="rId7" Type="http://schemas.openxmlformats.org/officeDocument/2006/relationships/slide" Target="slide38.xml"/><Relationship Id="rId12" Type="http://schemas.openxmlformats.org/officeDocument/2006/relationships/image" Target="../media/image28.gif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Relationship Id="rId6" Type="http://schemas.openxmlformats.org/officeDocument/2006/relationships/slide" Target="slide44.xml"/><Relationship Id="rId11" Type="http://schemas.openxmlformats.org/officeDocument/2006/relationships/slide" Target="slide32.xml"/><Relationship Id="rId5" Type="http://schemas.openxmlformats.org/officeDocument/2006/relationships/image" Target="../media/image26.gif"/><Relationship Id="rId15" Type="http://schemas.openxmlformats.org/officeDocument/2006/relationships/slide" Target="slide46.xml"/><Relationship Id="rId10" Type="http://schemas.openxmlformats.org/officeDocument/2006/relationships/slide" Target="slide30.xml"/><Relationship Id="rId4" Type="http://schemas.openxmlformats.org/officeDocument/2006/relationships/slide" Target="slide40.xml"/><Relationship Id="rId9" Type="http://schemas.openxmlformats.org/officeDocument/2006/relationships/slide" Target="slide34.xml"/><Relationship Id="rId14" Type="http://schemas.openxmlformats.org/officeDocument/2006/relationships/slide" Target="slide4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7" Type="http://schemas.openxmlformats.org/officeDocument/2006/relationships/image" Target="../media/image27.gif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34.xml"/><Relationship Id="rId5" Type="http://schemas.openxmlformats.org/officeDocument/2006/relationships/image" Target="../media/image26.gif"/><Relationship Id="rId4" Type="http://schemas.openxmlformats.org/officeDocument/2006/relationships/slide" Target="slide4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gif"/><Relationship Id="rId4" Type="http://schemas.openxmlformats.org/officeDocument/2006/relationships/image" Target="../media/image31.gi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7" Type="http://schemas.openxmlformats.org/officeDocument/2006/relationships/image" Target="../media/image27.gif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34.xml"/><Relationship Id="rId5" Type="http://schemas.openxmlformats.org/officeDocument/2006/relationships/image" Target="../media/image26.gif"/><Relationship Id="rId4" Type="http://schemas.openxmlformats.org/officeDocument/2006/relationships/slide" Target="slide4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gif"/><Relationship Id="rId4" Type="http://schemas.openxmlformats.org/officeDocument/2006/relationships/image" Target="../media/image31.gi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7" Type="http://schemas.openxmlformats.org/officeDocument/2006/relationships/image" Target="../media/image27.gif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34.xml"/><Relationship Id="rId5" Type="http://schemas.openxmlformats.org/officeDocument/2006/relationships/image" Target="../media/image26.gif"/><Relationship Id="rId4" Type="http://schemas.openxmlformats.org/officeDocument/2006/relationships/slide" Target="slide4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gif"/><Relationship Id="rId5" Type="http://schemas.openxmlformats.org/officeDocument/2006/relationships/image" Target="../media/image31.gif"/><Relationship Id="rId4" Type="http://schemas.openxmlformats.org/officeDocument/2006/relationships/image" Target="../media/image9.gi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7" Type="http://schemas.openxmlformats.org/officeDocument/2006/relationships/image" Target="../media/image27.gif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34.xml"/><Relationship Id="rId5" Type="http://schemas.openxmlformats.org/officeDocument/2006/relationships/image" Target="../media/image26.gif"/><Relationship Id="rId4" Type="http://schemas.openxmlformats.org/officeDocument/2006/relationships/slide" Target="slide4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gif"/><Relationship Id="rId4" Type="http://schemas.openxmlformats.org/officeDocument/2006/relationships/image" Target="../media/image31.gi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7" Type="http://schemas.openxmlformats.org/officeDocument/2006/relationships/image" Target="../media/image27.gif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34.xml"/><Relationship Id="rId5" Type="http://schemas.openxmlformats.org/officeDocument/2006/relationships/image" Target="../media/image26.gif"/><Relationship Id="rId4" Type="http://schemas.openxmlformats.org/officeDocument/2006/relationships/slide" Target="slide4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gif"/><Relationship Id="rId4" Type="http://schemas.openxmlformats.org/officeDocument/2006/relationships/image" Target="../media/image31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7" Type="http://schemas.openxmlformats.org/officeDocument/2006/relationships/image" Target="../media/image27.gif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34.xml"/><Relationship Id="rId5" Type="http://schemas.openxmlformats.org/officeDocument/2006/relationships/image" Target="../media/image26.gif"/><Relationship Id="rId4" Type="http://schemas.openxmlformats.org/officeDocument/2006/relationships/slide" Target="slide4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gif"/><Relationship Id="rId4" Type="http://schemas.openxmlformats.org/officeDocument/2006/relationships/image" Target="../media/image31.gi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7" Type="http://schemas.openxmlformats.org/officeDocument/2006/relationships/image" Target="../media/image27.gif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34.xml"/><Relationship Id="rId5" Type="http://schemas.openxmlformats.org/officeDocument/2006/relationships/image" Target="../media/image26.gif"/><Relationship Id="rId4" Type="http://schemas.openxmlformats.org/officeDocument/2006/relationships/slide" Target="slide4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gif"/><Relationship Id="rId4" Type="http://schemas.openxmlformats.org/officeDocument/2006/relationships/slide" Target="slide29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7" Type="http://schemas.openxmlformats.org/officeDocument/2006/relationships/image" Target="../media/image27.gif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34.xml"/><Relationship Id="rId5" Type="http://schemas.openxmlformats.org/officeDocument/2006/relationships/image" Target="../media/image26.gif"/><Relationship Id="rId4" Type="http://schemas.openxmlformats.org/officeDocument/2006/relationships/slide" Target="slide4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gif"/><Relationship Id="rId4" Type="http://schemas.openxmlformats.org/officeDocument/2006/relationships/slide" Target="slide29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gif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4338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5400000">
            <a:off x="1127919" y="-1158082"/>
            <a:ext cx="6858000" cy="9174163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2700000" scaled="1"/>
          </a:gradFill>
          <a:ln>
            <a:solidFill>
              <a:schemeClr val="folHlink"/>
            </a:solidFill>
          </a:ln>
          <a:extLst>
            <a:ext uri="{AF507438-7753-43E0-B8FC-AC1667EBCBE1}"/>
          </a:extLst>
        </p:spPr>
      </p:pic>
      <p:sp>
        <p:nvSpPr>
          <p:cNvPr id="7" name="Прямоугольник 6"/>
          <p:cNvSpPr/>
          <p:nvPr/>
        </p:nvSpPr>
        <p:spPr>
          <a:xfrm rot="21192211">
            <a:off x="480010" y="1540589"/>
            <a:ext cx="8062005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b="1" kern="10" dirty="0" err="1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Үй жұмысын тексеру</a:t>
            </a:r>
            <a:endParaRPr lang="ru-RU" sz="8000" dirty="0">
              <a:latin typeface="+mn-lt"/>
              <a:cs typeface="+mn-cs"/>
            </a:endParaRPr>
          </a:p>
        </p:txBody>
      </p:sp>
      <p:pic>
        <p:nvPicPr>
          <p:cNvPr id="14341" name="Рисунок 7" descr="книга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81400" y="5638800"/>
            <a:ext cx="2057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8" descr="звезды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141663"/>
            <a:ext cx="792163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Picture 8" descr="звезды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64163" y="692150"/>
            <a:ext cx="792162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4" name="Picture 8" descr="звезды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7088" y="1844675"/>
            <a:ext cx="792162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5" name="Picture 8" descr="звезды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96188" y="3068638"/>
            <a:ext cx="792162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6" name="Picture 8" descr="звезды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43213" y="1268413"/>
            <a:ext cx="792162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7" name="Picture 8" descr="звезды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51275" y="260350"/>
            <a:ext cx="792163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8" name="Picture 8" descr="звезды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92275" y="3644900"/>
            <a:ext cx="792163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9" name="Picture 8" descr="звезды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92275" y="5229225"/>
            <a:ext cx="792163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0" name="Picture 8" descr="звезды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08400" y="4868863"/>
            <a:ext cx="792163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1" name="Picture 8" descr="звезды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92725" y="4076700"/>
            <a:ext cx="792163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2" name="Picture 8" descr="звезды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19925" y="4508500"/>
            <a:ext cx="792163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3554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3555" name="Picture 2" descr="E:\ФОН\54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3556" name="Group 26"/>
          <p:cNvGrpSpPr>
            <a:grpSpLocks/>
          </p:cNvGrpSpPr>
          <p:nvPr/>
        </p:nvGrpSpPr>
        <p:grpSpPr bwMode="auto">
          <a:xfrm>
            <a:off x="0" y="-26988"/>
            <a:ext cx="9180513" cy="6892926"/>
            <a:chOff x="0" y="-17"/>
            <a:chExt cx="5783" cy="4342"/>
          </a:xfrm>
        </p:grpSpPr>
        <p:grpSp>
          <p:nvGrpSpPr>
            <p:cNvPr id="23561" name="Group 27"/>
            <p:cNvGrpSpPr>
              <a:grpSpLocks/>
            </p:cNvGrpSpPr>
            <p:nvPr/>
          </p:nvGrpSpPr>
          <p:grpSpPr bwMode="auto">
            <a:xfrm>
              <a:off x="0" y="-17"/>
              <a:ext cx="5783" cy="4337"/>
              <a:chOff x="0" y="-17"/>
              <a:chExt cx="5783" cy="4337"/>
            </a:xfrm>
          </p:grpSpPr>
          <p:pic>
            <p:nvPicPr>
              <p:cNvPr id="23563" name="Picture 28" descr="пгшлпгш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 rot="5400000">
                <a:off x="-2109" y="2138"/>
                <a:ext cx="4291" cy="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3564" name="Picture 29" descr="пгшлпгш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22" y="-17"/>
                <a:ext cx="5760" cy="1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3565" name="Picture 30" descr="пгшлпгш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 rot="5400000">
                <a:off x="3601" y="2138"/>
                <a:ext cx="4291" cy="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23562" name="Picture 31" descr="пгшлпгш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4225"/>
              <a:ext cx="5760" cy="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214282" y="1142984"/>
            <a:ext cx="8064896" cy="3071610"/>
          </a:xfrm>
          <a:prstGeom prst="rect">
            <a:avLst/>
          </a:prstGeom>
          <a:noFill/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kk-KZ" sz="8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Жауабы </a:t>
            </a:r>
          </a:p>
          <a:p>
            <a:pPr algn="ctr">
              <a:spcBef>
                <a:spcPct val="20000"/>
              </a:spcBef>
              <a:defRPr/>
            </a:pPr>
            <a:r>
              <a:rPr lang="kk-KZ" sz="4800" b="1" dirty="0">
                <a:latin typeface="Times New Roman" pitchFamily="18" charset="0"/>
                <a:cs typeface="Times New Roman" pitchFamily="18" charset="0"/>
              </a:rPr>
              <a:t>Сызықтық, тармақталған,циклдік</a:t>
            </a:r>
          </a:p>
        </p:txBody>
      </p:sp>
      <p:sp>
        <p:nvSpPr>
          <p:cNvPr id="12" name="Стрелка влево 11">
            <a:hlinkClick r:id="rId4" action="ppaction://hlinksldjump"/>
          </p:cNvPr>
          <p:cNvSpPr/>
          <p:nvPr/>
        </p:nvSpPr>
        <p:spPr>
          <a:xfrm>
            <a:off x="428625" y="5929313"/>
            <a:ext cx="928688" cy="42862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4578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4579" name="Picture 2" descr="E:\ФОН\Копия matematika_carica_nau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0" name="Прямоугольник 4"/>
          <p:cNvSpPr>
            <a:spLocks noChangeArrowheads="1"/>
          </p:cNvSpPr>
          <p:nvPr/>
        </p:nvSpPr>
        <p:spPr bwMode="auto">
          <a:xfrm>
            <a:off x="1214438" y="3786188"/>
            <a:ext cx="4572000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kk-KZ" sz="4400" b="1">
                <a:latin typeface="Times New Roman" pitchFamily="18" charset="0"/>
                <a:cs typeface="Times New Roman" pitchFamily="18" charset="0"/>
              </a:rPr>
              <a:t>Сызықтық алгоритм дегеніміз не?</a:t>
            </a:r>
            <a:r>
              <a:rPr lang="kk-KZ">
                <a:latin typeface="Calibri" pitchFamily="34" charset="0"/>
              </a:rPr>
              <a:t/>
            </a:r>
            <a:br>
              <a:rPr lang="kk-KZ">
                <a:latin typeface="Calibri" pitchFamily="34" charset="0"/>
              </a:rPr>
            </a:br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5602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5603" name="Picture 2" descr="E:\ФОН\54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5604" name="Group 26"/>
          <p:cNvGrpSpPr>
            <a:grpSpLocks/>
          </p:cNvGrpSpPr>
          <p:nvPr/>
        </p:nvGrpSpPr>
        <p:grpSpPr bwMode="auto">
          <a:xfrm>
            <a:off x="0" y="-26988"/>
            <a:ext cx="9180513" cy="6892926"/>
            <a:chOff x="0" y="-17"/>
            <a:chExt cx="5783" cy="4342"/>
          </a:xfrm>
        </p:grpSpPr>
        <p:grpSp>
          <p:nvGrpSpPr>
            <p:cNvPr id="25609" name="Group 27"/>
            <p:cNvGrpSpPr>
              <a:grpSpLocks/>
            </p:cNvGrpSpPr>
            <p:nvPr/>
          </p:nvGrpSpPr>
          <p:grpSpPr bwMode="auto">
            <a:xfrm>
              <a:off x="0" y="-17"/>
              <a:ext cx="5783" cy="4337"/>
              <a:chOff x="0" y="-17"/>
              <a:chExt cx="5783" cy="4337"/>
            </a:xfrm>
          </p:grpSpPr>
          <p:pic>
            <p:nvPicPr>
              <p:cNvPr id="25611" name="Picture 28" descr="пгшлпгш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 rot="5400000">
                <a:off x="-2109" y="2138"/>
                <a:ext cx="4291" cy="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5612" name="Picture 29" descr="пгшлпгш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22" y="-17"/>
                <a:ext cx="5760" cy="1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5613" name="Picture 30" descr="пгшлпгш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 rot="5400000">
                <a:off x="3601" y="2138"/>
                <a:ext cx="4291" cy="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25610" name="Picture 31" descr="пгшлпгш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4225"/>
              <a:ext cx="5760" cy="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214282" y="1142984"/>
            <a:ext cx="8064896" cy="3613297"/>
          </a:xfrm>
          <a:prstGeom prst="rect">
            <a:avLst/>
          </a:prstGeom>
          <a:noFill/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kk-KZ" sz="8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Жауабы </a:t>
            </a:r>
          </a:p>
          <a:p>
            <a:pPr algn="ctr">
              <a:spcBef>
                <a:spcPct val="20000"/>
              </a:spcBef>
              <a:defRPr/>
            </a:pPr>
            <a:r>
              <a:rPr lang="kk-KZ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4400" b="1" dirty="0">
                <a:latin typeface="Times New Roman" pitchFamily="18" charset="0"/>
                <a:cs typeface="Times New Roman" pitchFamily="18" charset="0"/>
              </a:rPr>
              <a:t>Әрекеттердің тізбектей орындалуын сипаттайтын алгоритм </a:t>
            </a:r>
          </a:p>
        </p:txBody>
      </p:sp>
      <p:sp>
        <p:nvSpPr>
          <p:cNvPr id="12" name="Стрелка влево 11">
            <a:hlinkClick r:id="rId4" action="ppaction://hlinksldjump"/>
          </p:cNvPr>
          <p:cNvSpPr/>
          <p:nvPr/>
        </p:nvSpPr>
        <p:spPr>
          <a:xfrm>
            <a:off x="571500" y="5857875"/>
            <a:ext cx="1000125" cy="42862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6626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6627" name="Picture 2" descr="E:\ФОН\Копия matematika_carica_nau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8" name="Прямоугольник 4"/>
          <p:cNvSpPr>
            <a:spLocks noChangeArrowheads="1"/>
          </p:cNvSpPr>
          <p:nvPr/>
        </p:nvSpPr>
        <p:spPr bwMode="auto">
          <a:xfrm>
            <a:off x="1214438" y="3857625"/>
            <a:ext cx="4572000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kk-KZ" sz="4400" b="1">
                <a:latin typeface="Times New Roman" pitchFamily="18" charset="0"/>
                <a:cs typeface="Times New Roman" pitchFamily="18" charset="0"/>
              </a:rPr>
              <a:t>Тармақталған алгоритм дегеніміз не?</a:t>
            </a:r>
            <a:r>
              <a:rPr lang="kk-KZ">
                <a:latin typeface="Calibri" pitchFamily="34" charset="0"/>
              </a:rPr>
              <a:t/>
            </a:r>
            <a:br>
              <a:rPr lang="kk-KZ">
                <a:latin typeface="Calibri" pitchFamily="34" charset="0"/>
              </a:rPr>
            </a:br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7650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7651" name="Picture 2" descr="E:\ФОН\54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7652" name="Group 26"/>
          <p:cNvGrpSpPr>
            <a:grpSpLocks/>
          </p:cNvGrpSpPr>
          <p:nvPr/>
        </p:nvGrpSpPr>
        <p:grpSpPr bwMode="auto">
          <a:xfrm>
            <a:off x="0" y="-26988"/>
            <a:ext cx="9180513" cy="6892926"/>
            <a:chOff x="0" y="-17"/>
            <a:chExt cx="5783" cy="4342"/>
          </a:xfrm>
        </p:grpSpPr>
        <p:grpSp>
          <p:nvGrpSpPr>
            <p:cNvPr id="27657" name="Group 27"/>
            <p:cNvGrpSpPr>
              <a:grpSpLocks/>
            </p:cNvGrpSpPr>
            <p:nvPr/>
          </p:nvGrpSpPr>
          <p:grpSpPr bwMode="auto">
            <a:xfrm>
              <a:off x="0" y="-17"/>
              <a:ext cx="5783" cy="4337"/>
              <a:chOff x="0" y="-17"/>
              <a:chExt cx="5783" cy="4337"/>
            </a:xfrm>
          </p:grpSpPr>
          <p:pic>
            <p:nvPicPr>
              <p:cNvPr id="27659" name="Picture 28" descr="пгшлпгш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 rot="5400000">
                <a:off x="-2109" y="2138"/>
                <a:ext cx="4291" cy="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7660" name="Picture 29" descr="пгшлпгш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22" y="-17"/>
                <a:ext cx="5760" cy="1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7661" name="Picture 30" descr="пгшлпгш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 rot="5400000">
                <a:off x="3601" y="2138"/>
                <a:ext cx="4291" cy="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27658" name="Picture 31" descr="пгшлпгш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4225"/>
              <a:ext cx="5760" cy="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214282" y="1142984"/>
            <a:ext cx="8064896" cy="3071610"/>
          </a:xfrm>
          <a:prstGeom prst="rect">
            <a:avLst/>
          </a:prstGeom>
          <a:noFill/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kk-KZ" sz="8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Жауабы </a:t>
            </a:r>
          </a:p>
          <a:p>
            <a:pPr algn="ctr">
              <a:spcBef>
                <a:spcPct val="20000"/>
              </a:spcBef>
              <a:defRPr/>
            </a:pPr>
            <a:r>
              <a:rPr lang="kk-KZ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4800" b="1" dirty="0">
                <a:latin typeface="Times New Roman" pitchFamily="18" charset="0"/>
                <a:cs typeface="Times New Roman" pitchFamily="18" charset="0"/>
              </a:rPr>
              <a:t>Шартты тексеру арқылы орындалатын алгоритм</a:t>
            </a:r>
          </a:p>
        </p:txBody>
      </p:sp>
      <p:sp>
        <p:nvSpPr>
          <p:cNvPr id="12" name="Стрелка влево 11">
            <a:hlinkClick r:id="rId4" action="ppaction://hlinksldjump"/>
          </p:cNvPr>
          <p:cNvSpPr/>
          <p:nvPr/>
        </p:nvSpPr>
        <p:spPr>
          <a:xfrm>
            <a:off x="642938" y="5715000"/>
            <a:ext cx="1000125" cy="42862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8674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8675" name="Picture 2" descr="E:\ФОН\Копия matematika_carica_nau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6" name="Прямоугольник 13"/>
          <p:cNvSpPr>
            <a:spLocks noChangeArrowheads="1"/>
          </p:cNvSpPr>
          <p:nvPr/>
        </p:nvSpPr>
        <p:spPr bwMode="auto">
          <a:xfrm>
            <a:off x="1214438" y="3857625"/>
            <a:ext cx="45720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kk-KZ" sz="4000" b="1">
                <a:latin typeface="Times New Roman" pitchFamily="18" charset="0"/>
                <a:cs typeface="Times New Roman" pitchFamily="18" charset="0"/>
              </a:rPr>
              <a:t>Циклдік алгоритм дегеніміз не?</a:t>
            </a:r>
            <a:r>
              <a:rPr lang="kk-KZ">
                <a:latin typeface="Calibri" pitchFamily="34" charset="0"/>
              </a:rPr>
              <a:t/>
            </a:r>
            <a:br>
              <a:rPr lang="kk-KZ">
                <a:latin typeface="Calibri" pitchFamily="34" charset="0"/>
              </a:rPr>
            </a:br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9698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9699" name="Picture 2" descr="E:\ФОН\54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9700" name="Group 26"/>
          <p:cNvGrpSpPr>
            <a:grpSpLocks/>
          </p:cNvGrpSpPr>
          <p:nvPr/>
        </p:nvGrpSpPr>
        <p:grpSpPr bwMode="auto">
          <a:xfrm>
            <a:off x="0" y="-26988"/>
            <a:ext cx="9180513" cy="6892926"/>
            <a:chOff x="0" y="-17"/>
            <a:chExt cx="5783" cy="4342"/>
          </a:xfrm>
        </p:grpSpPr>
        <p:grpSp>
          <p:nvGrpSpPr>
            <p:cNvPr id="29705" name="Group 27"/>
            <p:cNvGrpSpPr>
              <a:grpSpLocks/>
            </p:cNvGrpSpPr>
            <p:nvPr/>
          </p:nvGrpSpPr>
          <p:grpSpPr bwMode="auto">
            <a:xfrm>
              <a:off x="0" y="-17"/>
              <a:ext cx="5783" cy="4337"/>
              <a:chOff x="0" y="-17"/>
              <a:chExt cx="5783" cy="4337"/>
            </a:xfrm>
          </p:grpSpPr>
          <p:pic>
            <p:nvPicPr>
              <p:cNvPr id="29707" name="Picture 28" descr="пгшлпгш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 rot="5400000">
                <a:off x="-2109" y="2138"/>
                <a:ext cx="4291" cy="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708" name="Picture 29" descr="пгшлпгш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22" y="-17"/>
                <a:ext cx="5760" cy="1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709" name="Picture 30" descr="пгшлпгш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 rot="5400000">
                <a:off x="3601" y="2138"/>
                <a:ext cx="4291" cy="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29706" name="Picture 31" descr="пгшлпгш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4225"/>
              <a:ext cx="5760" cy="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214282" y="1142984"/>
            <a:ext cx="8064896" cy="2936188"/>
          </a:xfrm>
          <a:prstGeom prst="rect">
            <a:avLst/>
          </a:prstGeom>
          <a:noFill/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kk-KZ" sz="8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Жауабы </a:t>
            </a:r>
          </a:p>
          <a:p>
            <a:pPr algn="ctr">
              <a:spcBef>
                <a:spcPct val="20000"/>
              </a:spcBef>
              <a:defRPr/>
            </a:pPr>
            <a:r>
              <a:rPr lang="kk-KZ" sz="4400" b="1" dirty="0">
                <a:latin typeface="Times New Roman" pitchFamily="18" charset="0"/>
                <a:cs typeface="Times New Roman" pitchFamily="18" charset="0"/>
              </a:rPr>
              <a:t>Белгілі бір бөлігі бірнеше рет қайталанылатын алгоритм </a:t>
            </a:r>
          </a:p>
        </p:txBody>
      </p:sp>
      <p:sp>
        <p:nvSpPr>
          <p:cNvPr id="12" name="Стрелка влево 11">
            <a:hlinkClick r:id="rId4" action="ppaction://hlinksldjump"/>
          </p:cNvPr>
          <p:cNvSpPr/>
          <p:nvPr/>
        </p:nvSpPr>
        <p:spPr>
          <a:xfrm>
            <a:off x="571500" y="5286375"/>
            <a:ext cx="1000125" cy="42862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0722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0723" name="Picture 2" descr="E:\ФОН\Копия matematika_carica_nau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4" name="Прямоугольник 4"/>
          <p:cNvSpPr>
            <a:spLocks noChangeArrowheads="1"/>
          </p:cNvSpPr>
          <p:nvPr/>
        </p:nvSpPr>
        <p:spPr bwMode="auto">
          <a:xfrm>
            <a:off x="1214438" y="3857625"/>
            <a:ext cx="4572000" cy="249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kk-KZ" sz="3200" b="1">
                <a:latin typeface="Times New Roman" pitchFamily="18" charset="0"/>
                <a:cs typeface="Times New Roman" pitchFamily="18" charset="0"/>
              </a:rPr>
              <a:t>Алгоритмнің жеке қадамдардан құрыла алатын қасиеті қалай аталады?</a:t>
            </a:r>
            <a:r>
              <a:rPr lang="kk-KZ" sz="2800"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2800">
                <a:latin typeface="Times New Roman" pitchFamily="18" charset="0"/>
                <a:cs typeface="Times New Roman" pitchFamily="18" charset="0"/>
              </a:rPr>
            </a:br>
            <a:endParaRPr lang="ru-RU" sz="28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ё</a:t>
            </a:r>
          </a:p>
        </p:txBody>
      </p:sp>
      <p:sp>
        <p:nvSpPr>
          <p:cNvPr id="31746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1747" name="Picture 2" descr="E:\ФОН\54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7145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1748" name="Group 26"/>
          <p:cNvGrpSpPr>
            <a:grpSpLocks/>
          </p:cNvGrpSpPr>
          <p:nvPr/>
        </p:nvGrpSpPr>
        <p:grpSpPr bwMode="auto">
          <a:xfrm>
            <a:off x="0" y="-26988"/>
            <a:ext cx="9180513" cy="6892926"/>
            <a:chOff x="0" y="-17"/>
            <a:chExt cx="5783" cy="4342"/>
          </a:xfrm>
        </p:grpSpPr>
        <p:grpSp>
          <p:nvGrpSpPr>
            <p:cNvPr id="31753" name="Group 27"/>
            <p:cNvGrpSpPr>
              <a:grpSpLocks/>
            </p:cNvGrpSpPr>
            <p:nvPr/>
          </p:nvGrpSpPr>
          <p:grpSpPr bwMode="auto">
            <a:xfrm>
              <a:off x="0" y="-17"/>
              <a:ext cx="5783" cy="4337"/>
              <a:chOff x="0" y="-17"/>
              <a:chExt cx="5783" cy="4337"/>
            </a:xfrm>
          </p:grpSpPr>
          <p:pic>
            <p:nvPicPr>
              <p:cNvPr id="31755" name="Picture 28" descr="пгшлпгш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 rot="5400000">
                <a:off x="-2109" y="2138"/>
                <a:ext cx="4291" cy="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1756" name="Picture 29" descr="пгшлпгш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22" y="-17"/>
                <a:ext cx="5760" cy="1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1757" name="Picture 30" descr="пгшлпгш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 rot="5400000">
                <a:off x="3601" y="2138"/>
                <a:ext cx="4291" cy="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31754" name="Picture 31" descr="пгшлпгш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4225"/>
              <a:ext cx="5760" cy="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214282" y="1142984"/>
            <a:ext cx="8064896" cy="2554545"/>
          </a:xfrm>
          <a:prstGeom prst="rect">
            <a:avLst/>
          </a:prstGeom>
          <a:noFill/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kk-KZ" sz="8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Жауабы </a:t>
            </a:r>
          </a:p>
          <a:p>
            <a:pPr algn="ctr">
              <a:spcBef>
                <a:spcPct val="20000"/>
              </a:spcBef>
              <a:defRPr/>
            </a:pPr>
            <a:r>
              <a:rPr lang="kk-KZ" sz="6000" b="1" dirty="0">
                <a:latin typeface="Times New Roman" pitchFamily="18" charset="0"/>
                <a:cs typeface="Times New Roman" pitchFamily="18" charset="0"/>
              </a:rPr>
              <a:t>Дискреттілігі</a:t>
            </a:r>
          </a:p>
        </p:txBody>
      </p:sp>
      <p:sp>
        <p:nvSpPr>
          <p:cNvPr id="14" name="Стрелка влево 13">
            <a:hlinkClick r:id="rId4" action="ppaction://hlinksldjump"/>
          </p:cNvPr>
          <p:cNvSpPr/>
          <p:nvPr/>
        </p:nvSpPr>
        <p:spPr>
          <a:xfrm>
            <a:off x="571500" y="5786438"/>
            <a:ext cx="857250" cy="42862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2" descr="C:\Users\Салтанат\Desktop\ФОН\1313978218_bez-imeni-4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971600" y="2132856"/>
            <a:ext cx="7772400" cy="1470025"/>
          </a:xfrm>
          <a:prstGeom prst="rect">
            <a:avLst/>
          </a:prstGeom>
        </p:spPr>
        <p:txBody>
          <a:bodyPr anchor="ctr">
            <a:prstTxWarp prst="textCanUp">
              <a:avLst/>
            </a:prstTxWarp>
            <a:normAutofit/>
            <a:scene3d>
              <a:camera prst="perspectiveFront"/>
              <a:lightRig rig="threePt" dir="t"/>
            </a:scene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kk-KZ" sz="3200" b="1" i="1">
                <a:solidFill>
                  <a:srgbClr val="FF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200" b="1" i="1">
                <a:solidFill>
                  <a:srgbClr val="FF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Pascal </a:t>
            </a:r>
            <a:r>
              <a:rPr lang="kk-KZ" sz="3200" b="1" i="1">
                <a:solidFill>
                  <a:srgbClr val="FF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программалау тілі. Оның негізгі элементтері мен тілінің алфавиті</a:t>
            </a:r>
            <a:endParaRPr lang="ru-RU" sz="3200" b="1" i="1" dirty="0">
              <a:solidFill>
                <a:srgbClr val="FF0000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32771" name="Picture 8" descr="звезды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35150" y="836613"/>
            <a:ext cx="792163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2" name="Picture 8" descr="звезды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67175" y="549275"/>
            <a:ext cx="792163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3" name="Picture 8" descr="звезды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16238" y="1700213"/>
            <a:ext cx="792162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4" name="Picture 8" descr="звезды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9575" y="2411413"/>
            <a:ext cx="792163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5" name="Picture 8" descr="звезды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8625" y="1700213"/>
            <a:ext cx="792163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6" name="Picture 8" descr="звезды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64388" y="692150"/>
            <a:ext cx="792162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0" descr="Рисунок9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618823">
            <a:off x="8277225" y="1768475"/>
            <a:ext cx="1733550" cy="190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8" name="Picture 6" descr="0009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0380215" flipH="1">
            <a:off x="1208088" y="1292225"/>
            <a:ext cx="1093787" cy="72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9" name="Picture 6" descr="0009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0380215" flipH="1">
            <a:off x="992188" y="4244975"/>
            <a:ext cx="1093787" cy="72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80" name="Picture 6" descr="0009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448987">
            <a:off x="7500938" y="1193800"/>
            <a:ext cx="1125537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81" name="Picture 6" descr="0009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448987">
            <a:off x="7356475" y="4219575"/>
            <a:ext cx="1125538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82" name="Picture 8" descr="звезды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24075" y="3716338"/>
            <a:ext cx="792163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83" name="Picture 8" descr="звезды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3575" y="4941888"/>
            <a:ext cx="792163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84" name="Picture 8" descr="звезды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3800" y="3573463"/>
            <a:ext cx="792163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85" name="Picture 8" descr="звезды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75463" y="5084763"/>
            <a:ext cx="792162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15362" name="Picture 14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8" y="0"/>
            <a:ext cx="92424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5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4175428" y="763788"/>
            <a:ext cx="912124" cy="91146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  <a:ext uri="{91240B29-F687-4F45-9708-019B960494DF}"/>
            <a:ext uri="{AF507438-7753-43E0-B8FC-AC1667EBCBE1}"/>
          </a:extLst>
        </p:spPr>
      </p:pic>
      <p:pic>
        <p:nvPicPr>
          <p:cNvPr id="15364" name="Picture 15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64163" y="1458913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15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60725" y="1470025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15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51275" y="21336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Picture 15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96188" y="2109788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8" name="Picture 15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88125" y="2503488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9" name="Picture 15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59113" y="25654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0" name="Picture 15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08625" y="3284538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1" name="Picture 15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46325" y="36449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2" name="Picture 16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19338" y="4475163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3" name="Picture 16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30925" y="4868863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4" name="Picture 16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14775" y="507365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75" name="Rectangle 3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4357688" y="1052513"/>
            <a:ext cx="528637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kumimoji="1" lang="kk-KZ" sz="28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1</a:t>
            </a:r>
          </a:p>
        </p:txBody>
      </p:sp>
      <p:sp>
        <p:nvSpPr>
          <p:cNvPr id="15376" name="Rectangle 3">
            <a:hlinkClick r:id="rId6" action="ppaction://hlinksldjump"/>
          </p:cNvPr>
          <p:cNvSpPr txBox="1">
            <a:spLocks noChangeArrowheads="1"/>
          </p:cNvSpPr>
          <p:nvPr/>
        </p:nvSpPr>
        <p:spPr bwMode="auto">
          <a:xfrm>
            <a:off x="3233738" y="2874963"/>
            <a:ext cx="566737" cy="47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kumimoji="1" lang="kk-KZ" sz="28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5</a:t>
            </a:r>
          </a:p>
        </p:txBody>
      </p:sp>
      <p:sp>
        <p:nvSpPr>
          <p:cNvPr id="15377" name="Rectangle 3">
            <a:hlinkClick r:id="rId7" action="ppaction://hlinksldjump"/>
          </p:cNvPr>
          <p:cNvSpPr txBox="1">
            <a:spLocks noChangeArrowheads="1"/>
          </p:cNvSpPr>
          <p:nvPr/>
        </p:nvSpPr>
        <p:spPr bwMode="auto">
          <a:xfrm>
            <a:off x="7786688" y="2357438"/>
            <a:ext cx="565150" cy="47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kumimoji="1" lang="kk-KZ" sz="28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6</a:t>
            </a:r>
          </a:p>
        </p:txBody>
      </p:sp>
      <p:sp>
        <p:nvSpPr>
          <p:cNvPr id="15378" name="Rectangle 3">
            <a:hlinkClick r:id="rId8" action="ppaction://hlinksldjump"/>
          </p:cNvPr>
          <p:cNvSpPr txBox="1">
            <a:spLocks noChangeArrowheads="1"/>
          </p:cNvSpPr>
          <p:nvPr/>
        </p:nvSpPr>
        <p:spPr bwMode="auto">
          <a:xfrm>
            <a:off x="5527675" y="1773238"/>
            <a:ext cx="565150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kumimoji="1" lang="kk-KZ" sz="28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3</a:t>
            </a:r>
          </a:p>
        </p:txBody>
      </p:sp>
      <p:sp>
        <p:nvSpPr>
          <p:cNvPr id="15379" name="Rectangle 3">
            <a:hlinkClick r:id="rId9" action="ppaction://hlinksldjump"/>
          </p:cNvPr>
          <p:cNvSpPr txBox="1">
            <a:spLocks noChangeArrowheads="1"/>
          </p:cNvSpPr>
          <p:nvPr/>
        </p:nvSpPr>
        <p:spPr bwMode="auto">
          <a:xfrm>
            <a:off x="4032250" y="2422525"/>
            <a:ext cx="565150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kumimoji="1" lang="kk-KZ" sz="28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4</a:t>
            </a:r>
          </a:p>
        </p:txBody>
      </p:sp>
      <p:sp>
        <p:nvSpPr>
          <p:cNvPr id="15380" name="Rectangle 3">
            <a:hlinkClick r:id="rId10" action="ppaction://hlinksldjump"/>
          </p:cNvPr>
          <p:cNvSpPr txBox="1">
            <a:spLocks noChangeArrowheads="1"/>
          </p:cNvSpPr>
          <p:nvPr/>
        </p:nvSpPr>
        <p:spPr bwMode="auto">
          <a:xfrm>
            <a:off x="3435350" y="1773238"/>
            <a:ext cx="565150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kumimoji="1" lang="kk-KZ" sz="28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2</a:t>
            </a:r>
          </a:p>
        </p:txBody>
      </p:sp>
      <p:sp>
        <p:nvSpPr>
          <p:cNvPr id="15381" name="Rectangle 3"/>
          <p:cNvSpPr txBox="1">
            <a:spLocks noChangeArrowheads="1"/>
          </p:cNvSpPr>
          <p:nvPr/>
        </p:nvSpPr>
        <p:spPr bwMode="auto">
          <a:xfrm>
            <a:off x="6305550" y="5160963"/>
            <a:ext cx="565150" cy="47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kumimoji="1" lang="kk-KZ" sz="28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5382" name="Rectangle 3"/>
          <p:cNvSpPr txBox="1">
            <a:spLocks noChangeArrowheads="1"/>
          </p:cNvSpPr>
          <p:nvPr/>
        </p:nvSpPr>
        <p:spPr bwMode="auto">
          <a:xfrm>
            <a:off x="2463800" y="3962400"/>
            <a:ext cx="679450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kumimoji="1" lang="kk-KZ" sz="28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5383" name="Rectangle 3">
            <a:hlinkClick r:id="rId11" action="ppaction://hlinksldjump"/>
          </p:cNvPr>
          <p:cNvSpPr txBox="1">
            <a:spLocks noChangeArrowheads="1"/>
          </p:cNvSpPr>
          <p:nvPr/>
        </p:nvSpPr>
        <p:spPr bwMode="auto">
          <a:xfrm>
            <a:off x="5667375" y="3597275"/>
            <a:ext cx="565150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kumimoji="1" lang="kk-KZ" sz="28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8</a:t>
            </a:r>
          </a:p>
        </p:txBody>
      </p:sp>
      <p:sp>
        <p:nvSpPr>
          <p:cNvPr id="15384" name="Rectangle 3">
            <a:hlinkClick r:id="rId12" action="ppaction://hlinksldjump"/>
          </p:cNvPr>
          <p:cNvSpPr txBox="1">
            <a:spLocks noChangeArrowheads="1"/>
          </p:cNvSpPr>
          <p:nvPr/>
        </p:nvSpPr>
        <p:spPr bwMode="auto">
          <a:xfrm>
            <a:off x="6762750" y="2786063"/>
            <a:ext cx="565150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kumimoji="1" lang="kk-KZ" sz="28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7</a:t>
            </a:r>
          </a:p>
        </p:txBody>
      </p:sp>
      <p:sp>
        <p:nvSpPr>
          <p:cNvPr id="15385" name="Rectangle 3"/>
          <p:cNvSpPr txBox="1">
            <a:spLocks noChangeArrowheads="1"/>
          </p:cNvSpPr>
          <p:nvPr/>
        </p:nvSpPr>
        <p:spPr bwMode="auto">
          <a:xfrm>
            <a:off x="2422525" y="4746625"/>
            <a:ext cx="709613" cy="66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endParaRPr kumimoji="1" lang="kk-KZ" sz="2800" b="1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86" name="Rectangle 3"/>
          <p:cNvSpPr txBox="1">
            <a:spLocks noChangeArrowheads="1"/>
          </p:cNvSpPr>
          <p:nvPr/>
        </p:nvSpPr>
        <p:spPr bwMode="auto">
          <a:xfrm>
            <a:off x="4037013" y="5389563"/>
            <a:ext cx="676275" cy="598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kumimoji="1" lang="kk-KZ" sz="28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5" name="Стрелка вправо с вырезом 34">
            <a:hlinkClick r:id="rId13" action="ppaction://hlinksldjump"/>
          </p:cNvPr>
          <p:cNvSpPr/>
          <p:nvPr/>
        </p:nvSpPr>
        <p:spPr>
          <a:xfrm>
            <a:off x="8286750" y="6143625"/>
            <a:ext cx="500063" cy="357188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C:\Users\Admin\Desktop\Aliya\ФОН\лист тетради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5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971550" y="2133600"/>
            <a:ext cx="7772400" cy="1470025"/>
          </a:xfrm>
          <a:prstGeom prst="rect">
            <a:avLst/>
          </a:prstGeom>
        </p:spPr>
        <p:txBody>
          <a:bodyPr anchor="ctr">
            <a:prstTxWarp prst="textCanUp">
              <a:avLst/>
            </a:prstTxWarp>
            <a:normAutofit/>
            <a:scene3d>
              <a:camera prst="perspectiveFront"/>
              <a:lightRig rig="threePt" dir="t"/>
            </a:scene3d>
          </a:bodyPr>
          <a:lstStyle/>
          <a:p>
            <a:pPr algn="ctr" fontAlgn="auto">
              <a:spcAft>
                <a:spcPts val="0"/>
              </a:spcAft>
              <a:defRPr/>
            </a:pPr>
            <a:endParaRPr lang="ru-RU" sz="3200" b="1" i="1" dirty="0">
              <a:solidFill>
                <a:srgbClr val="FF0000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33797" name="Picture 1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304800" y="3698875"/>
            <a:ext cx="3286125" cy="3159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8" name="Горизонтальный свиток 7"/>
          <p:cNvSpPr/>
          <p:nvPr/>
        </p:nvSpPr>
        <p:spPr>
          <a:xfrm>
            <a:off x="971550" y="1628775"/>
            <a:ext cx="7561263" cy="2160588"/>
          </a:xfrm>
          <a:prstGeom prst="horizontalScroll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kk-KZ" sz="3200" b="1" i="1" dirty="0">
                <a:solidFill>
                  <a:srgbClr val="FF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Алгоритмдердің программалау тілінде жазылуы </a:t>
            </a:r>
            <a:r>
              <a:rPr lang="kk-KZ" sz="3200" b="1" i="1" dirty="0"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программа</a:t>
            </a:r>
            <a:r>
              <a:rPr lang="kk-KZ" sz="3200" b="1" i="1" dirty="0">
                <a:solidFill>
                  <a:srgbClr val="FF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деп аталады.</a:t>
            </a:r>
            <a:endParaRPr lang="ru-RU" sz="3200" b="1" i="1" dirty="0">
              <a:solidFill>
                <a:srgbClr val="FF0000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799" name="Picture 6" descr="30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1963520">
            <a:off x="6186488" y="3525838"/>
            <a:ext cx="2584450" cy="214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Прямоугольник 3"/>
          <p:cNvSpPr>
            <a:spLocks noChangeArrowheads="1"/>
          </p:cNvSpPr>
          <p:nvPr/>
        </p:nvSpPr>
        <p:spPr bwMode="auto">
          <a:xfrm>
            <a:off x="500063" y="714375"/>
            <a:ext cx="8643937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kk-KZ" sz="3600">
                <a:solidFill>
                  <a:srgbClr val="FF0000"/>
                </a:solidFill>
                <a:latin typeface="Segoe Script" pitchFamily="34" charset="0"/>
              </a:rPr>
              <a:t>  </a:t>
            </a:r>
            <a:r>
              <a:rPr lang="en-US" sz="3600">
                <a:solidFill>
                  <a:srgbClr val="FF0000"/>
                </a:solidFill>
                <a:latin typeface="Segoe Script" pitchFamily="34" charset="0"/>
              </a:rPr>
              <a:t>Pascal</a:t>
            </a:r>
            <a:r>
              <a:rPr lang="kk-KZ" sz="3600">
                <a:solidFill>
                  <a:srgbClr val="FF0000"/>
                </a:solidFill>
                <a:latin typeface="Segoe Script" pitchFamily="34" charset="0"/>
              </a:rPr>
              <a:t> программалау тілі</a:t>
            </a:r>
          </a:p>
          <a:p>
            <a:endParaRPr lang="kk-KZ" sz="4800">
              <a:solidFill>
                <a:srgbClr val="FF0000"/>
              </a:solidFill>
              <a:latin typeface="Segoe Script" pitchFamily="34" charset="0"/>
            </a:endParaRPr>
          </a:p>
          <a:p>
            <a:endParaRPr lang="ru-RU" sz="4800">
              <a:latin typeface="Segoe Script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928688" y="1785938"/>
            <a:ext cx="2714625" cy="8572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  <a:latin typeface="Arial Black" pitchFamily="34" charset="0"/>
              </a:rPr>
              <a:t>Pascal</a:t>
            </a:r>
            <a:r>
              <a:rPr lang="kk-KZ" dirty="0">
                <a:solidFill>
                  <a:schemeClr val="tx1"/>
                </a:solidFill>
                <a:latin typeface="Arial Black" pitchFamily="34" charset="0"/>
              </a:rPr>
              <a:t> программалау тілі</a:t>
            </a:r>
            <a:endParaRPr lang="ru-RU" dirty="0">
              <a:latin typeface="Arial Black" pitchFamily="34" charset="0"/>
            </a:endParaRPr>
          </a:p>
        </p:txBody>
      </p:sp>
      <p:sp>
        <p:nvSpPr>
          <p:cNvPr id="6" name="Стрелка вниз 5"/>
          <p:cNvSpPr/>
          <p:nvPr/>
        </p:nvSpPr>
        <p:spPr>
          <a:xfrm>
            <a:off x="2143125" y="2714625"/>
            <a:ext cx="357188" cy="64293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>
            <a:off x="6643688" y="3643313"/>
            <a:ext cx="428625" cy="5715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Прямоугольник с двумя скругленными противолежащими углами 9"/>
          <p:cNvSpPr/>
          <p:nvPr/>
        </p:nvSpPr>
        <p:spPr>
          <a:xfrm>
            <a:off x="5643563" y="4357688"/>
            <a:ext cx="2500312" cy="2214562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/>
              <a:t>Pascal</a:t>
            </a:r>
            <a:r>
              <a:rPr lang="ru-RU" sz="1600" dirty="0"/>
              <a:t> </a:t>
            </a:r>
            <a:r>
              <a:rPr lang="ru-RU" sz="1600" dirty="0" err="1"/>
              <a:t>программалау</a:t>
            </a:r>
            <a:r>
              <a:rPr lang="ru-RU" sz="1600" dirty="0"/>
              <a:t> </a:t>
            </a:r>
            <a:r>
              <a:rPr lang="ru-RU" sz="1600" dirty="0" err="1"/>
              <a:t>тiлiнiң алғашқы нұсқасын </a:t>
            </a:r>
            <a:r>
              <a:rPr lang="ru-RU" sz="1600" dirty="0"/>
              <a:t>1968 </a:t>
            </a:r>
            <a:r>
              <a:rPr lang="ru-RU" sz="1600" dirty="0" err="1"/>
              <a:t>жылы</a:t>
            </a:r>
            <a:r>
              <a:rPr lang="ru-RU" sz="1600" dirty="0"/>
              <a:t> Стэнфорд </a:t>
            </a:r>
            <a:r>
              <a:rPr lang="ru-RU" sz="1600" dirty="0" err="1"/>
              <a:t>университетiнiң </a:t>
            </a:r>
            <a:r>
              <a:rPr lang="ru-RU" sz="1600" dirty="0"/>
              <a:t>информатика </a:t>
            </a:r>
            <a:r>
              <a:rPr lang="ru-RU" sz="1600" dirty="0" err="1"/>
              <a:t>кафедрасының </a:t>
            </a:r>
            <a:r>
              <a:rPr lang="ru-RU" sz="1600" dirty="0"/>
              <a:t>профессоры </a:t>
            </a:r>
            <a:r>
              <a:rPr lang="ru-RU" sz="1600" dirty="0" err="1"/>
              <a:t>Никлаус</a:t>
            </a:r>
            <a:r>
              <a:rPr lang="ru-RU" sz="1600" dirty="0"/>
              <a:t> Вирт </a:t>
            </a:r>
            <a:r>
              <a:rPr lang="ru-RU" sz="1600" dirty="0" err="1"/>
              <a:t>жасады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Выгнутая вверх стрелка 10"/>
          <p:cNvSpPr/>
          <p:nvPr/>
        </p:nvSpPr>
        <p:spPr>
          <a:xfrm>
            <a:off x="3714750" y="1428750"/>
            <a:ext cx="2071688" cy="500063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34824" name="Picture 4" descr="C:\Users\Admin\Desktop\Aliya\анимация\ANIMASHKI61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428750" cy="113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Блок-схема: альтернативный процесс 13"/>
          <p:cNvSpPr/>
          <p:nvPr/>
        </p:nvSpPr>
        <p:spPr>
          <a:xfrm>
            <a:off x="642938" y="3714750"/>
            <a:ext cx="3387725" cy="2714625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Бұл тілде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жазылған 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программа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компьютерде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орындалу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барысында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алдымен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трансляцияланады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(машина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тіліне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аударылады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объектіл</a:t>
            </a:r>
            <a:r>
              <a:rPr lang="kk-KZ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ік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программаға түрлендіріледі 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де,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содан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кейін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ғана орындалады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grpSp>
        <p:nvGrpSpPr>
          <p:cNvPr id="34826" name="Group 26"/>
          <p:cNvGrpSpPr>
            <a:grpSpLocks/>
          </p:cNvGrpSpPr>
          <p:nvPr/>
        </p:nvGrpSpPr>
        <p:grpSpPr bwMode="auto">
          <a:xfrm>
            <a:off x="0" y="-26988"/>
            <a:ext cx="9180513" cy="6892926"/>
            <a:chOff x="0" y="-17"/>
            <a:chExt cx="5783" cy="4342"/>
          </a:xfrm>
        </p:grpSpPr>
        <p:grpSp>
          <p:nvGrpSpPr>
            <p:cNvPr id="34829" name="Group 27"/>
            <p:cNvGrpSpPr>
              <a:grpSpLocks/>
            </p:cNvGrpSpPr>
            <p:nvPr/>
          </p:nvGrpSpPr>
          <p:grpSpPr bwMode="auto">
            <a:xfrm>
              <a:off x="0" y="-17"/>
              <a:ext cx="5783" cy="4337"/>
              <a:chOff x="0" y="-17"/>
              <a:chExt cx="5783" cy="4337"/>
            </a:xfrm>
          </p:grpSpPr>
          <p:pic>
            <p:nvPicPr>
              <p:cNvPr id="34831" name="Picture 28" descr="пгшлпгш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 rot="5400000">
                <a:off x="-2109" y="2138"/>
                <a:ext cx="4291" cy="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4832" name="Picture 29" descr="пгшлпгш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22" y="-17"/>
                <a:ext cx="5760" cy="1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4833" name="Picture 30" descr="пгшлпгш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 rot="5400000">
                <a:off x="3601" y="2138"/>
                <a:ext cx="4291" cy="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34830" name="Picture 31" descr="пгшлпгш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4225"/>
              <a:ext cx="5760" cy="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34827" name="Picture 1" descr="C:\Users\Admin\Desktop\5584_html_5541b0c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86438" y="1500188"/>
            <a:ext cx="2000250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Прямоугольник с двумя скругленными противолежащими углами 20"/>
          <p:cNvSpPr/>
          <p:nvPr/>
        </p:nvSpPr>
        <p:spPr>
          <a:xfrm>
            <a:off x="5651500" y="4292600"/>
            <a:ext cx="2500313" cy="2214563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/>
              <a:t>Pascal</a:t>
            </a:r>
            <a:r>
              <a:rPr lang="ru-RU" sz="1600" dirty="0"/>
              <a:t> </a:t>
            </a:r>
            <a:r>
              <a:rPr lang="ru-RU" sz="1600" dirty="0" err="1"/>
              <a:t>программалау</a:t>
            </a:r>
            <a:r>
              <a:rPr lang="ru-RU" sz="1600" dirty="0"/>
              <a:t> </a:t>
            </a:r>
            <a:r>
              <a:rPr lang="ru-RU" sz="1600" dirty="0" err="1"/>
              <a:t>тiлiнiң алғашқы нұсқасын </a:t>
            </a:r>
            <a:r>
              <a:rPr lang="ru-RU" sz="1600" dirty="0"/>
              <a:t>1968 </a:t>
            </a:r>
            <a:r>
              <a:rPr lang="ru-RU" sz="1600" dirty="0" err="1"/>
              <a:t>жылы</a:t>
            </a:r>
            <a:r>
              <a:rPr lang="ru-RU" sz="1600" dirty="0"/>
              <a:t> Стэнфорд </a:t>
            </a:r>
            <a:r>
              <a:rPr lang="ru-RU" sz="1600" dirty="0" err="1"/>
              <a:t>университетiнiң </a:t>
            </a:r>
            <a:r>
              <a:rPr lang="ru-RU" sz="1600" dirty="0"/>
              <a:t>информатика </a:t>
            </a:r>
            <a:r>
              <a:rPr lang="ru-RU" sz="1600" dirty="0" err="1"/>
              <a:t>кафедрасының </a:t>
            </a:r>
            <a:r>
              <a:rPr lang="ru-RU" sz="1600" dirty="0"/>
              <a:t>профессоры </a:t>
            </a:r>
            <a:r>
              <a:rPr lang="ru-RU" sz="1600" dirty="0" err="1"/>
              <a:t>Никлаус</a:t>
            </a:r>
            <a:r>
              <a:rPr lang="ru-RU" sz="1600" dirty="0"/>
              <a:t> Вирт </a:t>
            </a:r>
            <a:r>
              <a:rPr lang="ru-RU" sz="1600" dirty="0" err="1"/>
              <a:t>жасады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Таблица 15"/>
          <p:cNvGraphicFramePr>
            <a:graphicFrameLocks noGrp="1"/>
          </p:cNvGraphicFramePr>
          <p:nvPr/>
        </p:nvGraphicFramePr>
        <p:xfrm>
          <a:off x="539750" y="765175"/>
          <a:ext cx="7704138" cy="5614988"/>
        </p:xfrm>
        <a:graphic>
          <a:graphicData uri="http://schemas.openxmlformats.org/drawingml/2006/table">
            <a:tbl>
              <a:tblPr/>
              <a:tblGrid>
                <a:gridCol w="1907616"/>
                <a:gridCol w="1908410"/>
                <a:gridCol w="1809688"/>
                <a:gridCol w="2079142"/>
              </a:tblGrid>
              <a:tr h="2641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Calibri"/>
                          <a:ea typeface="Calibri"/>
                          <a:cs typeface="Times New Roman"/>
                        </a:rPr>
                        <a:t>Символ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242" marR="25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err="1">
                          <a:latin typeface="Calibri"/>
                          <a:ea typeface="Calibri"/>
                          <a:cs typeface="Times New Roman"/>
                        </a:rPr>
                        <a:t>Атауы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242" marR="25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Calibri"/>
                          <a:ea typeface="Calibri"/>
                          <a:cs typeface="Times New Roman"/>
                        </a:rPr>
                        <a:t>Символ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242" marR="25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7675" algn="l"/>
                          <a:tab pos="690880" algn="ctr"/>
                        </a:tabLst>
                      </a:pPr>
                      <a:r>
                        <a:rPr lang="ru-RU" sz="1600" b="1" dirty="0">
                          <a:latin typeface="Calibri"/>
                          <a:ea typeface="Calibri"/>
                          <a:cs typeface="Times New Roman"/>
                        </a:rPr>
                        <a:t>		</a:t>
                      </a:r>
                      <a:r>
                        <a:rPr lang="ru-RU" sz="1600" b="1" dirty="0" err="1">
                          <a:latin typeface="Calibri"/>
                          <a:ea typeface="Calibri"/>
                          <a:cs typeface="Times New Roman"/>
                        </a:rPr>
                        <a:t>Атауы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242" marR="25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41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A</a:t>
                      </a:r>
                      <a:r>
                        <a:rPr lang="en-US" sz="1600" dirty="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Z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242" marR="25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>
                          <a:latin typeface="Calibri"/>
                          <a:ea typeface="Calibri"/>
                          <a:cs typeface="Times New Roman"/>
                        </a:rPr>
                        <a:t>Бас әріптер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242" marR="25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: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242" marR="25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>
                          <a:latin typeface="Calibri"/>
                          <a:ea typeface="Calibri"/>
                          <a:cs typeface="Times New Roman"/>
                        </a:rPr>
                        <a:t>Қос нүкте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242" marR="25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41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>
                          <a:latin typeface="Calibri"/>
                          <a:ea typeface="Calibri"/>
                          <a:cs typeface="Times New Roman"/>
                        </a:rPr>
                        <a:t>а</a:t>
                      </a:r>
                      <a:r>
                        <a:rPr lang="kk-KZ" sz="1600">
                          <a:latin typeface="Times New Roman"/>
                          <a:ea typeface="Calibri"/>
                          <a:cs typeface="Times New Roman"/>
                        </a:rPr>
                        <a:t>-z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242" marR="25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>
                          <a:latin typeface="Calibri"/>
                          <a:ea typeface="Calibri"/>
                          <a:cs typeface="Times New Roman"/>
                        </a:rPr>
                        <a:t>Кіші әріптер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242" marR="25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+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242" marR="25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>
                          <a:latin typeface="Calibri"/>
                          <a:ea typeface="Calibri"/>
                          <a:cs typeface="Times New Roman"/>
                        </a:rPr>
                        <a:t>Плюс таңбасы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242" marR="25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80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r>
                        <a:rPr lang="kk-KZ" sz="160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r>
                        <a:rPr lang="kk-KZ" sz="1600">
                          <a:latin typeface="Calibri"/>
                          <a:ea typeface="Calibri"/>
                          <a:cs typeface="Times New Roman"/>
                        </a:rPr>
                        <a:t>9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242" marR="25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>
                          <a:latin typeface="Calibri"/>
                          <a:ea typeface="Calibri"/>
                          <a:cs typeface="Times New Roman"/>
                        </a:rPr>
                        <a:t>Цифрлар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242" marR="25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242" marR="25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>
                          <a:latin typeface="Calibri"/>
                          <a:ea typeface="Calibri"/>
                          <a:cs typeface="Times New Roman"/>
                        </a:rPr>
                        <a:t>Минус таңбасы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242" marR="25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80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242" marR="25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dirty="0">
                          <a:latin typeface="Calibri"/>
                          <a:ea typeface="Calibri"/>
                          <a:cs typeface="Times New Roman"/>
                        </a:rPr>
                        <a:t>Бос орын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242" marR="25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*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242" marR="25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Asterisk</a:t>
                      </a:r>
                      <a:r>
                        <a:rPr lang="kk-KZ" sz="1600">
                          <a:latin typeface="Calibri"/>
                          <a:ea typeface="Calibri"/>
                          <a:cs typeface="Times New Roman"/>
                        </a:rPr>
                        <a:t> жұлдызшасы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242" marR="25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80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Calibri"/>
                          <a:cs typeface="Times New Roman"/>
                        </a:rPr>
                        <a:t>  !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242" marR="25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dirty="0">
                          <a:latin typeface="Calibri"/>
                          <a:ea typeface="Calibri"/>
                          <a:cs typeface="Times New Roman"/>
                        </a:rPr>
                        <a:t>Леп белгісі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242" marR="25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/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242" marR="25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>
                          <a:latin typeface="Calibri"/>
                          <a:ea typeface="Calibri"/>
                          <a:cs typeface="Times New Roman"/>
                        </a:rPr>
                        <a:t>Қиғаш сызық </a:t>
                      </a:r>
                      <a:r>
                        <a:rPr lang="kk-KZ" sz="1600">
                          <a:latin typeface="Times New Roman"/>
                          <a:ea typeface="Calibri"/>
                          <a:cs typeface="Times New Roman"/>
                        </a:rPr>
                        <a:t>(слеш)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242" marR="25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20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Calibri"/>
                          <a:cs typeface="Times New Roman"/>
                        </a:rPr>
                        <a:t> #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242" marR="25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dirty="0">
                          <a:latin typeface="Calibri"/>
                          <a:ea typeface="Calibri"/>
                          <a:cs typeface="Times New Roman"/>
                        </a:rPr>
                        <a:t>Диез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242" marR="25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^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242" marR="25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>
                          <a:latin typeface="Calibri"/>
                          <a:ea typeface="Calibri"/>
                          <a:cs typeface="Times New Roman"/>
                        </a:rPr>
                        <a:t>Қою </a:t>
                      </a:r>
                      <a:r>
                        <a:rPr lang="kk-KZ" sz="1600">
                          <a:latin typeface="Times New Roman"/>
                          <a:ea typeface="Calibri"/>
                          <a:cs typeface="Times New Roman"/>
                        </a:rPr>
                        <a:t>(кірістіру) белгісі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242" marR="25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80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%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242" marR="25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dirty="0">
                          <a:latin typeface="Calibri"/>
                          <a:ea typeface="Calibri"/>
                          <a:cs typeface="Times New Roman"/>
                        </a:rPr>
                        <a:t>Процент белгісі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242" marR="25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=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242" marR="25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dirty="0">
                          <a:latin typeface="Calibri"/>
                          <a:ea typeface="Calibri"/>
                          <a:cs typeface="Times New Roman"/>
                        </a:rPr>
                        <a:t>Теңдік белгіс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242" marR="25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80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&amp;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242" marR="25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dirty="0">
                          <a:latin typeface="Calibri"/>
                          <a:ea typeface="Calibri"/>
                          <a:cs typeface="Times New Roman"/>
                        </a:rPr>
                        <a:t>Амперсант белгісі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242" marR="25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&lt;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242" marR="25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>
                          <a:latin typeface="Calibri"/>
                          <a:ea typeface="Calibri"/>
                          <a:cs typeface="Times New Roman"/>
                        </a:rPr>
                        <a:t>Кіші белгісі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242" marR="25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80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$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242" marR="25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dirty="0">
                          <a:latin typeface="Calibri"/>
                          <a:ea typeface="Calibri"/>
                          <a:cs typeface="Times New Roman"/>
                        </a:rPr>
                        <a:t>Доллар таңбасы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242" marR="25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&gt;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242" marR="25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>
                          <a:latin typeface="Calibri"/>
                          <a:ea typeface="Calibri"/>
                          <a:cs typeface="Times New Roman"/>
                        </a:rPr>
                        <a:t>Үлкен белгісі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242" marR="25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60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"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242" marR="25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dirty="0">
                          <a:latin typeface="Calibri"/>
                          <a:ea typeface="Calibri"/>
                          <a:cs typeface="Times New Roman"/>
                        </a:rPr>
                        <a:t>Қос тырнақшалар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242" marR="25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kk-KZ" sz="1600" dirty="0">
                          <a:latin typeface="Times New Roman"/>
                          <a:ea typeface="Calibri"/>
                          <a:cs typeface="Times New Roman"/>
                        </a:rPr>
                        <a:t>  </a:t>
                      </a: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242" marR="25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>
                          <a:latin typeface="Calibri"/>
                          <a:ea typeface="Calibri"/>
                          <a:cs typeface="Times New Roman"/>
                        </a:rPr>
                        <a:t>Сол жақ және оң жақ д</a:t>
                      </a:r>
                      <a:r>
                        <a:rPr lang="kk-KZ" sz="1600">
                          <a:latin typeface="Times New Roman"/>
                          <a:ea typeface="Calibri"/>
                          <a:cs typeface="Times New Roman"/>
                        </a:rPr>
                        <a:t>ө</a:t>
                      </a:r>
                      <a:r>
                        <a:rPr lang="kk-KZ" sz="1600">
                          <a:latin typeface="Calibri"/>
                          <a:ea typeface="Calibri"/>
                          <a:cs typeface="Times New Roman"/>
                        </a:rPr>
                        <a:t>ңгелек жақшалар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242" marR="25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60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'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242" marR="25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dirty="0">
                          <a:latin typeface="Calibri"/>
                          <a:ea typeface="Calibri"/>
                          <a:cs typeface="Times New Roman"/>
                        </a:rPr>
                        <a:t>Апостроф </a:t>
                      </a:r>
                      <a:r>
                        <a:rPr lang="ru-RU" sz="1600" dirty="0">
                          <a:latin typeface="Calibri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kk-KZ" sz="1600" dirty="0">
                          <a:latin typeface="Calibri"/>
                          <a:ea typeface="Calibri"/>
                          <a:cs typeface="Times New Roman"/>
                        </a:rPr>
                        <a:t>жалқы тырнақша</a:t>
                      </a:r>
                      <a:r>
                        <a:rPr lang="ru-RU" sz="1600" dirty="0">
                          <a:latin typeface="Calibri"/>
                          <a:ea typeface="Calibri"/>
                          <a:cs typeface="Times New Roman"/>
                        </a:rPr>
                        <a:t>)</a:t>
                      </a:r>
                    </a:p>
                  </a:txBody>
                  <a:tcPr marL="25242" marR="25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[</a:t>
                      </a:r>
                      <a:r>
                        <a:rPr lang="kk-KZ" sz="1600" dirty="0">
                          <a:latin typeface="Times New Roman"/>
                          <a:ea typeface="Calibri"/>
                          <a:cs typeface="Times New Roman"/>
                        </a:rPr>
                        <a:t>  </a:t>
                      </a: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]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242" marR="25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>
                          <a:latin typeface="Calibri"/>
                          <a:ea typeface="Calibri"/>
                          <a:cs typeface="Times New Roman"/>
                        </a:rPr>
                        <a:t>Сол жақ және оң жақ квадрат жақшалар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242" marR="25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60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242" marR="25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dirty="0">
                          <a:latin typeface="Calibri"/>
                          <a:ea typeface="Calibri"/>
                          <a:cs typeface="Times New Roman"/>
                        </a:rPr>
                        <a:t>Нүкте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242" marR="25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{</a:t>
                      </a:r>
                      <a:r>
                        <a:rPr lang="kk-KZ" sz="1600" dirty="0">
                          <a:latin typeface="Times New Roman"/>
                          <a:ea typeface="Calibri"/>
                          <a:cs typeface="Times New Roman"/>
                        </a:rPr>
                        <a:t>  </a:t>
                      </a: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}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242" marR="25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>
                          <a:latin typeface="Calibri"/>
                          <a:ea typeface="Calibri"/>
                          <a:cs typeface="Times New Roman"/>
                        </a:rPr>
                        <a:t>Сол жақ және оң жақ фигуралық жақшалар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242" marR="25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80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,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242" marR="25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dirty="0">
                          <a:latin typeface="Calibri"/>
                          <a:ea typeface="Calibri"/>
                          <a:cs typeface="Times New Roman"/>
                        </a:rPr>
                        <a:t>Үтір 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242" marR="25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_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242" marR="25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dirty="0">
                          <a:latin typeface="Calibri"/>
                          <a:ea typeface="Calibri"/>
                          <a:cs typeface="Times New Roman"/>
                        </a:rPr>
                        <a:t>Астын сызу белгісі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242" marR="25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80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;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242" marR="25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dirty="0">
                          <a:latin typeface="Calibri"/>
                          <a:ea typeface="Calibri"/>
                          <a:cs typeface="Times New Roman"/>
                        </a:rPr>
                        <a:t>Нүктелі үтір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242" marR="25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@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242" marR="25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dirty="0">
                          <a:latin typeface="Calibri"/>
                          <a:ea typeface="Calibri"/>
                          <a:cs typeface="Times New Roman"/>
                        </a:rPr>
                        <a:t>Коммерциялық </a:t>
                      </a:r>
                      <a:r>
                        <a:rPr lang="kk-KZ" sz="1600" dirty="0">
                          <a:latin typeface="Times New Roman"/>
                          <a:ea typeface="Calibri"/>
                          <a:cs typeface="Times New Roman"/>
                        </a:rPr>
                        <a:t>"эт"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242" marR="25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592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pSp>
        <p:nvGrpSpPr>
          <p:cNvPr id="35925" name="Group 26"/>
          <p:cNvGrpSpPr>
            <a:grpSpLocks/>
          </p:cNvGrpSpPr>
          <p:nvPr/>
        </p:nvGrpSpPr>
        <p:grpSpPr bwMode="auto">
          <a:xfrm>
            <a:off x="0" y="-26988"/>
            <a:ext cx="9180513" cy="6892926"/>
            <a:chOff x="0" y="-17"/>
            <a:chExt cx="5783" cy="4342"/>
          </a:xfrm>
        </p:grpSpPr>
        <p:grpSp>
          <p:nvGrpSpPr>
            <p:cNvPr id="35927" name="Group 27"/>
            <p:cNvGrpSpPr>
              <a:grpSpLocks/>
            </p:cNvGrpSpPr>
            <p:nvPr/>
          </p:nvGrpSpPr>
          <p:grpSpPr bwMode="auto">
            <a:xfrm>
              <a:off x="0" y="-17"/>
              <a:ext cx="5783" cy="4337"/>
              <a:chOff x="0" y="-17"/>
              <a:chExt cx="5783" cy="4337"/>
            </a:xfrm>
          </p:grpSpPr>
          <p:pic>
            <p:nvPicPr>
              <p:cNvPr id="35929" name="Picture 28" descr="пгшлпгш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 rot="5400000">
                <a:off x="-2109" y="2138"/>
                <a:ext cx="4291" cy="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5930" name="Picture 29" descr="пгшлпгш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22" y="-17"/>
                <a:ext cx="5760" cy="1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5931" name="Picture 30" descr="пгшлпгш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 rot="5400000">
                <a:off x="3601" y="2138"/>
                <a:ext cx="4291" cy="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35928" name="Picture 31" descr="пгшлпгш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4225"/>
              <a:ext cx="5760" cy="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5926" name="Прямоугольник 10"/>
          <p:cNvSpPr>
            <a:spLocks noChangeArrowheads="1"/>
          </p:cNvSpPr>
          <p:nvPr/>
        </p:nvSpPr>
        <p:spPr bwMode="auto">
          <a:xfrm>
            <a:off x="1036638" y="260350"/>
            <a:ext cx="5002212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kk-KZ" sz="24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</a:t>
            </a:r>
            <a:r>
              <a:rPr lang="en-US" sz="24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Pascal </a:t>
            </a:r>
            <a:r>
              <a:rPr lang="kk-KZ" sz="24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тілінің алфавиті</a:t>
            </a:r>
            <a:endParaRPr lang="ru-RU" sz="24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866" name="Group 26"/>
          <p:cNvGrpSpPr>
            <a:grpSpLocks/>
          </p:cNvGrpSpPr>
          <p:nvPr/>
        </p:nvGrpSpPr>
        <p:grpSpPr bwMode="auto">
          <a:xfrm>
            <a:off x="0" y="-26988"/>
            <a:ext cx="9180513" cy="6892926"/>
            <a:chOff x="0" y="-17"/>
            <a:chExt cx="5783" cy="4342"/>
          </a:xfrm>
        </p:grpSpPr>
        <p:grpSp>
          <p:nvGrpSpPr>
            <p:cNvPr id="36874" name="Group 27"/>
            <p:cNvGrpSpPr>
              <a:grpSpLocks/>
            </p:cNvGrpSpPr>
            <p:nvPr/>
          </p:nvGrpSpPr>
          <p:grpSpPr bwMode="auto">
            <a:xfrm>
              <a:off x="0" y="-17"/>
              <a:ext cx="5783" cy="4337"/>
              <a:chOff x="0" y="-17"/>
              <a:chExt cx="5783" cy="4337"/>
            </a:xfrm>
          </p:grpSpPr>
          <p:pic>
            <p:nvPicPr>
              <p:cNvPr id="36876" name="Picture 28" descr="пгшлпгш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 rot="5400000">
                <a:off x="-2109" y="2138"/>
                <a:ext cx="4291" cy="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6877" name="Picture 29" descr="пгшлпгш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22" y="-17"/>
                <a:ext cx="5760" cy="1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6878" name="Picture 30" descr="пгшлпгш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 rot="5400000">
                <a:off x="3601" y="2138"/>
                <a:ext cx="4291" cy="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36875" name="Picture 31" descr="пгшлпгш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4225"/>
              <a:ext cx="5760" cy="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" name="Заголовок 1"/>
          <p:cNvSpPr txBox="1">
            <a:spLocks/>
          </p:cNvSpPr>
          <p:nvPr/>
        </p:nvSpPr>
        <p:spPr>
          <a:xfrm>
            <a:off x="755576" y="1000108"/>
            <a:ext cx="7560840" cy="4357718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>
            <a:normAutofit fontScale="97500"/>
          </a:bodyPr>
          <a:lstStyle/>
          <a:p>
            <a:pPr fontAlgn="auto">
              <a:spcAft>
                <a:spcPts val="0"/>
              </a:spcAft>
              <a:defRPr/>
            </a:pPr>
            <a:endParaRPr lang="kk-KZ" sz="2400" i="1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defRPr/>
            </a:pPr>
            <a:endParaRPr lang="kk-KZ" sz="2400" i="1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36868" name="Picture 3" descr="C:\Users\Admin\Desktop\Aliya\анимация\17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2099327">
            <a:off x="195263" y="366713"/>
            <a:ext cx="1574800" cy="120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9" name="Picture 3" descr="C:\Users\Admin\Desktop\Aliya\анимация\17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744072">
            <a:off x="7354888" y="319088"/>
            <a:ext cx="1573212" cy="1258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0" name="Picture 10" descr="блестящие картинки - травка и цветочки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5638800"/>
            <a:ext cx="860107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1" name="Picture 10" descr="блестящие картинки - травка и цветочки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850" y="5589588"/>
            <a:ext cx="860107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2" name="Picture 10" descr="блестящие картинки - травка и цветочки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6250" y="5741988"/>
            <a:ext cx="860107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73" name="Rectangle 1"/>
          <p:cNvSpPr>
            <a:spLocks noChangeArrowheads="1"/>
          </p:cNvSpPr>
          <p:nvPr/>
        </p:nvSpPr>
        <p:spPr bwMode="auto">
          <a:xfrm>
            <a:off x="539750" y="1773238"/>
            <a:ext cx="8191500" cy="3662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4800" b="1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Program</a:t>
            </a:r>
            <a:r>
              <a:rPr lang="kk-KZ" sz="48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......;</a:t>
            </a:r>
            <a:endParaRPr lang="ru-RU" sz="48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kk-KZ" sz="4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Айнымалылардың сипатталу бөлімі;</a:t>
            </a:r>
            <a:endParaRPr lang="ru-RU" sz="40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kk-KZ" sz="4800" b="1">
                <a:solidFill>
                  <a:srgbClr val="FF0000"/>
                </a:solidFill>
                <a:latin typeface="Times New Roman" pitchFamily="18" charset="0"/>
                <a:ea typeface="Calibri" pitchFamily="34" charset="0"/>
              </a:rPr>
              <a:t> </a:t>
            </a:r>
            <a:r>
              <a:rPr lang="en-US" sz="4800" b="1">
                <a:solidFill>
                  <a:srgbClr val="FF0000"/>
                </a:solidFill>
                <a:latin typeface="Times New Roman" pitchFamily="18" charset="0"/>
                <a:ea typeface="Calibri" pitchFamily="34" charset="0"/>
              </a:rPr>
              <a:t>Begin </a:t>
            </a:r>
            <a:r>
              <a:rPr lang="en-US" sz="4800">
                <a:latin typeface="Times New Roman" pitchFamily="18" charset="0"/>
                <a:ea typeface="Calibri" pitchFamily="34" charset="0"/>
              </a:rPr>
              <a:t>(</a:t>
            </a:r>
            <a:r>
              <a:rPr lang="ru-RU" sz="4800">
                <a:latin typeface="Times New Roman" pitchFamily="18" charset="0"/>
                <a:ea typeface="Calibri" pitchFamily="34" charset="0"/>
              </a:rPr>
              <a:t>басы</a:t>
            </a:r>
            <a:r>
              <a:rPr lang="en-US" sz="4800">
                <a:latin typeface="Times New Roman" pitchFamily="18" charset="0"/>
                <a:ea typeface="Calibri" pitchFamily="34" charset="0"/>
              </a:rPr>
              <a:t>)</a:t>
            </a:r>
            <a:r>
              <a:rPr lang="kk-KZ" sz="4800">
                <a:latin typeface="Times New Roman" pitchFamily="18" charset="0"/>
                <a:ea typeface="Calibri" pitchFamily="34" charset="0"/>
              </a:rPr>
              <a:t>;</a:t>
            </a:r>
            <a:endParaRPr lang="ru-RU" sz="48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sz="4800">
                <a:latin typeface="Times New Roman" pitchFamily="18" charset="0"/>
                <a:ea typeface="Calibri" pitchFamily="34" charset="0"/>
              </a:rPr>
              <a:t>Команда, оператор, есеп</a:t>
            </a:r>
            <a:r>
              <a:rPr lang="kk-KZ" sz="4800">
                <a:latin typeface="Times New Roman" pitchFamily="18" charset="0"/>
                <a:ea typeface="Calibri" pitchFamily="34" charset="0"/>
              </a:rPr>
              <a:t>;</a:t>
            </a:r>
            <a:endParaRPr lang="ru-RU" sz="48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en-US" sz="4800" b="1">
                <a:solidFill>
                  <a:srgbClr val="FF0000"/>
                </a:solidFill>
                <a:latin typeface="Times New Roman" pitchFamily="18" charset="0"/>
                <a:ea typeface="Calibri" pitchFamily="34" charset="0"/>
              </a:rPr>
              <a:t>End</a:t>
            </a:r>
            <a:r>
              <a:rPr lang="en-US" sz="4800">
                <a:latin typeface="Times New Roman" pitchFamily="18" charset="0"/>
                <a:ea typeface="Calibri" pitchFamily="34" charset="0"/>
              </a:rPr>
              <a:t> (</a:t>
            </a:r>
            <a:r>
              <a:rPr lang="kk-KZ" sz="4800">
                <a:latin typeface="Times New Roman" pitchFamily="18" charset="0"/>
                <a:ea typeface="Calibri" pitchFamily="34" charset="0"/>
              </a:rPr>
              <a:t>соңы</a:t>
            </a:r>
            <a:r>
              <a:rPr lang="en-US" sz="4800">
                <a:latin typeface="Times New Roman" pitchFamily="18" charset="0"/>
                <a:ea typeface="Calibri" pitchFamily="34" charset="0"/>
              </a:rPr>
              <a:t>)</a:t>
            </a:r>
            <a:r>
              <a:rPr lang="kk-KZ" sz="4800">
                <a:latin typeface="Times New Roman" pitchFamily="18" charset="0"/>
                <a:ea typeface="Calibri" pitchFamily="34" charset="0"/>
              </a:rPr>
              <a:t>.</a:t>
            </a:r>
            <a:endParaRPr lang="en-US" sz="48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890" name="Group 26"/>
          <p:cNvGrpSpPr>
            <a:grpSpLocks/>
          </p:cNvGrpSpPr>
          <p:nvPr/>
        </p:nvGrpSpPr>
        <p:grpSpPr bwMode="auto">
          <a:xfrm>
            <a:off x="0" y="-26988"/>
            <a:ext cx="9180513" cy="6892926"/>
            <a:chOff x="0" y="-17"/>
            <a:chExt cx="5783" cy="4342"/>
          </a:xfrm>
        </p:grpSpPr>
        <p:grpSp>
          <p:nvGrpSpPr>
            <p:cNvPr id="37898" name="Group 27"/>
            <p:cNvGrpSpPr>
              <a:grpSpLocks/>
            </p:cNvGrpSpPr>
            <p:nvPr/>
          </p:nvGrpSpPr>
          <p:grpSpPr bwMode="auto">
            <a:xfrm>
              <a:off x="0" y="-17"/>
              <a:ext cx="5783" cy="4337"/>
              <a:chOff x="0" y="-17"/>
              <a:chExt cx="5783" cy="4337"/>
            </a:xfrm>
          </p:grpSpPr>
          <p:pic>
            <p:nvPicPr>
              <p:cNvPr id="37900" name="Picture 28" descr="пгшлпгш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 rot="5400000">
                <a:off x="-2109" y="2138"/>
                <a:ext cx="4291" cy="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7901" name="Picture 29" descr="пгшлпгш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22" y="-17"/>
                <a:ext cx="5760" cy="1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7902" name="Picture 30" descr="пгшлпгш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 rot="5400000">
                <a:off x="3601" y="2138"/>
                <a:ext cx="4291" cy="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37899" name="Picture 31" descr="пгшлпгш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4225"/>
              <a:ext cx="5760" cy="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4" name="Заголовок 1"/>
          <p:cNvSpPr txBox="1">
            <a:spLocks/>
          </p:cNvSpPr>
          <p:nvPr/>
        </p:nvSpPr>
        <p:spPr>
          <a:xfrm>
            <a:off x="755576" y="1000108"/>
            <a:ext cx="7560840" cy="4357718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>
            <a:normAutofit fontScale="97500"/>
          </a:bodyPr>
          <a:lstStyle/>
          <a:p>
            <a:pPr fontAlgn="auto">
              <a:spcAft>
                <a:spcPts val="0"/>
              </a:spcAft>
              <a:defRPr/>
            </a:pPr>
            <a:endParaRPr lang="kk-KZ" sz="2400" i="1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defRPr/>
            </a:pPr>
            <a:endParaRPr lang="kk-KZ" sz="2400" i="1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37892" name="Picture 3" descr="C:\Users\Admin\Desktop\Aliya\анимация\17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2099327">
            <a:off x="195263" y="366713"/>
            <a:ext cx="1574800" cy="120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3" name="Picture 3" descr="C:\Users\Admin\Desktop\Aliya\анимация\17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744072">
            <a:off x="7354888" y="319088"/>
            <a:ext cx="1573212" cy="1258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4" name="Picture 10" descr="блестящие картинки - травка и цветочки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5638800"/>
            <a:ext cx="860107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5" name="Picture 10" descr="блестящие картинки - травка и цветочки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850" y="5589588"/>
            <a:ext cx="860107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6" name="Picture 10" descr="блестящие картинки - травка и цветочки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6250" y="5741988"/>
            <a:ext cx="860107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7" name="Rectangle 2"/>
          <p:cNvSpPr>
            <a:spLocks noChangeArrowheads="1"/>
          </p:cNvSpPr>
          <p:nvPr/>
        </p:nvSpPr>
        <p:spPr bwMode="auto">
          <a:xfrm>
            <a:off x="1071563" y="1428750"/>
            <a:ext cx="5929312" cy="397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kk-KZ" sz="36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Түсніктеме</a:t>
            </a:r>
            <a:endParaRPr lang="ru-RU" sz="3600" b="1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en-US" sz="3600" b="1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Program</a:t>
            </a:r>
            <a:r>
              <a:rPr lang="en-US" sz="36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– </a:t>
            </a:r>
            <a:r>
              <a:rPr lang="ru-RU" sz="36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программа</a:t>
            </a:r>
          </a:p>
          <a:p>
            <a:pPr eaLnBrk="0" hangingPunct="0"/>
            <a:r>
              <a:rPr lang="en-US" sz="3600" b="1">
                <a:solidFill>
                  <a:srgbClr val="FF0000"/>
                </a:solidFill>
                <a:latin typeface="Times New Roman" pitchFamily="18" charset="0"/>
                <a:ea typeface="Calibri" pitchFamily="34" charset="0"/>
              </a:rPr>
              <a:t>begin</a:t>
            </a:r>
            <a:r>
              <a:rPr lang="en-US" sz="3600">
                <a:latin typeface="Times New Roman" pitchFamily="18" charset="0"/>
                <a:ea typeface="Calibri" pitchFamily="34" charset="0"/>
              </a:rPr>
              <a:t>-</a:t>
            </a:r>
            <a:r>
              <a:rPr lang="ru-RU" sz="3600">
                <a:latin typeface="Times New Roman" pitchFamily="18" charset="0"/>
                <a:ea typeface="Calibri" pitchFamily="34" charset="0"/>
              </a:rPr>
              <a:t>басы</a:t>
            </a:r>
            <a:endParaRPr lang="ru-RU" sz="36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en-US" sz="3600" b="1">
                <a:solidFill>
                  <a:srgbClr val="FF0000"/>
                </a:solidFill>
                <a:latin typeface="Times New Roman" pitchFamily="18" charset="0"/>
                <a:ea typeface="Calibri" pitchFamily="34" charset="0"/>
              </a:rPr>
              <a:t>end</a:t>
            </a:r>
            <a:r>
              <a:rPr lang="en-US" sz="3600">
                <a:latin typeface="Times New Roman" pitchFamily="18" charset="0"/>
                <a:ea typeface="Calibri" pitchFamily="34" charset="0"/>
              </a:rPr>
              <a:t>-</a:t>
            </a:r>
            <a:r>
              <a:rPr lang="ru-RU" sz="3600">
                <a:latin typeface="Times New Roman" pitchFamily="18" charset="0"/>
                <a:ea typeface="Calibri" pitchFamily="34" charset="0"/>
              </a:rPr>
              <a:t>со</a:t>
            </a:r>
            <a:r>
              <a:rPr lang="kk-KZ" sz="3600">
                <a:latin typeface="Times New Roman" pitchFamily="18" charset="0"/>
                <a:ea typeface="Calibri" pitchFamily="34" charset="0"/>
              </a:rPr>
              <a:t>ңы</a:t>
            </a:r>
            <a:endParaRPr lang="ru-RU" sz="36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kk-KZ" sz="3600" b="1">
                <a:solidFill>
                  <a:srgbClr val="FF0000"/>
                </a:solidFill>
                <a:latin typeface="Times New Roman" pitchFamily="18" charset="0"/>
                <a:ea typeface="Calibri" pitchFamily="34" charset="0"/>
              </a:rPr>
              <a:t>writeln</a:t>
            </a:r>
            <a:r>
              <a:rPr lang="kk-KZ" sz="3600">
                <a:latin typeface="Times New Roman" pitchFamily="18" charset="0"/>
                <a:ea typeface="Calibri" pitchFamily="34" charset="0"/>
              </a:rPr>
              <a:t>-шығару</a:t>
            </a:r>
            <a:endParaRPr lang="ru-RU" sz="36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kk-KZ" sz="3600" b="1">
                <a:solidFill>
                  <a:srgbClr val="FF0000"/>
                </a:solidFill>
                <a:latin typeface="Times New Roman" pitchFamily="18" charset="0"/>
                <a:ea typeface="Calibri" pitchFamily="34" charset="0"/>
              </a:rPr>
              <a:t>readln</a:t>
            </a:r>
            <a:r>
              <a:rPr lang="kk-KZ" sz="3600">
                <a:latin typeface="Times New Roman" pitchFamily="18" charset="0"/>
                <a:ea typeface="Calibri" pitchFamily="34" charset="0"/>
              </a:rPr>
              <a:t>-енгізу</a:t>
            </a:r>
            <a:endParaRPr lang="ru-RU" sz="36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kk-KZ" sz="3600" b="1">
                <a:solidFill>
                  <a:srgbClr val="FF0000"/>
                </a:solidFill>
                <a:latin typeface="Times New Roman" pitchFamily="18" charset="0"/>
                <a:ea typeface="Calibri" pitchFamily="34" charset="0"/>
              </a:rPr>
              <a:t>var</a:t>
            </a:r>
            <a:r>
              <a:rPr lang="kk-KZ" sz="3600">
                <a:latin typeface="Times New Roman" pitchFamily="18" charset="0"/>
                <a:ea typeface="Calibri" pitchFamily="34" charset="0"/>
              </a:rPr>
              <a:t>-айнымалы</a:t>
            </a:r>
            <a:endParaRPr lang="kk-KZ" sz="36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38914" name="Picture 2" descr="E:\ФОН\Копия matematika_carica_nau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5" name="Прямоугольник 5"/>
          <p:cNvSpPr>
            <a:spLocks noChangeArrowheads="1"/>
          </p:cNvSpPr>
          <p:nvPr/>
        </p:nvSpPr>
        <p:spPr bwMode="auto">
          <a:xfrm>
            <a:off x="1214438" y="3786188"/>
            <a:ext cx="4572000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Begin</a:t>
            </a:r>
          </a:p>
          <a:p>
            <a:r>
              <a:rPr lang="en-US" sz="360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6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writeln</a:t>
            </a:r>
            <a:r>
              <a:rPr lang="en-US" sz="36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40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‘Pascal </a:t>
            </a:r>
            <a:r>
              <a:rPr lang="kk-KZ" sz="2400">
                <a:latin typeface="Times New Roman" pitchFamily="18" charset="0"/>
                <a:cs typeface="Times New Roman" pitchFamily="18" charset="0"/>
              </a:rPr>
              <a:t>тілін өте жақсы білгім келеді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kk-KZ" sz="2400">
                <a:latin typeface="Times New Roman" pitchFamily="18" charset="0"/>
                <a:cs typeface="Times New Roman" pitchFamily="18" charset="0"/>
              </a:rPr>
              <a:t>);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End.</a:t>
            </a:r>
            <a:r>
              <a:rPr lang="kk-KZ">
                <a:latin typeface="Calibri" pitchFamily="34" charset="0"/>
              </a:rPr>
              <a:t/>
            </a:r>
            <a:br>
              <a:rPr lang="kk-KZ">
                <a:latin typeface="Calibri" pitchFamily="34" charset="0"/>
              </a:rPr>
            </a:br>
            <a:endParaRPr lang="ru-RU">
              <a:latin typeface="Calibri" pitchFamily="34" charset="0"/>
            </a:endParaRPr>
          </a:p>
        </p:txBody>
      </p:sp>
      <p:pic>
        <p:nvPicPr>
          <p:cNvPr id="38916" name="Picture 6" descr="AG00315_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6463" y="4868863"/>
            <a:ext cx="1452562" cy="163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2" descr="E:\ФОН\54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9938" name="Group 26"/>
          <p:cNvGrpSpPr>
            <a:grpSpLocks/>
          </p:cNvGrpSpPr>
          <p:nvPr/>
        </p:nvGrpSpPr>
        <p:grpSpPr bwMode="auto">
          <a:xfrm>
            <a:off x="0" y="-26988"/>
            <a:ext cx="9180513" cy="6892926"/>
            <a:chOff x="0" y="-17"/>
            <a:chExt cx="5783" cy="4342"/>
          </a:xfrm>
        </p:grpSpPr>
        <p:grpSp>
          <p:nvGrpSpPr>
            <p:cNvPr id="39944" name="Group 27"/>
            <p:cNvGrpSpPr>
              <a:grpSpLocks/>
            </p:cNvGrpSpPr>
            <p:nvPr/>
          </p:nvGrpSpPr>
          <p:grpSpPr bwMode="auto">
            <a:xfrm>
              <a:off x="0" y="-17"/>
              <a:ext cx="5783" cy="4337"/>
              <a:chOff x="0" y="-17"/>
              <a:chExt cx="5783" cy="4337"/>
            </a:xfrm>
          </p:grpSpPr>
          <p:pic>
            <p:nvPicPr>
              <p:cNvPr id="39946" name="Picture 28" descr="пгшлпгш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 rot="5400000">
                <a:off x="-2109" y="2138"/>
                <a:ext cx="4291" cy="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9947" name="Picture 29" descr="пгшлпгш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22" y="-17"/>
                <a:ext cx="5760" cy="1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9948" name="Picture 30" descr="пгшлпгш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 rot="5400000">
                <a:off x="3601" y="2138"/>
                <a:ext cx="4291" cy="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39945" name="Picture 31" descr="пгшлпгш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4225"/>
              <a:ext cx="5760" cy="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214282" y="1142984"/>
            <a:ext cx="8064896" cy="1446550"/>
          </a:xfrm>
          <a:prstGeom prst="rect">
            <a:avLst/>
          </a:prstGeom>
          <a:noFill/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kk-KZ" sz="8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</p:txBody>
      </p:sp>
      <p:sp>
        <p:nvSpPr>
          <p:cNvPr id="39942" name="Прямоугольник 12"/>
          <p:cNvSpPr>
            <a:spLocks noChangeArrowheads="1"/>
          </p:cNvSpPr>
          <p:nvPr/>
        </p:nvSpPr>
        <p:spPr bwMode="auto">
          <a:xfrm>
            <a:off x="684213" y="1125538"/>
            <a:ext cx="7991475" cy="409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kk-KZ" sz="4000" b="1">
                <a:latin typeface="Times New Roman" pitchFamily="18" charset="0"/>
                <a:cs typeface="Times New Roman" pitchFamily="18" charset="0"/>
              </a:rPr>
              <a:t>Мысалы:</a:t>
            </a:r>
          </a:p>
          <a:p>
            <a:endParaRPr lang="kk-KZ" sz="2800" b="1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Begin</a:t>
            </a:r>
          </a:p>
          <a:p>
            <a:r>
              <a:rPr lang="en-US" sz="320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writeln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320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‘</a:t>
            </a:r>
            <a:r>
              <a:rPr lang="kk-KZ" sz="3200">
                <a:latin typeface="Times New Roman" pitchFamily="18" charset="0"/>
                <a:cs typeface="Times New Roman" pitchFamily="18" charset="0"/>
              </a:rPr>
              <a:t>Бұл менің алғашқы  </a:t>
            </a:r>
          </a:p>
          <a:p>
            <a:r>
              <a:rPr lang="kk-KZ" sz="3200">
                <a:latin typeface="Times New Roman" pitchFamily="18" charset="0"/>
                <a:cs typeface="Times New Roman" pitchFamily="18" charset="0"/>
              </a:rPr>
              <a:t>                    программам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kk-KZ" sz="3200">
                <a:latin typeface="Times New Roman" pitchFamily="18" charset="0"/>
                <a:cs typeface="Times New Roman" pitchFamily="18" charset="0"/>
              </a:rPr>
              <a:t>);                                           </a:t>
            </a:r>
          </a:p>
          <a:p>
            <a:r>
              <a:rPr lang="kk-KZ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writeln</a:t>
            </a:r>
            <a:r>
              <a:rPr lang="kk-KZ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320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‘</a:t>
            </a:r>
            <a:r>
              <a:rPr lang="kk-KZ" sz="3200">
                <a:latin typeface="Times New Roman" pitchFamily="18" charset="0"/>
                <a:cs typeface="Times New Roman" pitchFamily="18" charset="0"/>
              </a:rPr>
              <a:t>Ол жұмыс істейді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kk-KZ" sz="3200">
                <a:latin typeface="Times New Roman" pitchFamily="18" charset="0"/>
                <a:cs typeface="Times New Roman" pitchFamily="18" charset="0"/>
              </a:rPr>
              <a:t>);</a:t>
            </a:r>
            <a:r>
              <a:rPr lang="kk-KZ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kk-KZ" sz="32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writeln</a:t>
            </a:r>
            <a:r>
              <a:rPr lang="kk-KZ" sz="320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‘</a:t>
            </a:r>
            <a:r>
              <a:rPr lang="kk-KZ" sz="3200">
                <a:latin typeface="Times New Roman" pitchFamily="18" charset="0"/>
                <a:cs typeface="Times New Roman" pitchFamily="18" charset="0"/>
              </a:rPr>
              <a:t>Мен программалаушымын!!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kk-KZ" sz="3200">
                <a:latin typeface="Times New Roman" pitchFamily="18" charset="0"/>
                <a:cs typeface="Times New Roman" pitchFamily="18" charset="0"/>
              </a:rPr>
              <a:t>);</a:t>
            </a:r>
            <a:endParaRPr lang="en-US" sz="320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End.</a:t>
            </a:r>
            <a:endParaRPr lang="ru-RU" sz="3200">
              <a:latin typeface="Calibri" pitchFamily="34" charset="0"/>
            </a:endParaRPr>
          </a:p>
        </p:txBody>
      </p:sp>
      <p:pic>
        <p:nvPicPr>
          <p:cNvPr id="39943" name="Picture 20" descr="computador04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11863" y="188913"/>
            <a:ext cx="2300287" cy="210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23850" y="1196975"/>
          <a:ext cx="8496300" cy="5165725"/>
        </p:xfrm>
        <a:graphic>
          <a:graphicData uri="http://schemas.openxmlformats.org/drawingml/2006/table">
            <a:tbl>
              <a:tblPr/>
              <a:tblGrid>
                <a:gridCol w="2376264"/>
                <a:gridCol w="1800200"/>
                <a:gridCol w="1800200"/>
                <a:gridCol w="1296144"/>
                <a:gridCol w="1224136"/>
              </a:tblGrid>
              <a:tr h="13681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000" b="1" dirty="0">
                          <a:latin typeface="Palatino Linotype" pitchFamily="18" charset="0"/>
                          <a:ea typeface="Calibri"/>
                          <a:cs typeface="Times New Roman"/>
                        </a:rPr>
                        <a:t>Арифметикалық амалдардың таңбалары</a:t>
                      </a:r>
                      <a:endParaRPr lang="ru-RU" sz="2000" dirty="0">
                        <a:latin typeface="Palatino Linotype" pitchFamily="18" charset="0"/>
                        <a:ea typeface="Calibri"/>
                        <a:cs typeface="Times New Roman"/>
                      </a:endParaRPr>
                    </a:p>
                  </a:txBody>
                  <a:tcPr marL="65685" marR="65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000" b="1">
                          <a:latin typeface="Palatino Linotype" pitchFamily="18" charset="0"/>
                          <a:ea typeface="Calibri"/>
                          <a:cs typeface="Times New Roman"/>
                        </a:rPr>
                        <a:t>Амалдардың аты</a:t>
                      </a:r>
                      <a:endParaRPr lang="ru-RU" sz="2000">
                        <a:latin typeface="Palatino Linotype" pitchFamily="18" charset="0"/>
                        <a:ea typeface="Calibri"/>
                        <a:cs typeface="Times New Roman"/>
                      </a:endParaRPr>
                    </a:p>
                  </a:txBody>
                  <a:tcPr marL="65685" marR="65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Palatino Linotype" pitchFamily="18" charset="0"/>
                          <a:ea typeface="Calibri"/>
                          <a:cs typeface="Times New Roman"/>
                        </a:rPr>
                        <a:t>Pascal</a:t>
                      </a:r>
                      <a:r>
                        <a:rPr lang="kk-KZ" sz="2000" b="1" dirty="0">
                          <a:latin typeface="Palatino Linotype" pitchFamily="18" charset="0"/>
                          <a:ea typeface="Calibri"/>
                          <a:cs typeface="Times New Roman"/>
                        </a:rPr>
                        <a:t> тілінің символдары</a:t>
                      </a:r>
                      <a:endParaRPr lang="ru-RU" sz="2000" dirty="0">
                        <a:latin typeface="Palatino Linotype" pitchFamily="18" charset="0"/>
                        <a:ea typeface="Calibri"/>
                        <a:cs typeface="Times New Roman"/>
                      </a:endParaRPr>
                    </a:p>
                  </a:txBody>
                  <a:tcPr marL="65685" marR="65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000" b="1" dirty="0">
                          <a:latin typeface="Palatino Linotype" pitchFamily="18" charset="0"/>
                          <a:ea typeface="Calibri"/>
                          <a:cs typeface="Times New Roman"/>
                        </a:rPr>
                        <a:t>Жазылу түрі</a:t>
                      </a:r>
                      <a:endParaRPr lang="ru-RU" sz="2000" dirty="0">
                        <a:latin typeface="Palatino Linotype" pitchFamily="18" charset="0"/>
                        <a:ea typeface="Calibri"/>
                        <a:cs typeface="Times New Roman"/>
                      </a:endParaRPr>
                    </a:p>
                  </a:txBody>
                  <a:tcPr marL="65685" marR="65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000" b="1" dirty="0">
                          <a:latin typeface="Palatino Linotype" pitchFamily="18" charset="0"/>
                          <a:ea typeface="Calibri"/>
                          <a:cs typeface="Times New Roman"/>
                        </a:rPr>
                        <a:t>Нәтиже</a:t>
                      </a:r>
                      <a:endParaRPr lang="ru-RU" sz="2000" dirty="0">
                        <a:latin typeface="Palatino Linotype" pitchFamily="18" charset="0"/>
                        <a:ea typeface="Calibri"/>
                        <a:cs typeface="Times New Roman"/>
                      </a:endParaRPr>
                    </a:p>
                  </a:txBody>
                  <a:tcPr marL="65685" marR="65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61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000" b="1" dirty="0">
                          <a:latin typeface="Palatino Linotype" pitchFamily="18" charset="0"/>
                          <a:ea typeface="Calibri"/>
                          <a:cs typeface="Times New Roman"/>
                        </a:rPr>
                        <a:t>х</a:t>
                      </a:r>
                      <a:endParaRPr lang="ru-RU" sz="2000" b="1" dirty="0">
                        <a:latin typeface="Palatino Linotype" pitchFamily="18" charset="0"/>
                        <a:ea typeface="Calibri"/>
                        <a:cs typeface="Times New Roman"/>
                      </a:endParaRPr>
                    </a:p>
                  </a:txBody>
                  <a:tcPr marL="65685" marR="65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000" b="1">
                          <a:latin typeface="Palatino Linotype" pitchFamily="18" charset="0"/>
                          <a:ea typeface="Calibri"/>
                          <a:cs typeface="Times New Roman"/>
                        </a:rPr>
                        <a:t>көбейту</a:t>
                      </a:r>
                      <a:endParaRPr lang="ru-RU" sz="2000" b="1">
                        <a:latin typeface="Palatino Linotype" pitchFamily="18" charset="0"/>
                        <a:ea typeface="Calibri"/>
                        <a:cs typeface="Times New Roman"/>
                      </a:endParaRPr>
                    </a:p>
                  </a:txBody>
                  <a:tcPr marL="65685" marR="65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000" b="1">
                          <a:latin typeface="Palatino Linotype" pitchFamily="18" charset="0"/>
                          <a:ea typeface="Calibri"/>
                          <a:cs typeface="Times New Roman"/>
                        </a:rPr>
                        <a:t>*</a:t>
                      </a:r>
                      <a:endParaRPr lang="ru-RU" sz="2000" b="1">
                        <a:latin typeface="Palatino Linotype" pitchFamily="18" charset="0"/>
                        <a:ea typeface="Calibri"/>
                        <a:cs typeface="Times New Roman"/>
                      </a:endParaRPr>
                    </a:p>
                  </a:txBody>
                  <a:tcPr marL="65685" marR="65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000" b="1">
                          <a:latin typeface="Palatino Linotype" pitchFamily="18" charset="0"/>
                          <a:ea typeface="Calibri"/>
                          <a:cs typeface="Times New Roman"/>
                        </a:rPr>
                        <a:t>2*3</a:t>
                      </a:r>
                      <a:endParaRPr lang="ru-RU" sz="2000" b="1">
                        <a:latin typeface="Palatino Linotype" pitchFamily="18" charset="0"/>
                        <a:ea typeface="Calibri"/>
                        <a:cs typeface="Times New Roman"/>
                      </a:endParaRPr>
                    </a:p>
                  </a:txBody>
                  <a:tcPr marL="65685" marR="65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000" b="1">
                          <a:latin typeface="Palatino Linotype" pitchFamily="18" charset="0"/>
                          <a:ea typeface="Calibri"/>
                          <a:cs typeface="Times New Roman"/>
                        </a:rPr>
                        <a:t>6</a:t>
                      </a:r>
                      <a:endParaRPr lang="ru-RU" sz="2000" b="1">
                        <a:latin typeface="Palatino Linotype" pitchFamily="18" charset="0"/>
                        <a:ea typeface="Calibri"/>
                        <a:cs typeface="Times New Roman"/>
                      </a:endParaRPr>
                    </a:p>
                  </a:txBody>
                  <a:tcPr marL="65685" marR="65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61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000" b="1" dirty="0">
                          <a:latin typeface="Palatino Linotype" pitchFamily="18" charset="0"/>
                          <a:ea typeface="Calibri"/>
                          <a:cs typeface="Times New Roman"/>
                        </a:rPr>
                        <a:t>:</a:t>
                      </a:r>
                      <a:endParaRPr lang="ru-RU" sz="2000" b="1" dirty="0">
                        <a:latin typeface="Palatino Linotype" pitchFamily="18" charset="0"/>
                        <a:ea typeface="Calibri"/>
                        <a:cs typeface="Times New Roman"/>
                      </a:endParaRPr>
                    </a:p>
                  </a:txBody>
                  <a:tcPr marL="65685" marR="65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000" b="1" dirty="0">
                          <a:latin typeface="Palatino Linotype" pitchFamily="18" charset="0"/>
                          <a:ea typeface="Calibri"/>
                          <a:cs typeface="Times New Roman"/>
                        </a:rPr>
                        <a:t>бөлу</a:t>
                      </a:r>
                      <a:endParaRPr lang="ru-RU" sz="2000" b="1" dirty="0">
                        <a:latin typeface="Palatino Linotype" pitchFamily="18" charset="0"/>
                        <a:ea typeface="Calibri"/>
                        <a:cs typeface="Times New Roman"/>
                      </a:endParaRPr>
                    </a:p>
                  </a:txBody>
                  <a:tcPr marL="65685" marR="65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000" b="1">
                          <a:latin typeface="Palatino Linotype" pitchFamily="18" charset="0"/>
                          <a:ea typeface="Calibri"/>
                          <a:cs typeface="Times New Roman"/>
                        </a:rPr>
                        <a:t>/</a:t>
                      </a:r>
                      <a:endParaRPr lang="ru-RU" sz="2000" b="1">
                        <a:latin typeface="Palatino Linotype" pitchFamily="18" charset="0"/>
                        <a:ea typeface="Calibri"/>
                        <a:cs typeface="Times New Roman"/>
                      </a:endParaRPr>
                    </a:p>
                  </a:txBody>
                  <a:tcPr marL="65685" marR="65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000" b="1">
                          <a:latin typeface="Palatino Linotype" pitchFamily="18" charset="0"/>
                          <a:ea typeface="Calibri"/>
                          <a:cs typeface="Times New Roman"/>
                        </a:rPr>
                        <a:t>8/2</a:t>
                      </a:r>
                      <a:endParaRPr lang="ru-RU" sz="2000" b="1">
                        <a:latin typeface="Palatino Linotype" pitchFamily="18" charset="0"/>
                        <a:ea typeface="Calibri"/>
                        <a:cs typeface="Times New Roman"/>
                      </a:endParaRPr>
                    </a:p>
                  </a:txBody>
                  <a:tcPr marL="65685" marR="65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000" b="1">
                          <a:latin typeface="Palatino Linotype" pitchFamily="18" charset="0"/>
                          <a:ea typeface="Calibri"/>
                          <a:cs typeface="Times New Roman"/>
                        </a:rPr>
                        <a:t>4</a:t>
                      </a:r>
                      <a:endParaRPr lang="ru-RU" sz="2000" b="1">
                        <a:latin typeface="Palatino Linotype" pitchFamily="18" charset="0"/>
                        <a:ea typeface="Calibri"/>
                        <a:cs typeface="Times New Roman"/>
                      </a:endParaRPr>
                    </a:p>
                  </a:txBody>
                  <a:tcPr marL="65685" marR="65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19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kk-KZ" sz="2000" b="1">
                        <a:latin typeface="Palatino Linotype" pitchFamily="18" charset="0"/>
                        <a:ea typeface="Calibri"/>
                        <a:cs typeface="Times New Roman"/>
                      </a:endParaRPr>
                    </a:p>
                  </a:txBody>
                  <a:tcPr marL="65685" marR="65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000" b="1" dirty="0">
                          <a:latin typeface="Palatino Linotype" pitchFamily="18" charset="0"/>
                          <a:ea typeface="Calibri"/>
                          <a:cs typeface="Times New Roman"/>
                        </a:rPr>
                        <a:t>Бүтінсандық бөлу</a:t>
                      </a:r>
                      <a:endParaRPr lang="ru-RU" sz="2000" b="1" dirty="0">
                        <a:latin typeface="Palatino Linotype" pitchFamily="18" charset="0"/>
                        <a:ea typeface="Calibri"/>
                        <a:cs typeface="Times New Roman"/>
                      </a:endParaRPr>
                    </a:p>
                  </a:txBody>
                  <a:tcPr marL="65685" marR="65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Palatino Linotype" pitchFamily="18" charset="0"/>
                          <a:ea typeface="Calibri"/>
                          <a:cs typeface="Times New Roman"/>
                        </a:rPr>
                        <a:t>Div</a:t>
                      </a:r>
                      <a:endParaRPr lang="ru-RU" sz="2000" b="1" dirty="0">
                        <a:latin typeface="Palatino Linotype" pitchFamily="18" charset="0"/>
                        <a:ea typeface="Calibri"/>
                        <a:cs typeface="Times New Roman"/>
                      </a:endParaRPr>
                    </a:p>
                  </a:txBody>
                  <a:tcPr marL="65685" marR="65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Palatino Linotype" pitchFamily="18" charset="0"/>
                          <a:ea typeface="Calibri"/>
                          <a:cs typeface="Times New Roman"/>
                        </a:rPr>
                        <a:t>5 div 2</a:t>
                      </a:r>
                      <a:endParaRPr lang="ru-RU" sz="2000" b="1">
                        <a:latin typeface="Palatino Linotype" pitchFamily="18" charset="0"/>
                        <a:ea typeface="Calibri"/>
                        <a:cs typeface="Times New Roman"/>
                      </a:endParaRPr>
                    </a:p>
                  </a:txBody>
                  <a:tcPr marL="65685" marR="65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Palatino Linotype" pitchFamily="18" charset="0"/>
                          <a:ea typeface="Calibri"/>
                          <a:cs typeface="Times New Roman"/>
                        </a:rPr>
                        <a:t>2</a:t>
                      </a:r>
                      <a:endParaRPr lang="ru-RU" sz="2000" b="1">
                        <a:latin typeface="Palatino Linotype" pitchFamily="18" charset="0"/>
                        <a:ea typeface="Calibri"/>
                        <a:cs typeface="Times New Roman"/>
                      </a:endParaRPr>
                    </a:p>
                  </a:txBody>
                  <a:tcPr marL="65685" marR="65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61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kk-KZ" sz="2000" b="1">
                        <a:latin typeface="Palatino Linotype" pitchFamily="18" charset="0"/>
                        <a:ea typeface="Calibri"/>
                        <a:cs typeface="Times New Roman"/>
                      </a:endParaRPr>
                    </a:p>
                  </a:txBody>
                  <a:tcPr marL="65685" marR="65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000" b="1">
                          <a:latin typeface="Palatino Linotype" pitchFamily="18" charset="0"/>
                          <a:ea typeface="Calibri"/>
                          <a:cs typeface="Times New Roman"/>
                        </a:rPr>
                        <a:t>қосу</a:t>
                      </a:r>
                      <a:endParaRPr lang="ru-RU" sz="2000" b="1">
                        <a:latin typeface="Palatino Linotype" pitchFamily="18" charset="0"/>
                        <a:ea typeface="Calibri"/>
                        <a:cs typeface="Times New Roman"/>
                      </a:endParaRPr>
                    </a:p>
                  </a:txBody>
                  <a:tcPr marL="65685" marR="65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000" b="1" dirty="0">
                          <a:latin typeface="Palatino Linotype" pitchFamily="18" charset="0"/>
                          <a:ea typeface="Calibri"/>
                          <a:cs typeface="Times New Roman"/>
                        </a:rPr>
                        <a:t>+</a:t>
                      </a:r>
                      <a:endParaRPr lang="ru-RU" sz="2000" b="1" dirty="0">
                        <a:latin typeface="Palatino Linotype" pitchFamily="18" charset="0"/>
                        <a:ea typeface="Calibri"/>
                        <a:cs typeface="Times New Roman"/>
                      </a:endParaRPr>
                    </a:p>
                  </a:txBody>
                  <a:tcPr marL="65685" marR="65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000" b="1">
                          <a:latin typeface="Palatino Linotype" pitchFamily="18" charset="0"/>
                          <a:ea typeface="Calibri"/>
                          <a:cs typeface="Times New Roman"/>
                        </a:rPr>
                        <a:t>2+3</a:t>
                      </a:r>
                      <a:endParaRPr lang="ru-RU" sz="2000" b="1">
                        <a:latin typeface="Palatino Linotype" pitchFamily="18" charset="0"/>
                        <a:ea typeface="Calibri"/>
                        <a:cs typeface="Times New Roman"/>
                      </a:endParaRPr>
                    </a:p>
                  </a:txBody>
                  <a:tcPr marL="65685" marR="65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000" b="1">
                          <a:latin typeface="Palatino Linotype" pitchFamily="18" charset="0"/>
                          <a:ea typeface="Calibri"/>
                          <a:cs typeface="Times New Roman"/>
                        </a:rPr>
                        <a:t>5</a:t>
                      </a:r>
                      <a:endParaRPr lang="ru-RU" sz="2000" b="1">
                        <a:latin typeface="Palatino Linotype" pitchFamily="18" charset="0"/>
                        <a:ea typeface="Calibri"/>
                        <a:cs typeface="Times New Roman"/>
                      </a:endParaRPr>
                    </a:p>
                  </a:txBody>
                  <a:tcPr marL="65685" marR="65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61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000" b="1">
                          <a:latin typeface="Palatino Linotype" pitchFamily="18" charset="0"/>
                          <a:ea typeface="Calibri"/>
                          <a:cs typeface="Times New Roman"/>
                        </a:rPr>
                        <a:t>-</a:t>
                      </a:r>
                      <a:endParaRPr lang="ru-RU" sz="2000" b="1">
                        <a:latin typeface="Palatino Linotype" pitchFamily="18" charset="0"/>
                        <a:ea typeface="Calibri"/>
                        <a:cs typeface="Times New Roman"/>
                      </a:endParaRPr>
                    </a:p>
                  </a:txBody>
                  <a:tcPr marL="65685" marR="65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000" b="1">
                          <a:latin typeface="Palatino Linotype" pitchFamily="18" charset="0"/>
                          <a:ea typeface="Calibri"/>
                          <a:cs typeface="Times New Roman"/>
                        </a:rPr>
                        <a:t>азайту</a:t>
                      </a:r>
                      <a:endParaRPr lang="ru-RU" sz="2000" b="1">
                        <a:latin typeface="Palatino Linotype" pitchFamily="18" charset="0"/>
                        <a:ea typeface="Calibri"/>
                        <a:cs typeface="Times New Roman"/>
                      </a:endParaRPr>
                    </a:p>
                  </a:txBody>
                  <a:tcPr marL="65685" marR="65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000" b="1" dirty="0">
                          <a:latin typeface="Palatino Linotype" pitchFamily="18" charset="0"/>
                          <a:ea typeface="Calibri"/>
                          <a:cs typeface="Times New Roman"/>
                        </a:rPr>
                        <a:t>-</a:t>
                      </a:r>
                      <a:endParaRPr lang="ru-RU" sz="2000" b="1" dirty="0">
                        <a:latin typeface="Palatino Linotype" pitchFamily="18" charset="0"/>
                        <a:ea typeface="Calibri"/>
                        <a:cs typeface="Times New Roman"/>
                      </a:endParaRPr>
                    </a:p>
                  </a:txBody>
                  <a:tcPr marL="65685" marR="65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000" b="1" dirty="0">
                          <a:latin typeface="Palatino Linotype" pitchFamily="18" charset="0"/>
                          <a:ea typeface="Calibri"/>
                          <a:cs typeface="Times New Roman"/>
                        </a:rPr>
                        <a:t>5-2</a:t>
                      </a:r>
                      <a:endParaRPr lang="ru-RU" sz="2000" b="1" dirty="0">
                        <a:latin typeface="Palatino Linotype" pitchFamily="18" charset="0"/>
                        <a:ea typeface="Calibri"/>
                        <a:cs typeface="Times New Roman"/>
                      </a:endParaRPr>
                    </a:p>
                  </a:txBody>
                  <a:tcPr marL="65685" marR="65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000" b="1" dirty="0">
                          <a:latin typeface="Palatino Linotype" pitchFamily="18" charset="0"/>
                          <a:ea typeface="Calibri"/>
                          <a:cs typeface="Times New Roman"/>
                        </a:rPr>
                        <a:t>3</a:t>
                      </a:r>
                      <a:endParaRPr lang="ru-RU" sz="2000" b="1" dirty="0">
                        <a:latin typeface="Palatino Linotype" pitchFamily="18" charset="0"/>
                        <a:ea typeface="Calibri"/>
                        <a:cs typeface="Times New Roman"/>
                      </a:endParaRPr>
                    </a:p>
                  </a:txBody>
                  <a:tcPr marL="65685" marR="65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19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kk-KZ" sz="2000" b="1" dirty="0">
                        <a:latin typeface="Palatino Linotype" pitchFamily="18" charset="0"/>
                        <a:ea typeface="Calibri"/>
                        <a:cs typeface="Times New Roman"/>
                      </a:endParaRPr>
                    </a:p>
                  </a:txBody>
                  <a:tcPr marL="65685" marR="65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000" b="1">
                          <a:latin typeface="Palatino Linotype" pitchFamily="18" charset="0"/>
                          <a:ea typeface="Calibri"/>
                          <a:cs typeface="Times New Roman"/>
                        </a:rPr>
                        <a:t>Бүтін сандық бөлу қалдығы</a:t>
                      </a:r>
                      <a:endParaRPr lang="ru-RU" sz="2000" b="1">
                        <a:latin typeface="Palatino Linotype" pitchFamily="18" charset="0"/>
                        <a:ea typeface="Calibri"/>
                        <a:cs typeface="Times New Roman"/>
                      </a:endParaRPr>
                    </a:p>
                  </a:txBody>
                  <a:tcPr marL="65685" marR="65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Palatino Linotype" pitchFamily="18" charset="0"/>
                          <a:ea typeface="Calibri"/>
                          <a:cs typeface="Times New Roman"/>
                        </a:rPr>
                        <a:t>mod</a:t>
                      </a:r>
                      <a:endParaRPr lang="ru-RU" sz="2000" b="1">
                        <a:latin typeface="Palatino Linotype" pitchFamily="18" charset="0"/>
                        <a:ea typeface="Calibri"/>
                        <a:cs typeface="Times New Roman"/>
                      </a:endParaRPr>
                    </a:p>
                  </a:txBody>
                  <a:tcPr marL="65685" marR="65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Palatino Linotype" pitchFamily="18" charset="0"/>
                          <a:ea typeface="Calibri"/>
                          <a:cs typeface="Times New Roman"/>
                        </a:rPr>
                        <a:t>3 mod 2</a:t>
                      </a:r>
                      <a:endParaRPr lang="ru-RU" sz="2000" b="1">
                        <a:latin typeface="Palatino Linotype" pitchFamily="18" charset="0"/>
                        <a:ea typeface="Calibri"/>
                        <a:cs typeface="Times New Roman"/>
                      </a:endParaRPr>
                    </a:p>
                  </a:txBody>
                  <a:tcPr marL="65685" marR="65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Palatino Linotype" pitchFamily="18" charset="0"/>
                          <a:ea typeface="Calibri"/>
                          <a:cs typeface="Times New Roman"/>
                        </a:rPr>
                        <a:t>1</a:t>
                      </a:r>
                      <a:endParaRPr lang="ru-RU" sz="2000" b="1" dirty="0">
                        <a:latin typeface="Palatino Linotype" pitchFamily="18" charset="0"/>
                        <a:ea typeface="Calibri"/>
                        <a:cs typeface="Times New Roman"/>
                      </a:endParaRPr>
                    </a:p>
                  </a:txBody>
                  <a:tcPr marL="65685" marR="65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41012" name="Group 26"/>
          <p:cNvGrpSpPr>
            <a:grpSpLocks/>
          </p:cNvGrpSpPr>
          <p:nvPr/>
        </p:nvGrpSpPr>
        <p:grpSpPr bwMode="auto">
          <a:xfrm>
            <a:off x="0" y="-26988"/>
            <a:ext cx="9180513" cy="6892926"/>
            <a:chOff x="0" y="-17"/>
            <a:chExt cx="5783" cy="4342"/>
          </a:xfrm>
        </p:grpSpPr>
        <p:grpSp>
          <p:nvGrpSpPr>
            <p:cNvPr id="41014" name="Group 27"/>
            <p:cNvGrpSpPr>
              <a:grpSpLocks/>
            </p:cNvGrpSpPr>
            <p:nvPr/>
          </p:nvGrpSpPr>
          <p:grpSpPr bwMode="auto">
            <a:xfrm>
              <a:off x="0" y="-17"/>
              <a:ext cx="5783" cy="4337"/>
              <a:chOff x="0" y="-17"/>
              <a:chExt cx="5783" cy="4337"/>
            </a:xfrm>
          </p:grpSpPr>
          <p:pic>
            <p:nvPicPr>
              <p:cNvPr id="41016" name="Picture 28" descr="пгшлпгш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 rot="5400000">
                <a:off x="-2109" y="2138"/>
                <a:ext cx="4291" cy="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1017" name="Picture 29" descr="пгшлпгш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22" y="-17"/>
                <a:ext cx="5760" cy="1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1018" name="Picture 30" descr="пгшлпгш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 rot="5400000">
                <a:off x="3601" y="2138"/>
                <a:ext cx="4291" cy="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41015" name="Picture 31" descr="пгшлпгш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4225"/>
              <a:ext cx="5760" cy="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1013" name="Прямоугольник 11"/>
          <p:cNvSpPr>
            <a:spLocks noChangeArrowheads="1"/>
          </p:cNvSpPr>
          <p:nvPr/>
        </p:nvSpPr>
        <p:spPr bwMode="auto">
          <a:xfrm>
            <a:off x="1614488" y="260350"/>
            <a:ext cx="6126162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kk-KZ" sz="24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Программалау тілінде қолданылатын </a:t>
            </a:r>
          </a:p>
          <a:p>
            <a:pPr algn="ctr">
              <a:lnSpc>
                <a:spcPct val="115000"/>
              </a:lnSpc>
            </a:pPr>
            <a:r>
              <a:rPr lang="kk-KZ" sz="24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арифметикалық амалдардың символдары</a:t>
            </a:r>
            <a:endParaRPr lang="ru-RU" sz="2400" b="1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Picture 3" descr="G:\ФОН\matematika_carica_nauk_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41986" name="Заголовок 1"/>
          <p:cNvSpPr>
            <a:spLocks noGrp="1"/>
          </p:cNvSpPr>
          <p:nvPr>
            <p:ph type="title"/>
          </p:nvPr>
        </p:nvSpPr>
        <p:spPr>
          <a:xfrm>
            <a:off x="250825" y="2997200"/>
            <a:ext cx="8229600" cy="2160588"/>
          </a:xfrm>
        </p:spPr>
        <p:txBody>
          <a:bodyPr/>
          <a:lstStyle/>
          <a:p>
            <a:pPr algn="l"/>
            <a:r>
              <a:rPr lang="en-US" sz="3600" smtClean="0">
                <a:latin typeface="Times New Roman" pitchFamily="18" charset="0"/>
                <a:cs typeface="Times New Roman" pitchFamily="18" charset="0"/>
              </a:rPr>
              <a:t>Y = 2(x+5)+4(x-6)</a:t>
            </a:r>
            <a:r>
              <a:rPr lang="kk-KZ" sz="3600" smtClean="0">
                <a:latin typeface="Times New Roman" pitchFamily="18" charset="0"/>
                <a:cs typeface="Times New Roman" pitchFamily="18" charset="0"/>
              </a:rPr>
              <a:t> математикалық теңдеу</a:t>
            </a:r>
            <a:r>
              <a:rPr lang="en-US" sz="36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600" smtClean="0">
                <a:latin typeface="Times New Roman" pitchFamily="18" charset="0"/>
                <a:cs typeface="Times New Roman" pitchFamily="18" charset="0"/>
              </a:rPr>
              <a:t>program    ESEP</a:t>
            </a:r>
            <a:r>
              <a:rPr lang="kk-KZ" sz="3600" smtClean="0">
                <a:latin typeface="Times New Roman" pitchFamily="18" charset="0"/>
                <a:cs typeface="Times New Roman" pitchFamily="18" charset="0"/>
              </a:rPr>
              <a:t>;</a:t>
            </a:r>
            <a:r>
              <a:rPr lang="en-US" sz="36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600" smtClean="0">
                <a:latin typeface="Times New Roman" pitchFamily="18" charset="0"/>
                <a:cs typeface="Times New Roman" pitchFamily="18" charset="0"/>
              </a:rPr>
              <a:t>      var  y, x:real;</a:t>
            </a:r>
            <a:br>
              <a:rPr lang="en-US" sz="360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600" smtClean="0">
                <a:latin typeface="Times New Roman" pitchFamily="18" charset="0"/>
                <a:cs typeface="Times New Roman" pitchFamily="18" charset="0"/>
              </a:rPr>
              <a:t>         begin</a:t>
            </a:r>
            <a:br>
              <a:rPr lang="en-US" sz="360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600" smtClean="0">
                <a:latin typeface="Times New Roman" pitchFamily="18" charset="0"/>
                <a:cs typeface="Times New Roman" pitchFamily="18" charset="0"/>
              </a:rPr>
              <a:t>               read(x);</a:t>
            </a:r>
            <a:br>
              <a:rPr lang="en-US" sz="360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600" smtClean="0">
                <a:latin typeface="Times New Roman" pitchFamily="18" charset="0"/>
                <a:cs typeface="Times New Roman" pitchFamily="18" charset="0"/>
              </a:rPr>
              <a:t>        y: = 2 * (x + 5) + 4 *(x - 6)</a:t>
            </a:r>
            <a:r>
              <a:rPr lang="kk-KZ" sz="3600" smtClean="0">
                <a:latin typeface="Times New Roman" pitchFamily="18" charset="0"/>
                <a:cs typeface="Times New Roman" pitchFamily="18" charset="0"/>
              </a:rPr>
              <a:t>;</a:t>
            </a:r>
            <a:r>
              <a:rPr lang="en-US" sz="36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600" smtClean="0">
                <a:latin typeface="Times New Roman" pitchFamily="18" charset="0"/>
                <a:cs typeface="Times New Roman" pitchFamily="18" charset="0"/>
              </a:rPr>
              <a:t>                write(y);</a:t>
            </a:r>
            <a:br>
              <a:rPr lang="en-US" sz="360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600" smtClean="0">
                <a:latin typeface="Times New Roman" pitchFamily="18" charset="0"/>
                <a:cs typeface="Times New Roman" pitchFamily="18" charset="0"/>
              </a:rPr>
              <a:t>End.</a:t>
            </a:r>
            <a:endParaRPr lang="ru-RU" sz="360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 descr="http://im4-tub-kz.yandex.net/i?id=633949455-39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2" y="5013176"/>
            <a:ext cx="1962150" cy="14287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3" descr="C:\Users\Admin\Desktop\81639360_large_akvar7873[1] - копия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288"/>
            <a:ext cx="9144000" cy="684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Біз нені білдік?</a:t>
            </a:r>
            <a:endParaRPr lang="ru-RU" b="1" i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012" name="Rectangle 4">
            <a:hlinkClick r:id="rId3"/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43013" name="Rectangle 5">
            <a:hlinkClick r:id="rId3"/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43014" name="Picture 7" descr="C:\Users\Admin\Desktop\81-95[1].gif">
            <a:hlinkClick r:id="rId4" action="ppaction://hlinksldjump"/>
          </p:cNvPr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29250" y="3500438"/>
            <a:ext cx="1285875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5" name="Picture 7" descr="C:\Users\Admin\Desktop\81-95[1].gif">
            <a:hlinkClick r:id="rId6" action="ppaction://hlinksldjump"/>
          </p:cNvPr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483892">
            <a:off x="1628775" y="3946525"/>
            <a:ext cx="1428750" cy="135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6" name="Picture 8" descr="C:\Users\Admin\Desktop\0_8528d_80c338_XL[1].gif">
            <a:hlinkClick r:id="rId7" action="ppaction://hlinksldjump"/>
          </p:cNvPr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786563" y="3357563"/>
            <a:ext cx="17145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7" name="Picture 8" descr="C:\Users\Admin\Desktop\0_8528d_80c338_XL[1].gif">
            <a:hlinkClick r:id="rId9" action="ppaction://hlinksldjump"/>
          </p:cNvPr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2552230">
            <a:off x="6140450" y="1139825"/>
            <a:ext cx="17145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8" name="Picture 8" descr="C:\Users\Admin\Desktop\0_8528d_80c338_XL[1].gif">
            <a:hlinkClick r:id="rId10" action="ppaction://hlinksldjump"/>
          </p:cNvPr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214438" y="1571625"/>
            <a:ext cx="17145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9" name="Picture 9" descr="C:\Users\Admin\Desktop\tropicalfish_wading_md_clr[1].gif">
            <a:hlinkClick r:id="rId11" action="ppaction://hlinksldjump"/>
          </p:cNvPr>
          <p:cNvPicPr>
            <a:picLocks noChangeAspect="1" noChangeArrowheads="1" noCrop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4429125" y="1643063"/>
            <a:ext cx="114300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20" name="Picture 9" descr="C:\Users\Admin\Desktop\tropicalfish_wading_md_clr[1].gif">
            <a:hlinkClick r:id="rId13" action="ppaction://hlinksldjump"/>
          </p:cNvPr>
          <p:cNvPicPr>
            <a:picLocks noChangeAspect="1" noChangeArrowheads="1" noCrop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143625" y="2643188"/>
            <a:ext cx="114300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21" name="Picture 9" descr="C:\Users\Admin\Desktop\tropicalfish_wading_md_clr[1].gif">
            <a:hlinkClick r:id="rId14" action="ppaction://hlinksldjump"/>
          </p:cNvPr>
          <p:cNvPicPr>
            <a:picLocks noChangeAspect="1" noChangeArrowheads="1" noCrop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4143375" y="5357813"/>
            <a:ext cx="114300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22" name="TextBox 17"/>
          <p:cNvSpPr txBox="1">
            <a:spLocks noChangeArrowheads="1"/>
          </p:cNvSpPr>
          <p:nvPr/>
        </p:nvSpPr>
        <p:spPr bwMode="auto">
          <a:xfrm>
            <a:off x="1928813" y="2143125"/>
            <a:ext cx="4286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latin typeface="Times New Roman" pitchFamily="18" charset="0"/>
                <a:cs typeface="Times New Roman" pitchFamily="18" charset="0"/>
              </a:rPr>
              <a:t>1</a:t>
            </a:r>
            <a:endParaRPr lang="ru-RU" sz="32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023" name="TextBox 18"/>
          <p:cNvSpPr txBox="1">
            <a:spLocks noChangeArrowheads="1"/>
          </p:cNvSpPr>
          <p:nvPr/>
        </p:nvSpPr>
        <p:spPr bwMode="auto">
          <a:xfrm>
            <a:off x="7572375" y="3786188"/>
            <a:ext cx="4286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ru-RU" sz="32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024" name="TextBox 19"/>
          <p:cNvSpPr txBox="1">
            <a:spLocks noChangeArrowheads="1"/>
          </p:cNvSpPr>
          <p:nvPr/>
        </p:nvSpPr>
        <p:spPr bwMode="auto">
          <a:xfrm>
            <a:off x="6858000" y="2500313"/>
            <a:ext cx="4286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sz="32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025" name="TextBox 20"/>
          <p:cNvSpPr txBox="1">
            <a:spLocks noChangeArrowheads="1"/>
          </p:cNvSpPr>
          <p:nvPr/>
        </p:nvSpPr>
        <p:spPr bwMode="auto">
          <a:xfrm>
            <a:off x="6786563" y="1714500"/>
            <a:ext cx="4286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3200" b="1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026" name="TextBox 21"/>
          <p:cNvSpPr txBox="1">
            <a:spLocks noChangeArrowheads="1"/>
          </p:cNvSpPr>
          <p:nvPr/>
        </p:nvSpPr>
        <p:spPr bwMode="auto">
          <a:xfrm>
            <a:off x="5143500" y="1500188"/>
            <a:ext cx="4286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3200" b="1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027" name="TextBox 22"/>
          <p:cNvSpPr txBox="1">
            <a:spLocks noChangeArrowheads="1"/>
          </p:cNvSpPr>
          <p:nvPr/>
        </p:nvSpPr>
        <p:spPr bwMode="auto">
          <a:xfrm>
            <a:off x="1857375" y="3929063"/>
            <a:ext cx="4286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latin typeface="Times New Roman" pitchFamily="18" charset="0"/>
                <a:cs typeface="Times New Roman" pitchFamily="18" charset="0"/>
              </a:rPr>
              <a:t>8</a:t>
            </a:r>
            <a:endParaRPr lang="ru-RU" sz="32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028" name="TextBox 23"/>
          <p:cNvSpPr txBox="1">
            <a:spLocks noChangeArrowheads="1"/>
          </p:cNvSpPr>
          <p:nvPr/>
        </p:nvSpPr>
        <p:spPr bwMode="auto">
          <a:xfrm>
            <a:off x="5000625" y="5429250"/>
            <a:ext cx="4286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ru-RU" sz="3200" b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029" name="TextBox 24"/>
          <p:cNvSpPr txBox="1">
            <a:spLocks noChangeArrowheads="1"/>
          </p:cNvSpPr>
          <p:nvPr/>
        </p:nvSpPr>
        <p:spPr bwMode="auto">
          <a:xfrm>
            <a:off x="5500688" y="3714750"/>
            <a:ext cx="4286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ru-RU" sz="3200" b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Стрелка вправо 25">
            <a:hlinkClick r:id="rId15" action="ppaction://hlinksldjump"/>
          </p:cNvPr>
          <p:cNvSpPr/>
          <p:nvPr/>
        </p:nvSpPr>
        <p:spPr>
          <a:xfrm>
            <a:off x="7596188" y="6165850"/>
            <a:ext cx="1223962" cy="6921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6386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6387" name="Picture 2" descr="E:\ФОН\Копия matematika_carica_nau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Прямоугольник 4"/>
          <p:cNvSpPr>
            <a:spLocks noChangeArrowheads="1"/>
          </p:cNvSpPr>
          <p:nvPr/>
        </p:nvSpPr>
        <p:spPr bwMode="auto">
          <a:xfrm>
            <a:off x="1214438" y="3786188"/>
            <a:ext cx="45720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kk-KZ" sz="4000" b="1">
                <a:latin typeface="Times New Roman" pitchFamily="18" charset="0"/>
                <a:cs typeface="Times New Roman" pitchFamily="18" charset="0"/>
              </a:rPr>
              <a:t>Алгоритмнің неше түрі бар?</a:t>
            </a:r>
            <a:r>
              <a:rPr lang="kk-KZ">
                <a:latin typeface="Calibri" pitchFamily="34" charset="0"/>
              </a:rPr>
              <a:t/>
            </a:r>
            <a:br>
              <a:rPr lang="kk-KZ">
                <a:latin typeface="Calibri" pitchFamily="34" charset="0"/>
              </a:rPr>
            </a:br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Picture 2" descr="H:\ФОН\231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4000" b="1" dirty="0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/>
          </a:p>
        </p:txBody>
      </p:sp>
      <p:grpSp>
        <p:nvGrpSpPr>
          <p:cNvPr id="44035" name="Group 26"/>
          <p:cNvGrpSpPr>
            <a:grpSpLocks/>
          </p:cNvGrpSpPr>
          <p:nvPr/>
        </p:nvGrpSpPr>
        <p:grpSpPr bwMode="auto">
          <a:xfrm>
            <a:off x="0" y="-26988"/>
            <a:ext cx="9180513" cy="6892926"/>
            <a:chOff x="0" y="-17"/>
            <a:chExt cx="5783" cy="4342"/>
          </a:xfrm>
        </p:grpSpPr>
        <p:grpSp>
          <p:nvGrpSpPr>
            <p:cNvPr id="44042" name="Group 27"/>
            <p:cNvGrpSpPr>
              <a:grpSpLocks/>
            </p:cNvGrpSpPr>
            <p:nvPr/>
          </p:nvGrpSpPr>
          <p:grpSpPr bwMode="auto">
            <a:xfrm>
              <a:off x="0" y="-17"/>
              <a:ext cx="5783" cy="4337"/>
              <a:chOff x="0" y="-17"/>
              <a:chExt cx="5783" cy="4337"/>
            </a:xfrm>
          </p:grpSpPr>
          <p:pic>
            <p:nvPicPr>
              <p:cNvPr id="44044" name="Picture 28" descr="пгшлпгш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 rot="5400000">
                <a:off x="-2109" y="2138"/>
                <a:ext cx="4291" cy="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4045" name="Picture 29" descr="пгшлпгш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22" y="-17"/>
                <a:ext cx="5760" cy="1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4046" name="Picture 30" descr="пгшлпгш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 rot="5400000">
                <a:off x="3601" y="2138"/>
                <a:ext cx="4291" cy="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44043" name="Picture 31" descr="пгшлпгш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4225"/>
              <a:ext cx="5760" cy="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44036" name="Picture 7" descr="C:\Users\Admin\Desktop\81-95[1].gif">
            <a:hlinkClick r:id="rId4" action="ppaction://hlinksldjump"/>
          </p:cNvPr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1978624">
            <a:off x="1155700" y="3786188"/>
            <a:ext cx="2832100" cy="234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Выноска-облако 12"/>
          <p:cNvSpPr/>
          <p:nvPr/>
        </p:nvSpPr>
        <p:spPr>
          <a:xfrm>
            <a:off x="2339752" y="692696"/>
            <a:ext cx="5688632" cy="3240360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36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Паскаль тілін құрастырушы ?</a:t>
            </a:r>
            <a:endParaRPr lang="ru-RU" sz="3600" dirty="0"/>
          </a:p>
        </p:txBody>
      </p:sp>
      <p:pic>
        <p:nvPicPr>
          <p:cNvPr id="44038" name="Picture 8" descr="C:\Users\Admin\Desktop\0_8528d_80c338_XL[1].gif">
            <a:hlinkClick r:id="rId6" action="ppaction://hlinksldjump"/>
          </p:cNvPr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3031897">
            <a:off x="7075488" y="2774950"/>
            <a:ext cx="17145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9" name="Picture 8" descr="C:\Users\Admin\Desktop\0_8528d_80c338_XL[1].gif">
            <a:hlinkClick r:id="rId6" action="ppaction://hlinksldjump"/>
          </p:cNvPr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1388759">
            <a:off x="893763" y="2919413"/>
            <a:ext cx="17145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40" name="Picture 8" descr="C:\Users\Admin\Desktop\0_8528d_80c338_XL[1].gif">
            <a:hlinkClick r:id="rId6" action="ppaction://hlinksldjump"/>
          </p:cNvPr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3277118">
            <a:off x="677863" y="1262063"/>
            <a:ext cx="17145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41" name="Picture 8" descr="C:\Users\Admin\Desktop\0_8528d_80c338_XL[1].gif">
            <a:hlinkClick r:id="rId6" action="ppaction://hlinksldjump"/>
          </p:cNvPr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3031897">
            <a:off x="7297738" y="106363"/>
            <a:ext cx="17145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Picture 3" descr="076"/>
          <p:cNvPicPr>
            <a:picLocks noChangeAspect="1" noChangeArrowheads="1"/>
          </p:cNvPicPr>
          <p:nvPr/>
        </p:nvPicPr>
        <p:blipFill>
          <a:blip r:embed="rId2"/>
          <a:srcRect b="21"/>
          <a:stretch>
            <a:fillRect/>
          </a:stretch>
        </p:blipFill>
        <p:spPr bwMode="auto">
          <a:xfrm>
            <a:off x="-36513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1928813"/>
            <a:ext cx="8229600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kk-KZ" sz="4800" b="1" dirty="0" smtClean="0"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  <a:reflection blurRad="6350" stA="60000" endA="900" endPos="60000" dist="29997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4800" b="1" dirty="0" smtClean="0"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  <a:reflection blurRad="6350" stA="60000" endA="900" endPos="60000" dist="29997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kk-KZ" sz="4800" b="1" dirty="0" smtClean="0"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  <a:reflection blurRad="6350" stA="60000" endA="900" endPos="60000" dist="29997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4800" b="1" dirty="0" smtClean="0"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  <a:reflection blurRad="6350" stA="60000" endA="900" endPos="60000" dist="29997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kk-KZ" sz="4800" b="1" dirty="0" smtClean="0"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  <a:reflection blurRad="6350" stA="60000" endA="900" endPos="60000" dist="29997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4800" b="1" dirty="0" smtClean="0"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  <a:reflection blurRad="6350" stA="60000" endA="900" endPos="60000" dist="29997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kk-KZ" sz="6000" b="1" dirty="0" smtClean="0"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  <a:reflection blurRad="6350" stA="60000" endA="900" endPos="60000" dist="29997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Жауабы: </a:t>
            </a:r>
            <a:br>
              <a:rPr lang="kk-KZ" sz="6000" b="1" dirty="0" smtClean="0"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  <a:reflection blurRad="6350" stA="60000" endA="900" endPos="60000" dist="29997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6700" b="1" i="1" dirty="0" err="1" smtClean="0">
                <a:latin typeface="Times New Roman" pitchFamily="18" charset="0"/>
                <a:cs typeface="Times New Roman" pitchFamily="18" charset="0"/>
              </a:rPr>
              <a:t>Никлаус</a:t>
            </a:r>
            <a:r>
              <a:rPr lang="ru-RU" sz="6700" b="1" i="1" dirty="0" smtClean="0">
                <a:latin typeface="Times New Roman" pitchFamily="18" charset="0"/>
                <a:cs typeface="Times New Roman" pitchFamily="18" charset="0"/>
              </a:rPr>
              <a:t> Вирт </a:t>
            </a:r>
            <a:endParaRPr lang="ru-RU" sz="6700" b="1" i="1" dirty="0"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60000" endA="900" endPos="60000" dist="29997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Улыбающееся лицо 3">
            <a:hlinkClick r:id="rId3" action="ppaction://hlinksldjump"/>
          </p:cNvPr>
          <p:cNvSpPr/>
          <p:nvPr/>
        </p:nvSpPr>
        <p:spPr>
          <a:xfrm>
            <a:off x="428625" y="5715000"/>
            <a:ext cx="928688" cy="857250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4" name="Picture 12" descr="an07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59113" y="476250"/>
            <a:ext cx="2286000" cy="1828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pic>
        <p:nvPicPr>
          <p:cNvPr id="45061" name="Picture 14" descr="звезды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27088" y="4581525"/>
            <a:ext cx="792162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2" name="Picture 14" descr="звезды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79838" y="4724400"/>
            <a:ext cx="792162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3" name="Picture 14" descr="звезды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40425" y="836613"/>
            <a:ext cx="792163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4" name="Picture 14" descr="звезды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56325" y="1989138"/>
            <a:ext cx="792163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5" name="Picture 14" descr="звезды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76375" y="3068638"/>
            <a:ext cx="792163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6" name="Picture 14" descr="звезды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87450" y="1412875"/>
            <a:ext cx="792163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7" name="Picture 14" descr="звезды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75463" y="4581525"/>
            <a:ext cx="792162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Picture 2" descr="H:\ФОН\231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6082" name="Group 26"/>
          <p:cNvGrpSpPr>
            <a:grpSpLocks/>
          </p:cNvGrpSpPr>
          <p:nvPr/>
        </p:nvGrpSpPr>
        <p:grpSpPr bwMode="auto">
          <a:xfrm>
            <a:off x="0" y="-26988"/>
            <a:ext cx="9180513" cy="6892926"/>
            <a:chOff x="0" y="-17"/>
            <a:chExt cx="5783" cy="4342"/>
          </a:xfrm>
        </p:grpSpPr>
        <p:grpSp>
          <p:nvGrpSpPr>
            <p:cNvPr id="46095" name="Group 27"/>
            <p:cNvGrpSpPr>
              <a:grpSpLocks/>
            </p:cNvGrpSpPr>
            <p:nvPr/>
          </p:nvGrpSpPr>
          <p:grpSpPr bwMode="auto">
            <a:xfrm>
              <a:off x="0" y="-17"/>
              <a:ext cx="5783" cy="4337"/>
              <a:chOff x="0" y="-17"/>
              <a:chExt cx="5783" cy="4337"/>
            </a:xfrm>
          </p:grpSpPr>
          <p:pic>
            <p:nvPicPr>
              <p:cNvPr id="46097" name="Picture 28" descr="пгшлпгш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 rot="5400000">
                <a:off x="-2109" y="2138"/>
                <a:ext cx="4291" cy="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6098" name="Picture 29" descr="пгшлпгш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22" y="-17"/>
                <a:ext cx="5760" cy="1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6099" name="Picture 30" descr="пгшлпгш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 rot="5400000">
                <a:off x="3601" y="2138"/>
                <a:ext cx="4291" cy="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46096" name="Picture 31" descr="пгшлпгш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4225"/>
              <a:ext cx="5760" cy="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6083" name="Group 26"/>
          <p:cNvGrpSpPr>
            <a:grpSpLocks/>
          </p:cNvGrpSpPr>
          <p:nvPr/>
        </p:nvGrpSpPr>
        <p:grpSpPr bwMode="auto">
          <a:xfrm>
            <a:off x="0" y="-26988"/>
            <a:ext cx="9180513" cy="6892926"/>
            <a:chOff x="0" y="-17"/>
            <a:chExt cx="5783" cy="4342"/>
          </a:xfrm>
        </p:grpSpPr>
        <p:grpSp>
          <p:nvGrpSpPr>
            <p:cNvPr id="46090" name="Group 27"/>
            <p:cNvGrpSpPr>
              <a:grpSpLocks/>
            </p:cNvGrpSpPr>
            <p:nvPr/>
          </p:nvGrpSpPr>
          <p:grpSpPr bwMode="auto">
            <a:xfrm>
              <a:off x="0" y="-17"/>
              <a:ext cx="5783" cy="4337"/>
              <a:chOff x="0" y="-17"/>
              <a:chExt cx="5783" cy="4337"/>
            </a:xfrm>
          </p:grpSpPr>
          <p:pic>
            <p:nvPicPr>
              <p:cNvPr id="46092" name="Picture 28" descr="пгшлпгш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 rot="5400000">
                <a:off x="-2109" y="2138"/>
                <a:ext cx="4291" cy="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6093" name="Picture 29" descr="пгшлпгш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22" y="-17"/>
                <a:ext cx="5760" cy="1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6094" name="Picture 30" descr="пгшлпгш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 rot="5400000">
                <a:off x="3601" y="2138"/>
                <a:ext cx="4291" cy="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46091" name="Picture 31" descr="пгшлпгш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4225"/>
              <a:ext cx="5760" cy="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46084" name="Picture 7" descr="C:\Users\Admin\Desktop\81-95[1].gif">
            <a:hlinkClick r:id="rId4" action="ppaction://hlinksldjump"/>
          </p:cNvPr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1978624">
            <a:off x="1155700" y="3786188"/>
            <a:ext cx="2832100" cy="234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Выноска-облако 25"/>
          <p:cNvSpPr/>
          <p:nvPr/>
        </p:nvSpPr>
        <p:spPr>
          <a:xfrm>
            <a:off x="2484438" y="765175"/>
            <a:ext cx="5688012" cy="3240088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Вирт кімнің құрметіне программасына атау берді?</a:t>
            </a:r>
          </a:p>
        </p:txBody>
      </p:sp>
      <p:pic>
        <p:nvPicPr>
          <p:cNvPr id="46086" name="Picture 8" descr="C:\Users\Admin\Desktop\0_8528d_80c338_XL[1].gif">
            <a:hlinkClick r:id="rId6" action="ppaction://hlinksldjump"/>
          </p:cNvPr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3031897">
            <a:off x="7075488" y="2774950"/>
            <a:ext cx="17145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7" name="Picture 8" descr="C:\Users\Admin\Desktop\0_8528d_80c338_XL[1].gif">
            <a:hlinkClick r:id="rId6" action="ppaction://hlinksldjump"/>
          </p:cNvPr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1388759">
            <a:off x="893763" y="2919413"/>
            <a:ext cx="17145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8" name="Picture 8" descr="C:\Users\Admin\Desktop\0_8528d_80c338_XL[1].gif">
            <a:hlinkClick r:id="rId6" action="ppaction://hlinksldjump"/>
          </p:cNvPr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3277118">
            <a:off x="677863" y="1262063"/>
            <a:ext cx="17145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9" name="Picture 8" descr="C:\Users\Admin\Desktop\0_8528d_80c338_XL[1].gif">
            <a:hlinkClick r:id="rId6" action="ppaction://hlinksldjump"/>
          </p:cNvPr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3031897">
            <a:off x="7297738" y="106363"/>
            <a:ext cx="17145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Picture 3" descr="076"/>
          <p:cNvPicPr>
            <a:picLocks noChangeAspect="1" noChangeArrowheads="1"/>
          </p:cNvPicPr>
          <p:nvPr/>
        </p:nvPicPr>
        <p:blipFill>
          <a:blip r:embed="rId2"/>
          <a:srcRect b="21"/>
          <a:stretch>
            <a:fillRect/>
          </a:stretch>
        </p:blipFill>
        <p:spPr bwMode="auto">
          <a:xfrm>
            <a:off x="36513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Улыбающееся лицо 4">
            <a:hlinkClick r:id="rId3" action="ppaction://hlinksldjump"/>
          </p:cNvPr>
          <p:cNvSpPr/>
          <p:nvPr/>
        </p:nvSpPr>
        <p:spPr>
          <a:xfrm>
            <a:off x="428625" y="5715000"/>
            <a:ext cx="928688" cy="85725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571500" y="2286000"/>
            <a:ext cx="7769225" cy="15700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4800" b="1" dirty="0"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  <a:reflection blurRad="6350" stA="60000" endA="900" endPos="60000" dist="29997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Жауабы: </a:t>
            </a:r>
            <a:r>
              <a:rPr lang="kk-KZ" sz="4800" b="1" i="1" dirty="0"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  <a:reflection blurRad="6350" stA="60000" endA="900" endPos="60000" dist="29997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француз физигі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4800" b="1" i="1" dirty="0"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  <a:reflection blurRad="6350" stA="60000" endA="900" endPos="60000" dist="29997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Блез Паскальдің құрметіне</a:t>
            </a:r>
            <a:endParaRPr lang="ru-RU" sz="4800" i="1" dirty="0">
              <a:latin typeface="+mn-lt"/>
              <a:cs typeface="+mn-cs"/>
            </a:endParaRPr>
          </a:p>
        </p:txBody>
      </p:sp>
      <p:sp>
        <p:nvSpPr>
          <p:cNvPr id="17" name="Заголовок 1"/>
          <p:cNvSpPr>
            <a:spLocks noGrp="1"/>
          </p:cNvSpPr>
          <p:nvPr>
            <p:ph type="title"/>
          </p:nvPr>
        </p:nvSpPr>
        <p:spPr>
          <a:xfrm>
            <a:off x="428625" y="1928813"/>
            <a:ext cx="8229600" cy="1143000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kk-KZ" sz="4800" b="1" dirty="0" smtClean="0"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  <a:reflection blurRad="6350" stA="60000" endA="900" endPos="60000" dist="29997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4800" b="1" dirty="0" smtClean="0"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  <a:reflection blurRad="6350" stA="60000" endA="900" endPos="60000" dist="29997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kk-KZ" sz="4800" b="1" dirty="0" smtClean="0"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  <a:reflection blurRad="6350" stA="60000" endA="900" endPos="60000" dist="29997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4800" b="1" dirty="0" smtClean="0"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  <a:reflection blurRad="6350" stA="60000" endA="900" endPos="60000" dist="29997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kk-KZ" sz="4800" b="1" dirty="0" smtClean="0"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  <a:reflection blurRad="6350" stA="60000" endA="900" endPos="60000" dist="29997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6000" b="1" dirty="0"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60000" endA="900" endPos="60000" dist="29997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Улыбающееся лицо 17">
            <a:hlinkClick r:id="rId3" action="ppaction://hlinksldjump"/>
          </p:cNvPr>
          <p:cNvSpPr/>
          <p:nvPr/>
        </p:nvSpPr>
        <p:spPr>
          <a:xfrm>
            <a:off x="428625" y="5715000"/>
            <a:ext cx="928688" cy="857250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9" name="Picture 12" descr="an07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59113" y="476250"/>
            <a:ext cx="2286000" cy="1828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pic>
        <p:nvPicPr>
          <p:cNvPr id="47111" name="Picture 14" descr="звезды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5288" y="1773238"/>
            <a:ext cx="792162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2" name="Picture 14" descr="звезды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12088" y="2708275"/>
            <a:ext cx="792162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3" name="Picture 14" descr="звезды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35375" y="5300663"/>
            <a:ext cx="792163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4" name="Picture 14" descr="звезды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67400" y="4508500"/>
            <a:ext cx="792163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5" name="Picture 14" descr="звезды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76375" y="4508500"/>
            <a:ext cx="792163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6" name="Picture 14" descr="звезды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56325" y="981075"/>
            <a:ext cx="792163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7" name="Picture 14" descr="звезды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76375" y="620713"/>
            <a:ext cx="792163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29" name="Picture 2" descr="H:\ФОН\231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0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endParaRPr lang="kk-KZ" smtClean="0"/>
          </a:p>
          <a:p>
            <a:pPr>
              <a:buFont typeface="Arial" charset="0"/>
              <a:buNone/>
            </a:pPr>
            <a:endParaRPr lang="ru-RU" smtClean="0"/>
          </a:p>
        </p:txBody>
      </p:sp>
      <p:grpSp>
        <p:nvGrpSpPr>
          <p:cNvPr id="48131" name="Group 26"/>
          <p:cNvGrpSpPr>
            <a:grpSpLocks/>
          </p:cNvGrpSpPr>
          <p:nvPr/>
        </p:nvGrpSpPr>
        <p:grpSpPr bwMode="auto">
          <a:xfrm>
            <a:off x="0" y="-26988"/>
            <a:ext cx="9180513" cy="6892926"/>
            <a:chOff x="0" y="-17"/>
            <a:chExt cx="5783" cy="4342"/>
          </a:xfrm>
        </p:grpSpPr>
        <p:grpSp>
          <p:nvGrpSpPr>
            <p:cNvPr id="48150" name="Group 27"/>
            <p:cNvGrpSpPr>
              <a:grpSpLocks/>
            </p:cNvGrpSpPr>
            <p:nvPr/>
          </p:nvGrpSpPr>
          <p:grpSpPr bwMode="auto">
            <a:xfrm>
              <a:off x="0" y="-17"/>
              <a:ext cx="5783" cy="4337"/>
              <a:chOff x="0" y="-17"/>
              <a:chExt cx="5783" cy="4337"/>
            </a:xfrm>
          </p:grpSpPr>
          <p:pic>
            <p:nvPicPr>
              <p:cNvPr id="48152" name="Picture 28" descr="пгшлпгш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 rot="5400000">
                <a:off x="-2109" y="2138"/>
                <a:ext cx="4291" cy="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8153" name="Picture 29" descr="пгшлпгш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22" y="-17"/>
                <a:ext cx="5760" cy="1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8154" name="Picture 30" descr="пгшлпгш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 rot="5400000">
                <a:off x="3601" y="2138"/>
                <a:ext cx="4291" cy="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48151" name="Picture 31" descr="пгшлпгш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4225"/>
              <a:ext cx="5760" cy="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8132" name="Group 26"/>
          <p:cNvGrpSpPr>
            <a:grpSpLocks/>
          </p:cNvGrpSpPr>
          <p:nvPr/>
        </p:nvGrpSpPr>
        <p:grpSpPr bwMode="auto">
          <a:xfrm>
            <a:off x="0" y="-26988"/>
            <a:ext cx="9180513" cy="6892926"/>
            <a:chOff x="0" y="-17"/>
            <a:chExt cx="5783" cy="4342"/>
          </a:xfrm>
        </p:grpSpPr>
        <p:grpSp>
          <p:nvGrpSpPr>
            <p:cNvPr id="48145" name="Group 27"/>
            <p:cNvGrpSpPr>
              <a:grpSpLocks/>
            </p:cNvGrpSpPr>
            <p:nvPr/>
          </p:nvGrpSpPr>
          <p:grpSpPr bwMode="auto">
            <a:xfrm>
              <a:off x="0" y="-17"/>
              <a:ext cx="5783" cy="4337"/>
              <a:chOff x="0" y="-17"/>
              <a:chExt cx="5783" cy="4337"/>
            </a:xfrm>
          </p:grpSpPr>
          <p:pic>
            <p:nvPicPr>
              <p:cNvPr id="48147" name="Picture 28" descr="пгшлпгш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 rot="5400000">
                <a:off x="-2109" y="2138"/>
                <a:ext cx="4291" cy="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8148" name="Picture 29" descr="пгшлпгш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22" y="-17"/>
                <a:ext cx="5760" cy="1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8149" name="Picture 30" descr="пгшлпгш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 rot="5400000">
                <a:off x="3601" y="2138"/>
                <a:ext cx="4291" cy="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48146" name="Picture 31" descr="пгшлпгш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4225"/>
              <a:ext cx="5760" cy="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8133" name="Group 26"/>
          <p:cNvGrpSpPr>
            <a:grpSpLocks/>
          </p:cNvGrpSpPr>
          <p:nvPr/>
        </p:nvGrpSpPr>
        <p:grpSpPr bwMode="auto">
          <a:xfrm>
            <a:off x="0" y="-26988"/>
            <a:ext cx="9180513" cy="6892926"/>
            <a:chOff x="0" y="-17"/>
            <a:chExt cx="5783" cy="4342"/>
          </a:xfrm>
        </p:grpSpPr>
        <p:grpSp>
          <p:nvGrpSpPr>
            <p:cNvPr id="48140" name="Group 27"/>
            <p:cNvGrpSpPr>
              <a:grpSpLocks/>
            </p:cNvGrpSpPr>
            <p:nvPr/>
          </p:nvGrpSpPr>
          <p:grpSpPr bwMode="auto">
            <a:xfrm>
              <a:off x="0" y="-17"/>
              <a:ext cx="5783" cy="4337"/>
              <a:chOff x="0" y="-17"/>
              <a:chExt cx="5783" cy="4337"/>
            </a:xfrm>
          </p:grpSpPr>
          <p:pic>
            <p:nvPicPr>
              <p:cNvPr id="48142" name="Picture 28" descr="пгшлпгш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 rot="5400000">
                <a:off x="-2109" y="2138"/>
                <a:ext cx="4291" cy="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8143" name="Picture 29" descr="пгшлпгш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22" y="-17"/>
                <a:ext cx="5760" cy="1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8144" name="Picture 30" descr="пгшлпгш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 rot="5400000">
                <a:off x="3601" y="2138"/>
                <a:ext cx="4291" cy="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48141" name="Picture 31" descr="пгшлпгш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4225"/>
              <a:ext cx="5760" cy="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48134" name="Picture 7" descr="C:\Users\Admin\Desktop\81-95[1].gif">
            <a:hlinkClick r:id="rId4" action="ppaction://hlinksldjump"/>
          </p:cNvPr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1978624">
            <a:off x="1155700" y="3786188"/>
            <a:ext cx="2832100" cy="234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" name="Выноска-облако 43"/>
          <p:cNvSpPr/>
          <p:nvPr/>
        </p:nvSpPr>
        <p:spPr>
          <a:xfrm>
            <a:off x="2339975" y="836613"/>
            <a:ext cx="5688013" cy="3240087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Программа қандай /қызметші сөз/ оператордан басталады?</a:t>
            </a:r>
          </a:p>
        </p:txBody>
      </p:sp>
      <p:pic>
        <p:nvPicPr>
          <p:cNvPr id="48136" name="Picture 8" descr="C:\Users\Admin\Desktop\0_8528d_80c338_XL[1].gif">
            <a:hlinkClick r:id="rId6" action="ppaction://hlinksldjump"/>
          </p:cNvPr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3031897">
            <a:off x="7075488" y="2774950"/>
            <a:ext cx="17145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7" name="Picture 8" descr="C:\Users\Admin\Desktop\0_8528d_80c338_XL[1].gif">
            <a:hlinkClick r:id="rId6" action="ppaction://hlinksldjump"/>
          </p:cNvPr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1388759">
            <a:off x="893763" y="2919413"/>
            <a:ext cx="17145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8" name="Picture 8" descr="C:\Users\Admin\Desktop\0_8528d_80c338_XL[1].gif">
            <a:hlinkClick r:id="rId6" action="ppaction://hlinksldjump"/>
          </p:cNvPr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3277118">
            <a:off x="677863" y="1262063"/>
            <a:ext cx="17145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9" name="Picture 8" descr="C:\Users\Admin\Desktop\0_8528d_80c338_XL[1].gif">
            <a:hlinkClick r:id="rId6" action="ppaction://hlinksldjump"/>
          </p:cNvPr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3031897">
            <a:off x="7297738" y="106363"/>
            <a:ext cx="17145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3" name="Picture 3" descr="076"/>
          <p:cNvPicPr>
            <a:picLocks noChangeAspect="1" noChangeArrowheads="1"/>
          </p:cNvPicPr>
          <p:nvPr/>
        </p:nvPicPr>
        <p:blipFill>
          <a:blip r:embed="rId2"/>
          <a:srcRect b="21"/>
          <a:stretch>
            <a:fillRect/>
          </a:stretch>
        </p:blipFill>
        <p:spPr bwMode="auto">
          <a:xfrm>
            <a:off x="36513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Улыбающееся лицо 3">
            <a:hlinkClick r:id="rId3" action="ppaction://hlinksldjump"/>
          </p:cNvPr>
          <p:cNvSpPr/>
          <p:nvPr/>
        </p:nvSpPr>
        <p:spPr>
          <a:xfrm>
            <a:off x="428625" y="5715000"/>
            <a:ext cx="928688" cy="85725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-531813" y="2286000"/>
            <a:ext cx="8707438" cy="12001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6000" b="1" dirty="0"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  <a:reflection blurRad="6350" stA="60000" endA="900" endPos="60000" dist="29997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       Жауабы:</a:t>
            </a:r>
            <a:r>
              <a:rPr lang="kk-KZ" sz="7200" b="1" dirty="0">
                <a:solidFill>
                  <a:srgbClr val="FF0000"/>
                </a:soli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  <a:reflection blurRad="6350" stA="60000" endA="900" endPos="60000" dist="29997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dirty="0">
                <a:solidFill>
                  <a:srgbClr val="FF0000"/>
                </a:soli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  <a:reflection blurRad="6350" stA="60000" endA="900" endPos="60000" dist="29997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program</a:t>
            </a:r>
            <a:endParaRPr lang="ru-RU" sz="7200" dirty="0">
              <a:solidFill>
                <a:srgbClr val="FF0000"/>
              </a:solidFill>
              <a:latin typeface="+mn-lt"/>
              <a:cs typeface="+mn-cs"/>
            </a:endParaRPr>
          </a:p>
        </p:txBody>
      </p:sp>
      <p:grpSp>
        <p:nvGrpSpPr>
          <p:cNvPr id="49156" name="Group 26"/>
          <p:cNvGrpSpPr>
            <a:grpSpLocks/>
          </p:cNvGrpSpPr>
          <p:nvPr/>
        </p:nvGrpSpPr>
        <p:grpSpPr bwMode="auto">
          <a:xfrm>
            <a:off x="0" y="-26988"/>
            <a:ext cx="9180513" cy="6892926"/>
            <a:chOff x="0" y="-17"/>
            <a:chExt cx="5783" cy="4342"/>
          </a:xfrm>
        </p:grpSpPr>
        <p:grpSp>
          <p:nvGrpSpPr>
            <p:cNvPr id="49168" name="Group 27"/>
            <p:cNvGrpSpPr>
              <a:grpSpLocks/>
            </p:cNvGrpSpPr>
            <p:nvPr/>
          </p:nvGrpSpPr>
          <p:grpSpPr bwMode="auto">
            <a:xfrm>
              <a:off x="0" y="-17"/>
              <a:ext cx="5783" cy="4337"/>
              <a:chOff x="0" y="-17"/>
              <a:chExt cx="5783" cy="4337"/>
            </a:xfrm>
          </p:grpSpPr>
          <p:pic>
            <p:nvPicPr>
              <p:cNvPr id="49170" name="Picture 28" descr="пгшлпгш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 rot="5400000">
                <a:off x="-2109" y="2138"/>
                <a:ext cx="4291" cy="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9171" name="Picture 29" descr="пгшлпгш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22" y="-17"/>
                <a:ext cx="5760" cy="1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9172" name="Picture 30" descr="пгшлпгш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 rot="5400000">
                <a:off x="3601" y="2138"/>
                <a:ext cx="4291" cy="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49169" name="Picture 31" descr="пгшлпгш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0" y="4225"/>
              <a:ext cx="5760" cy="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6" name="Улыбающееся лицо 15">
            <a:hlinkClick r:id="rId3" action="ppaction://hlinksldjump"/>
          </p:cNvPr>
          <p:cNvSpPr/>
          <p:nvPr/>
        </p:nvSpPr>
        <p:spPr>
          <a:xfrm>
            <a:off x="428625" y="5715000"/>
            <a:ext cx="928688" cy="85725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" name="Заголовок 1"/>
          <p:cNvSpPr>
            <a:spLocks noGrp="1"/>
          </p:cNvSpPr>
          <p:nvPr>
            <p:ph type="title"/>
          </p:nvPr>
        </p:nvSpPr>
        <p:spPr>
          <a:xfrm>
            <a:off x="1116013" y="2565400"/>
            <a:ext cx="8229600" cy="1143000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kk-KZ" sz="4800" b="1" dirty="0" smtClean="0"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  <a:reflection blurRad="6350" stA="60000" endA="900" endPos="60000" dist="29997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4800" b="1" dirty="0" smtClean="0"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  <a:reflection blurRad="6350" stA="60000" endA="900" endPos="60000" dist="29997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kk-KZ" sz="4800" b="1" dirty="0" smtClean="0"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  <a:reflection blurRad="6350" stA="60000" endA="900" endPos="60000" dist="29997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4800" b="1" dirty="0" smtClean="0"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  <a:reflection blurRad="6350" stA="60000" endA="900" endPos="60000" dist="29997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kk-KZ" sz="4800" b="1" dirty="0" smtClean="0"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  <a:reflection blurRad="6350" stA="60000" endA="900" endPos="60000" dist="29997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6000" b="1" dirty="0"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60000" endA="900" endPos="60000" dist="29997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Улыбающееся лицо 18">
            <a:hlinkClick r:id="rId3" action="ppaction://hlinksldjump"/>
          </p:cNvPr>
          <p:cNvSpPr/>
          <p:nvPr/>
        </p:nvSpPr>
        <p:spPr>
          <a:xfrm>
            <a:off x="428625" y="5715000"/>
            <a:ext cx="928688" cy="857250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0" name="Picture 12" descr="an07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59113" y="476250"/>
            <a:ext cx="2286000" cy="1828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pic>
        <p:nvPicPr>
          <p:cNvPr id="49161" name="Picture 14" descr="звезды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95288" y="1773238"/>
            <a:ext cx="792162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62" name="Picture 14" descr="звезды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812088" y="2708275"/>
            <a:ext cx="792162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63" name="Picture 14" descr="звезды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635375" y="5300663"/>
            <a:ext cx="792163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64" name="Picture 14" descr="звезды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867400" y="4508500"/>
            <a:ext cx="792163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65" name="Picture 14" descr="звезды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76375" y="4508500"/>
            <a:ext cx="792163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66" name="Picture 14" descr="звезды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56325" y="981075"/>
            <a:ext cx="792163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67" name="Picture 14" descr="звезды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76375" y="620713"/>
            <a:ext cx="792163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7" name="Picture 2" descr="H:\ФОН\231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925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78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k-KZ" smtClean="0"/>
          </a:p>
          <a:p>
            <a:endParaRPr lang="ru-RU" smtClean="0"/>
          </a:p>
        </p:txBody>
      </p:sp>
      <p:grpSp>
        <p:nvGrpSpPr>
          <p:cNvPr id="50179" name="Group 26"/>
          <p:cNvGrpSpPr>
            <a:grpSpLocks/>
          </p:cNvGrpSpPr>
          <p:nvPr/>
        </p:nvGrpSpPr>
        <p:grpSpPr bwMode="auto">
          <a:xfrm>
            <a:off x="0" y="-26988"/>
            <a:ext cx="9180513" cy="6892926"/>
            <a:chOff x="0" y="-17"/>
            <a:chExt cx="5783" cy="4342"/>
          </a:xfrm>
        </p:grpSpPr>
        <p:grpSp>
          <p:nvGrpSpPr>
            <p:cNvPr id="50205" name="Group 27"/>
            <p:cNvGrpSpPr>
              <a:grpSpLocks/>
            </p:cNvGrpSpPr>
            <p:nvPr/>
          </p:nvGrpSpPr>
          <p:grpSpPr bwMode="auto">
            <a:xfrm>
              <a:off x="0" y="-17"/>
              <a:ext cx="5783" cy="4337"/>
              <a:chOff x="0" y="-17"/>
              <a:chExt cx="5783" cy="4337"/>
            </a:xfrm>
          </p:grpSpPr>
          <p:pic>
            <p:nvPicPr>
              <p:cNvPr id="50207" name="Picture 28" descr="пгшлпгш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 rot="5400000">
                <a:off x="-2109" y="2138"/>
                <a:ext cx="4291" cy="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0208" name="Picture 29" descr="пгшлпгш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22" y="-17"/>
                <a:ext cx="5760" cy="1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0209" name="Picture 30" descr="пгшлпгш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 rot="5400000">
                <a:off x="3601" y="2138"/>
                <a:ext cx="4291" cy="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50206" name="Picture 31" descr="пгшлпгш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4225"/>
              <a:ext cx="5760" cy="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0180" name="Содержимое 2"/>
          <p:cNvSpPr txBox="1">
            <a:spLocks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None/>
            </a:pPr>
            <a:endParaRPr lang="kk-KZ" sz="3200"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None/>
            </a:pPr>
            <a:endParaRPr lang="ru-RU" sz="3200">
              <a:latin typeface="Calibri" pitchFamily="34" charset="0"/>
            </a:endParaRPr>
          </a:p>
        </p:txBody>
      </p:sp>
      <p:grpSp>
        <p:nvGrpSpPr>
          <p:cNvPr id="50181" name="Group 26"/>
          <p:cNvGrpSpPr>
            <a:grpSpLocks/>
          </p:cNvGrpSpPr>
          <p:nvPr/>
        </p:nvGrpSpPr>
        <p:grpSpPr bwMode="auto">
          <a:xfrm>
            <a:off x="0" y="-26988"/>
            <a:ext cx="9180513" cy="6892926"/>
            <a:chOff x="0" y="-17"/>
            <a:chExt cx="5783" cy="4342"/>
          </a:xfrm>
        </p:grpSpPr>
        <p:grpSp>
          <p:nvGrpSpPr>
            <p:cNvPr id="50200" name="Group 27"/>
            <p:cNvGrpSpPr>
              <a:grpSpLocks/>
            </p:cNvGrpSpPr>
            <p:nvPr/>
          </p:nvGrpSpPr>
          <p:grpSpPr bwMode="auto">
            <a:xfrm>
              <a:off x="0" y="-17"/>
              <a:ext cx="5783" cy="4337"/>
              <a:chOff x="0" y="-17"/>
              <a:chExt cx="5783" cy="4337"/>
            </a:xfrm>
          </p:grpSpPr>
          <p:pic>
            <p:nvPicPr>
              <p:cNvPr id="50202" name="Picture 28" descr="пгшлпгш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 rot="5400000">
                <a:off x="-2109" y="2138"/>
                <a:ext cx="4291" cy="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0203" name="Picture 29" descr="пгшлпгш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22" y="-17"/>
                <a:ext cx="5760" cy="1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0204" name="Picture 30" descr="пгшлпгш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 rot="5400000">
                <a:off x="3601" y="2138"/>
                <a:ext cx="4291" cy="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50201" name="Picture 31" descr="пгшлпгш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4225"/>
              <a:ext cx="5760" cy="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0182" name="Group 26"/>
          <p:cNvGrpSpPr>
            <a:grpSpLocks/>
          </p:cNvGrpSpPr>
          <p:nvPr/>
        </p:nvGrpSpPr>
        <p:grpSpPr bwMode="auto">
          <a:xfrm>
            <a:off x="0" y="-26988"/>
            <a:ext cx="9180513" cy="6892926"/>
            <a:chOff x="0" y="-17"/>
            <a:chExt cx="5783" cy="4342"/>
          </a:xfrm>
        </p:grpSpPr>
        <p:grpSp>
          <p:nvGrpSpPr>
            <p:cNvPr id="50195" name="Group 27"/>
            <p:cNvGrpSpPr>
              <a:grpSpLocks/>
            </p:cNvGrpSpPr>
            <p:nvPr/>
          </p:nvGrpSpPr>
          <p:grpSpPr bwMode="auto">
            <a:xfrm>
              <a:off x="0" y="-17"/>
              <a:ext cx="5783" cy="4337"/>
              <a:chOff x="0" y="-17"/>
              <a:chExt cx="5783" cy="4337"/>
            </a:xfrm>
          </p:grpSpPr>
          <p:pic>
            <p:nvPicPr>
              <p:cNvPr id="50197" name="Picture 28" descr="пгшлпгш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 rot="5400000">
                <a:off x="-2109" y="2138"/>
                <a:ext cx="4291" cy="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0198" name="Picture 29" descr="пгшлпгш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22" y="-17"/>
                <a:ext cx="5760" cy="1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0199" name="Picture 30" descr="пгшлпгш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 rot="5400000">
                <a:off x="3601" y="2138"/>
                <a:ext cx="4291" cy="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50196" name="Picture 31" descr="пгшлпгш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4225"/>
              <a:ext cx="5760" cy="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0183" name="Group 26"/>
          <p:cNvGrpSpPr>
            <a:grpSpLocks/>
          </p:cNvGrpSpPr>
          <p:nvPr/>
        </p:nvGrpSpPr>
        <p:grpSpPr bwMode="auto">
          <a:xfrm>
            <a:off x="0" y="-26988"/>
            <a:ext cx="9180513" cy="6892926"/>
            <a:chOff x="0" y="-17"/>
            <a:chExt cx="5783" cy="4342"/>
          </a:xfrm>
        </p:grpSpPr>
        <p:grpSp>
          <p:nvGrpSpPr>
            <p:cNvPr id="50190" name="Group 27"/>
            <p:cNvGrpSpPr>
              <a:grpSpLocks/>
            </p:cNvGrpSpPr>
            <p:nvPr/>
          </p:nvGrpSpPr>
          <p:grpSpPr bwMode="auto">
            <a:xfrm>
              <a:off x="0" y="-17"/>
              <a:ext cx="5783" cy="4337"/>
              <a:chOff x="0" y="-17"/>
              <a:chExt cx="5783" cy="4337"/>
            </a:xfrm>
          </p:grpSpPr>
          <p:pic>
            <p:nvPicPr>
              <p:cNvPr id="50192" name="Picture 28" descr="пгшлпгш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 rot="5400000">
                <a:off x="-2109" y="2138"/>
                <a:ext cx="4291" cy="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0193" name="Picture 29" descr="пгшлпгш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22" y="-17"/>
                <a:ext cx="5760" cy="1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0194" name="Picture 30" descr="пгшлпгш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 rot="5400000">
                <a:off x="3601" y="2138"/>
                <a:ext cx="4291" cy="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50191" name="Picture 31" descr="пгшлпгш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4225"/>
              <a:ext cx="5760" cy="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50184" name="Picture 7" descr="C:\Users\Admin\Desktop\81-95[1].gif">
            <a:hlinkClick r:id="rId4" action="ppaction://hlinksldjump"/>
          </p:cNvPr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1978624">
            <a:off x="1155700" y="3786188"/>
            <a:ext cx="2832100" cy="234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Выноска-облако 31"/>
          <p:cNvSpPr/>
          <p:nvPr/>
        </p:nvSpPr>
        <p:spPr>
          <a:xfrm>
            <a:off x="2268538" y="836613"/>
            <a:ext cx="5688012" cy="3240087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Басы</a:t>
            </a:r>
            <a:r>
              <a:rPr lang="kk-KZ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сөзінің аудармасы?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0186" name="Picture 8" descr="C:\Users\Admin\Desktop\0_8528d_80c338_XL[1].gif">
            <a:hlinkClick r:id="rId6" action="ppaction://hlinksldjump"/>
          </p:cNvPr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3031897">
            <a:off x="7075488" y="2774950"/>
            <a:ext cx="17145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7" name="Picture 8" descr="C:\Users\Admin\Desktop\0_8528d_80c338_XL[1].gif">
            <a:hlinkClick r:id="rId6" action="ppaction://hlinksldjump"/>
          </p:cNvPr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1388759">
            <a:off x="893763" y="2919413"/>
            <a:ext cx="17145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8" name="Picture 8" descr="C:\Users\Admin\Desktop\0_8528d_80c338_XL[1].gif">
            <a:hlinkClick r:id="rId6" action="ppaction://hlinksldjump"/>
          </p:cNvPr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3277118">
            <a:off x="677863" y="1262063"/>
            <a:ext cx="17145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9" name="Picture 8" descr="C:\Users\Admin\Desktop\0_8528d_80c338_XL[1].gif">
            <a:hlinkClick r:id="rId6" action="ppaction://hlinksldjump"/>
          </p:cNvPr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3031897">
            <a:off x="7297738" y="106363"/>
            <a:ext cx="17145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1" name="Picture 3" descr="076"/>
          <p:cNvPicPr>
            <a:picLocks noChangeAspect="1" noChangeArrowheads="1"/>
          </p:cNvPicPr>
          <p:nvPr/>
        </p:nvPicPr>
        <p:blipFill>
          <a:blip r:embed="rId2"/>
          <a:srcRect b="2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Улыбающееся лицо 3">
            <a:hlinkClick r:id="rId3" action="ppaction://hlinksldjump"/>
          </p:cNvPr>
          <p:cNvSpPr/>
          <p:nvPr/>
        </p:nvSpPr>
        <p:spPr>
          <a:xfrm>
            <a:off x="428625" y="5715000"/>
            <a:ext cx="928688" cy="85725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785813" y="2643188"/>
            <a:ext cx="7153275" cy="13239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8000" b="1" dirty="0"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  <a:reflection blurRad="6350" stA="60000" endA="900" endPos="60000" dist="29997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Жауабы:</a:t>
            </a:r>
            <a:r>
              <a:rPr lang="en-US" sz="8000" b="1" dirty="0"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  <a:reflection blurRad="6350" stA="60000" endA="900" endPos="60000" dist="29997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b="1" i="1" dirty="0">
                <a:solidFill>
                  <a:srgbClr val="FF0000"/>
                </a:soli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  <a:reflection blurRad="6350" stA="60000" endA="900" endPos="60000" dist="29997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begin</a:t>
            </a:r>
            <a:endParaRPr lang="ru-RU" sz="8000" i="1" dirty="0">
              <a:solidFill>
                <a:srgbClr val="FF0000"/>
              </a:solidFill>
              <a:latin typeface="+mn-lt"/>
              <a:cs typeface="+mn-cs"/>
            </a:endParaRPr>
          </a:p>
        </p:txBody>
      </p:sp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428625" y="1928813"/>
            <a:ext cx="8229600" cy="1143000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kk-KZ" sz="4800" b="1" dirty="0" smtClean="0"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  <a:reflection blurRad="6350" stA="60000" endA="900" endPos="60000" dist="29997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4800" b="1" dirty="0" smtClean="0"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  <a:reflection blurRad="6350" stA="60000" endA="900" endPos="60000" dist="29997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kk-KZ" sz="4800" b="1" dirty="0" smtClean="0"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  <a:reflection blurRad="6350" stA="60000" endA="900" endPos="60000" dist="29997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4800" b="1" dirty="0" smtClean="0"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  <a:reflection blurRad="6350" stA="60000" endA="900" endPos="60000" dist="29997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kk-KZ" sz="4800" b="1" dirty="0" smtClean="0"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  <a:reflection blurRad="6350" stA="60000" endA="900" endPos="60000" dist="29997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6000" b="1" dirty="0"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60000" endA="900" endPos="60000" dist="29997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Улыбающееся лицо 14">
            <a:hlinkClick r:id="rId3" action="ppaction://hlinksldjump"/>
          </p:cNvPr>
          <p:cNvSpPr/>
          <p:nvPr/>
        </p:nvSpPr>
        <p:spPr>
          <a:xfrm>
            <a:off x="428625" y="5715000"/>
            <a:ext cx="928688" cy="857250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6" name="Picture 12" descr="an07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59113" y="476250"/>
            <a:ext cx="2286000" cy="1828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pic>
        <p:nvPicPr>
          <p:cNvPr id="51207" name="Picture 14" descr="звезды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00113" y="4581525"/>
            <a:ext cx="792162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8" name="Picture 14" descr="звезды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00563" y="4437063"/>
            <a:ext cx="792162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9" name="Picture 14" descr="звезды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88125" y="1844675"/>
            <a:ext cx="792163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10" name="Picture 14" descr="звезды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63713" y="2133600"/>
            <a:ext cx="792162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11" name="Picture 14" descr="звезды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451725" y="765175"/>
            <a:ext cx="792163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12" name="Picture 14" descr="звезды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27088" y="692150"/>
            <a:ext cx="792162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13" name="Picture 14" descr="звезды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59563" y="4292600"/>
            <a:ext cx="792162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5" name="Picture 2" descr="H:\ФОН\231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2226" name="Group 26"/>
          <p:cNvGrpSpPr>
            <a:grpSpLocks/>
          </p:cNvGrpSpPr>
          <p:nvPr/>
        </p:nvGrpSpPr>
        <p:grpSpPr bwMode="auto">
          <a:xfrm>
            <a:off x="0" y="-26988"/>
            <a:ext cx="9180513" cy="6892926"/>
            <a:chOff x="0" y="-17"/>
            <a:chExt cx="5783" cy="4342"/>
          </a:xfrm>
        </p:grpSpPr>
        <p:grpSp>
          <p:nvGrpSpPr>
            <p:cNvPr id="52252" name="Group 27"/>
            <p:cNvGrpSpPr>
              <a:grpSpLocks/>
            </p:cNvGrpSpPr>
            <p:nvPr/>
          </p:nvGrpSpPr>
          <p:grpSpPr bwMode="auto">
            <a:xfrm>
              <a:off x="0" y="-17"/>
              <a:ext cx="5783" cy="4337"/>
              <a:chOff x="0" y="-17"/>
              <a:chExt cx="5783" cy="4337"/>
            </a:xfrm>
          </p:grpSpPr>
          <p:pic>
            <p:nvPicPr>
              <p:cNvPr id="52254" name="Picture 28" descr="пгшлпгш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 rot="5400000">
                <a:off x="-2109" y="2138"/>
                <a:ext cx="4291" cy="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2255" name="Picture 29" descr="пгшлпгш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22" y="-17"/>
                <a:ext cx="5760" cy="1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2256" name="Picture 30" descr="пгшлпгш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 rot="5400000">
                <a:off x="3601" y="2138"/>
                <a:ext cx="4291" cy="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52253" name="Picture 31" descr="пгшлпгш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4225"/>
              <a:ext cx="5760" cy="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2227" name="Содержимое 2"/>
          <p:cNvSpPr txBox="1">
            <a:spLocks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None/>
            </a:pPr>
            <a:endParaRPr lang="kk-KZ" sz="3200"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None/>
            </a:pPr>
            <a:endParaRPr lang="ru-RU" sz="3200">
              <a:latin typeface="Calibri" pitchFamily="34" charset="0"/>
            </a:endParaRPr>
          </a:p>
        </p:txBody>
      </p:sp>
      <p:grpSp>
        <p:nvGrpSpPr>
          <p:cNvPr id="52228" name="Group 26"/>
          <p:cNvGrpSpPr>
            <a:grpSpLocks/>
          </p:cNvGrpSpPr>
          <p:nvPr/>
        </p:nvGrpSpPr>
        <p:grpSpPr bwMode="auto">
          <a:xfrm>
            <a:off x="0" y="-26988"/>
            <a:ext cx="9180513" cy="6892926"/>
            <a:chOff x="0" y="-17"/>
            <a:chExt cx="5783" cy="4342"/>
          </a:xfrm>
        </p:grpSpPr>
        <p:grpSp>
          <p:nvGrpSpPr>
            <p:cNvPr id="52247" name="Group 27"/>
            <p:cNvGrpSpPr>
              <a:grpSpLocks/>
            </p:cNvGrpSpPr>
            <p:nvPr/>
          </p:nvGrpSpPr>
          <p:grpSpPr bwMode="auto">
            <a:xfrm>
              <a:off x="0" y="-17"/>
              <a:ext cx="5783" cy="4337"/>
              <a:chOff x="0" y="-17"/>
              <a:chExt cx="5783" cy="4337"/>
            </a:xfrm>
          </p:grpSpPr>
          <p:pic>
            <p:nvPicPr>
              <p:cNvPr id="52249" name="Picture 28" descr="пгшлпгш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 rot="5400000">
                <a:off x="-2109" y="2138"/>
                <a:ext cx="4291" cy="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2250" name="Picture 29" descr="пгшлпгш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22" y="-17"/>
                <a:ext cx="5760" cy="1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2251" name="Picture 30" descr="пгшлпгш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 rot="5400000">
                <a:off x="3601" y="2138"/>
                <a:ext cx="4291" cy="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52248" name="Picture 31" descr="пгшлпгш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4225"/>
              <a:ext cx="5760" cy="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2229" name="Group 26"/>
          <p:cNvGrpSpPr>
            <a:grpSpLocks/>
          </p:cNvGrpSpPr>
          <p:nvPr/>
        </p:nvGrpSpPr>
        <p:grpSpPr bwMode="auto">
          <a:xfrm>
            <a:off x="0" y="-26988"/>
            <a:ext cx="9180513" cy="6892926"/>
            <a:chOff x="0" y="-17"/>
            <a:chExt cx="5783" cy="4342"/>
          </a:xfrm>
        </p:grpSpPr>
        <p:grpSp>
          <p:nvGrpSpPr>
            <p:cNvPr id="52242" name="Group 27"/>
            <p:cNvGrpSpPr>
              <a:grpSpLocks/>
            </p:cNvGrpSpPr>
            <p:nvPr/>
          </p:nvGrpSpPr>
          <p:grpSpPr bwMode="auto">
            <a:xfrm>
              <a:off x="0" y="-17"/>
              <a:ext cx="5783" cy="4337"/>
              <a:chOff x="0" y="-17"/>
              <a:chExt cx="5783" cy="4337"/>
            </a:xfrm>
          </p:grpSpPr>
          <p:pic>
            <p:nvPicPr>
              <p:cNvPr id="52244" name="Picture 28" descr="пгшлпгш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 rot="5400000">
                <a:off x="-2109" y="2138"/>
                <a:ext cx="4291" cy="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2245" name="Picture 29" descr="пгшлпгш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22" y="-17"/>
                <a:ext cx="5760" cy="1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2246" name="Picture 30" descr="пгшлпгш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 rot="5400000">
                <a:off x="3601" y="2138"/>
                <a:ext cx="4291" cy="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52243" name="Picture 31" descr="пгшлпгш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4225"/>
              <a:ext cx="5760" cy="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2230" name="Group 26"/>
          <p:cNvGrpSpPr>
            <a:grpSpLocks/>
          </p:cNvGrpSpPr>
          <p:nvPr/>
        </p:nvGrpSpPr>
        <p:grpSpPr bwMode="auto">
          <a:xfrm>
            <a:off x="0" y="-26988"/>
            <a:ext cx="9180513" cy="6892926"/>
            <a:chOff x="0" y="-17"/>
            <a:chExt cx="5783" cy="4342"/>
          </a:xfrm>
        </p:grpSpPr>
        <p:grpSp>
          <p:nvGrpSpPr>
            <p:cNvPr id="52237" name="Group 27"/>
            <p:cNvGrpSpPr>
              <a:grpSpLocks/>
            </p:cNvGrpSpPr>
            <p:nvPr/>
          </p:nvGrpSpPr>
          <p:grpSpPr bwMode="auto">
            <a:xfrm>
              <a:off x="0" y="-17"/>
              <a:ext cx="5783" cy="4337"/>
              <a:chOff x="0" y="-17"/>
              <a:chExt cx="5783" cy="4337"/>
            </a:xfrm>
          </p:grpSpPr>
          <p:pic>
            <p:nvPicPr>
              <p:cNvPr id="52239" name="Picture 28" descr="пгшлпгш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 rot="5400000">
                <a:off x="-2109" y="2138"/>
                <a:ext cx="4291" cy="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2240" name="Picture 29" descr="пгшлпгш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22" y="-17"/>
                <a:ext cx="5760" cy="1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2241" name="Picture 30" descr="пгшлпгш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 rot="5400000">
                <a:off x="3601" y="2138"/>
                <a:ext cx="4291" cy="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52238" name="Picture 31" descr="пгшлпгш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4225"/>
              <a:ext cx="5760" cy="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52231" name="Picture 7" descr="C:\Users\Admin\Desktop\81-95[1].gif">
            <a:hlinkClick r:id="rId4" action="ppaction://hlinksldjump"/>
          </p:cNvPr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1978624">
            <a:off x="1155700" y="3786188"/>
            <a:ext cx="2832100" cy="234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Выноска-облако 31"/>
          <p:cNvSpPr/>
          <p:nvPr/>
        </p:nvSpPr>
        <p:spPr>
          <a:xfrm>
            <a:off x="2268538" y="836613"/>
            <a:ext cx="5688012" cy="3240087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End</a:t>
            </a:r>
            <a:r>
              <a:rPr lang="kk-KZ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операторының мағынасы?</a:t>
            </a:r>
          </a:p>
        </p:txBody>
      </p:sp>
      <p:pic>
        <p:nvPicPr>
          <p:cNvPr id="52233" name="Picture 8" descr="C:\Users\Admin\Desktop\0_8528d_80c338_XL[1].gif">
            <a:hlinkClick r:id="rId6" action="ppaction://hlinksldjump"/>
          </p:cNvPr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3031897">
            <a:off x="7075488" y="2774950"/>
            <a:ext cx="17145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34" name="Picture 8" descr="C:\Users\Admin\Desktop\0_8528d_80c338_XL[1].gif">
            <a:hlinkClick r:id="rId6" action="ppaction://hlinksldjump"/>
          </p:cNvPr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1388759">
            <a:off x="893763" y="2919413"/>
            <a:ext cx="17145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35" name="Picture 8" descr="C:\Users\Admin\Desktop\0_8528d_80c338_XL[1].gif">
            <a:hlinkClick r:id="rId6" action="ppaction://hlinksldjump"/>
          </p:cNvPr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3277118">
            <a:off x="677863" y="1262063"/>
            <a:ext cx="17145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36" name="Picture 8" descr="C:\Users\Admin\Desktop\0_8528d_80c338_XL[1].gif">
            <a:hlinkClick r:id="rId6" action="ppaction://hlinksldjump"/>
          </p:cNvPr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3031897">
            <a:off x="7297738" y="106363"/>
            <a:ext cx="17145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49" name="Picture 3" descr="076"/>
          <p:cNvPicPr>
            <a:picLocks noChangeAspect="1" noChangeArrowheads="1"/>
          </p:cNvPicPr>
          <p:nvPr/>
        </p:nvPicPr>
        <p:blipFill>
          <a:blip r:embed="rId2"/>
          <a:srcRect b="2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Улыбающееся лицо 3">
            <a:hlinkClick r:id="rId3" action="ppaction://hlinksldjump"/>
          </p:cNvPr>
          <p:cNvSpPr/>
          <p:nvPr/>
        </p:nvSpPr>
        <p:spPr>
          <a:xfrm>
            <a:off x="428625" y="5715000"/>
            <a:ext cx="928688" cy="85725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714375" y="2571750"/>
            <a:ext cx="6919913" cy="13239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8000" b="1" dirty="0"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  <a:reflection blurRad="6350" stA="60000" endA="900" endPos="60000" dist="29997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Жауабы:</a:t>
            </a:r>
            <a:r>
              <a:rPr lang="en-US" sz="8000" b="1" dirty="0"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  <a:reflection blurRad="6350" stA="60000" endA="900" endPos="60000" dist="29997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8000" b="1" i="1" dirty="0">
                <a:solidFill>
                  <a:srgbClr val="FF0000"/>
                </a:soli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  <a:reflection blurRad="6350" stA="60000" endA="900" endPos="60000" dist="29997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соңы</a:t>
            </a:r>
            <a:endParaRPr lang="ru-RU" sz="8000" i="1" dirty="0">
              <a:solidFill>
                <a:srgbClr val="FF0000"/>
              </a:solidFill>
              <a:latin typeface="+mn-lt"/>
              <a:cs typeface="+mn-cs"/>
            </a:endParaRPr>
          </a:p>
        </p:txBody>
      </p:sp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428625" y="1928813"/>
            <a:ext cx="8229600" cy="1143000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kk-KZ" sz="4800" b="1" dirty="0" smtClean="0"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  <a:reflection blurRad="6350" stA="60000" endA="900" endPos="60000" dist="29997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4800" b="1" dirty="0" smtClean="0"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  <a:reflection blurRad="6350" stA="60000" endA="900" endPos="60000" dist="29997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kk-KZ" sz="4800" b="1" dirty="0" smtClean="0"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  <a:reflection blurRad="6350" stA="60000" endA="900" endPos="60000" dist="29997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4800" b="1" dirty="0" smtClean="0"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  <a:reflection blurRad="6350" stA="60000" endA="900" endPos="60000" dist="29997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kk-KZ" sz="4800" b="1" dirty="0" smtClean="0"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  <a:reflection blurRad="6350" stA="60000" endA="900" endPos="60000" dist="29997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6000" b="1" dirty="0"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60000" endA="900" endPos="60000" dist="29997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Улыбающееся лицо 14">
            <a:hlinkClick r:id="rId3" action="ppaction://hlinksldjump"/>
          </p:cNvPr>
          <p:cNvSpPr/>
          <p:nvPr/>
        </p:nvSpPr>
        <p:spPr>
          <a:xfrm>
            <a:off x="428625" y="5715000"/>
            <a:ext cx="928688" cy="857250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6" name="Picture 12" descr="an07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59113" y="476250"/>
            <a:ext cx="2286000" cy="1828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pic>
        <p:nvPicPr>
          <p:cNvPr id="53255" name="Picture 14" descr="звезды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95963" y="908050"/>
            <a:ext cx="792162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6" name="Picture 14" descr="звезды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12088" y="2492375"/>
            <a:ext cx="792162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7" name="Picture 14" descr="звезды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24300" y="4581525"/>
            <a:ext cx="792163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8" name="Picture 14" descr="звезды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74725" y="4587875"/>
            <a:ext cx="792163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9" name="Picture 14" descr="звезды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56325" y="4797425"/>
            <a:ext cx="792163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60" name="Picture 14" descr="звезды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27763" y="2420938"/>
            <a:ext cx="792162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61" name="Picture 14" descr="звезды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524750" y="908050"/>
            <a:ext cx="792163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62" name="Picture 14" descr="звезды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08175" y="2133600"/>
            <a:ext cx="792163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63" name="Picture 14" descr="звезды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27088" y="836613"/>
            <a:ext cx="792162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7410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7411" name="Picture 2" descr="E:\ФОН\54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7412" name="Group 26"/>
          <p:cNvGrpSpPr>
            <a:grpSpLocks/>
          </p:cNvGrpSpPr>
          <p:nvPr/>
        </p:nvGrpSpPr>
        <p:grpSpPr bwMode="auto">
          <a:xfrm>
            <a:off x="0" y="-26988"/>
            <a:ext cx="9180513" cy="6892926"/>
            <a:chOff x="0" y="-17"/>
            <a:chExt cx="5783" cy="4342"/>
          </a:xfrm>
        </p:grpSpPr>
        <p:grpSp>
          <p:nvGrpSpPr>
            <p:cNvPr id="17417" name="Group 27"/>
            <p:cNvGrpSpPr>
              <a:grpSpLocks/>
            </p:cNvGrpSpPr>
            <p:nvPr/>
          </p:nvGrpSpPr>
          <p:grpSpPr bwMode="auto">
            <a:xfrm>
              <a:off x="0" y="-17"/>
              <a:ext cx="5783" cy="4337"/>
              <a:chOff x="0" y="-17"/>
              <a:chExt cx="5783" cy="4337"/>
            </a:xfrm>
          </p:grpSpPr>
          <p:pic>
            <p:nvPicPr>
              <p:cNvPr id="17419" name="Picture 28" descr="пгшлпгш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 rot="5400000">
                <a:off x="-2109" y="2138"/>
                <a:ext cx="4291" cy="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420" name="Picture 29" descr="пгшлпгш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22" y="-17"/>
                <a:ext cx="5760" cy="1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421" name="Picture 30" descr="пгшлпгш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 rot="5400000">
                <a:off x="3601" y="2138"/>
                <a:ext cx="4291" cy="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17418" name="Picture 31" descr="пгшлпгш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4225"/>
              <a:ext cx="5760" cy="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214282" y="1142984"/>
            <a:ext cx="8064896" cy="3477875"/>
          </a:xfrm>
          <a:prstGeom prst="rect">
            <a:avLst/>
          </a:prstGeom>
          <a:noFill/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kk-KZ" sz="8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Жауабы </a:t>
            </a:r>
          </a:p>
          <a:p>
            <a:pPr algn="ctr">
              <a:spcBef>
                <a:spcPct val="20000"/>
              </a:spcBef>
              <a:defRPr/>
            </a:pPr>
            <a:r>
              <a:rPr lang="kk-KZ" sz="6000" b="1" dirty="0">
                <a:latin typeface="Times New Roman" pitchFamily="18" charset="0"/>
                <a:cs typeface="Times New Roman" pitchFamily="18" charset="0"/>
              </a:rPr>
              <a:t>   Алгоритмнің 3 түрі бар.</a:t>
            </a:r>
          </a:p>
        </p:txBody>
      </p:sp>
      <p:sp>
        <p:nvSpPr>
          <p:cNvPr id="12" name="Стрелка влево 11">
            <a:hlinkClick r:id="rId4" action="ppaction://hlinksldjump"/>
          </p:cNvPr>
          <p:cNvSpPr/>
          <p:nvPr/>
        </p:nvSpPr>
        <p:spPr>
          <a:xfrm>
            <a:off x="428625" y="5929313"/>
            <a:ext cx="928688" cy="35718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3" name="Picture 2" descr="H:\ФОН\231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4274" name="Group 26"/>
          <p:cNvGrpSpPr>
            <a:grpSpLocks/>
          </p:cNvGrpSpPr>
          <p:nvPr/>
        </p:nvGrpSpPr>
        <p:grpSpPr bwMode="auto">
          <a:xfrm>
            <a:off x="0" y="-26988"/>
            <a:ext cx="9180513" cy="6892926"/>
            <a:chOff x="0" y="-17"/>
            <a:chExt cx="5783" cy="4342"/>
          </a:xfrm>
        </p:grpSpPr>
        <p:grpSp>
          <p:nvGrpSpPr>
            <p:cNvPr id="54300" name="Group 27"/>
            <p:cNvGrpSpPr>
              <a:grpSpLocks/>
            </p:cNvGrpSpPr>
            <p:nvPr/>
          </p:nvGrpSpPr>
          <p:grpSpPr bwMode="auto">
            <a:xfrm>
              <a:off x="0" y="-17"/>
              <a:ext cx="5783" cy="4337"/>
              <a:chOff x="0" y="-17"/>
              <a:chExt cx="5783" cy="4337"/>
            </a:xfrm>
          </p:grpSpPr>
          <p:pic>
            <p:nvPicPr>
              <p:cNvPr id="54302" name="Picture 28" descr="пгшлпгш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 rot="5400000">
                <a:off x="-2109" y="2138"/>
                <a:ext cx="4291" cy="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4303" name="Picture 29" descr="пгшлпгш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22" y="-17"/>
                <a:ext cx="5760" cy="1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4304" name="Picture 30" descr="пгшлпгш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 rot="5400000">
                <a:off x="3601" y="2138"/>
                <a:ext cx="4291" cy="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54301" name="Picture 31" descr="пгшлпгш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4225"/>
              <a:ext cx="5760" cy="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4275" name="Содержимое 2"/>
          <p:cNvSpPr txBox="1">
            <a:spLocks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None/>
            </a:pPr>
            <a:endParaRPr lang="kk-KZ" sz="3200"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None/>
            </a:pPr>
            <a:endParaRPr lang="ru-RU" sz="3200">
              <a:latin typeface="Calibri" pitchFamily="34" charset="0"/>
            </a:endParaRPr>
          </a:p>
        </p:txBody>
      </p:sp>
      <p:grpSp>
        <p:nvGrpSpPr>
          <p:cNvPr id="54276" name="Group 26"/>
          <p:cNvGrpSpPr>
            <a:grpSpLocks/>
          </p:cNvGrpSpPr>
          <p:nvPr/>
        </p:nvGrpSpPr>
        <p:grpSpPr bwMode="auto">
          <a:xfrm>
            <a:off x="0" y="-26988"/>
            <a:ext cx="9180513" cy="6892926"/>
            <a:chOff x="0" y="-17"/>
            <a:chExt cx="5783" cy="4342"/>
          </a:xfrm>
        </p:grpSpPr>
        <p:grpSp>
          <p:nvGrpSpPr>
            <p:cNvPr id="54295" name="Group 27"/>
            <p:cNvGrpSpPr>
              <a:grpSpLocks/>
            </p:cNvGrpSpPr>
            <p:nvPr/>
          </p:nvGrpSpPr>
          <p:grpSpPr bwMode="auto">
            <a:xfrm>
              <a:off x="0" y="-17"/>
              <a:ext cx="5783" cy="4337"/>
              <a:chOff x="0" y="-17"/>
              <a:chExt cx="5783" cy="4337"/>
            </a:xfrm>
          </p:grpSpPr>
          <p:pic>
            <p:nvPicPr>
              <p:cNvPr id="54297" name="Picture 28" descr="пгшлпгш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 rot="5400000">
                <a:off x="-2109" y="2138"/>
                <a:ext cx="4291" cy="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4298" name="Picture 29" descr="пгшлпгш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22" y="-17"/>
                <a:ext cx="5760" cy="1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4299" name="Picture 30" descr="пгшлпгш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 rot="5400000">
                <a:off x="3601" y="2138"/>
                <a:ext cx="4291" cy="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54296" name="Picture 31" descr="пгшлпгш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4225"/>
              <a:ext cx="5760" cy="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4277" name="Group 26"/>
          <p:cNvGrpSpPr>
            <a:grpSpLocks/>
          </p:cNvGrpSpPr>
          <p:nvPr/>
        </p:nvGrpSpPr>
        <p:grpSpPr bwMode="auto">
          <a:xfrm>
            <a:off x="0" y="-26988"/>
            <a:ext cx="9180513" cy="6892926"/>
            <a:chOff x="0" y="-17"/>
            <a:chExt cx="5783" cy="4342"/>
          </a:xfrm>
        </p:grpSpPr>
        <p:grpSp>
          <p:nvGrpSpPr>
            <p:cNvPr id="54290" name="Group 27"/>
            <p:cNvGrpSpPr>
              <a:grpSpLocks/>
            </p:cNvGrpSpPr>
            <p:nvPr/>
          </p:nvGrpSpPr>
          <p:grpSpPr bwMode="auto">
            <a:xfrm>
              <a:off x="0" y="-17"/>
              <a:ext cx="5783" cy="4337"/>
              <a:chOff x="0" y="-17"/>
              <a:chExt cx="5783" cy="4337"/>
            </a:xfrm>
          </p:grpSpPr>
          <p:pic>
            <p:nvPicPr>
              <p:cNvPr id="54292" name="Picture 28" descr="пгшлпгш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 rot="5400000">
                <a:off x="-2109" y="2138"/>
                <a:ext cx="4291" cy="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4293" name="Picture 29" descr="пгшлпгш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22" y="-17"/>
                <a:ext cx="5760" cy="1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4294" name="Picture 30" descr="пгшлпгш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 rot="5400000">
                <a:off x="3601" y="2138"/>
                <a:ext cx="4291" cy="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54291" name="Picture 31" descr="пгшлпгш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4225"/>
              <a:ext cx="5760" cy="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4278" name="Group 26"/>
          <p:cNvGrpSpPr>
            <a:grpSpLocks/>
          </p:cNvGrpSpPr>
          <p:nvPr/>
        </p:nvGrpSpPr>
        <p:grpSpPr bwMode="auto">
          <a:xfrm>
            <a:off x="0" y="-26988"/>
            <a:ext cx="9180513" cy="6892926"/>
            <a:chOff x="0" y="-17"/>
            <a:chExt cx="5783" cy="4342"/>
          </a:xfrm>
        </p:grpSpPr>
        <p:grpSp>
          <p:nvGrpSpPr>
            <p:cNvPr id="54285" name="Group 27"/>
            <p:cNvGrpSpPr>
              <a:grpSpLocks/>
            </p:cNvGrpSpPr>
            <p:nvPr/>
          </p:nvGrpSpPr>
          <p:grpSpPr bwMode="auto">
            <a:xfrm>
              <a:off x="0" y="-17"/>
              <a:ext cx="5783" cy="4337"/>
              <a:chOff x="0" y="-17"/>
              <a:chExt cx="5783" cy="4337"/>
            </a:xfrm>
          </p:grpSpPr>
          <p:pic>
            <p:nvPicPr>
              <p:cNvPr id="54287" name="Picture 28" descr="пгшлпгш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 rot="5400000">
                <a:off x="-2109" y="2138"/>
                <a:ext cx="4291" cy="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4288" name="Picture 29" descr="пгшлпгш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22" y="-17"/>
                <a:ext cx="5760" cy="1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4289" name="Picture 30" descr="пгшлпгш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 rot="5400000">
                <a:off x="3601" y="2138"/>
                <a:ext cx="4291" cy="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54286" name="Picture 31" descr="пгшлпгш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4225"/>
              <a:ext cx="5760" cy="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54279" name="Picture 7" descr="C:\Users\Admin\Desktop\81-95[1].gif">
            <a:hlinkClick r:id="rId4" action="ppaction://hlinksldjump"/>
          </p:cNvPr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1978624">
            <a:off x="1155700" y="3786188"/>
            <a:ext cx="2832100" cy="234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Выноска-облако 31"/>
          <p:cNvSpPr/>
          <p:nvPr/>
        </p:nvSpPr>
        <p:spPr>
          <a:xfrm>
            <a:off x="2411413" y="836613"/>
            <a:ext cx="5689600" cy="3240087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Әр оператор соңында қандай тыныс белгісі қойылады?</a:t>
            </a:r>
          </a:p>
        </p:txBody>
      </p:sp>
      <p:pic>
        <p:nvPicPr>
          <p:cNvPr id="54281" name="Picture 8" descr="C:\Users\Admin\Desktop\0_8528d_80c338_XL[1].gif">
            <a:hlinkClick r:id="rId6" action="ppaction://hlinksldjump"/>
          </p:cNvPr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3031897">
            <a:off x="7075488" y="2774950"/>
            <a:ext cx="17145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82" name="Picture 8" descr="C:\Users\Admin\Desktop\0_8528d_80c338_XL[1].gif">
            <a:hlinkClick r:id="rId6" action="ppaction://hlinksldjump"/>
          </p:cNvPr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1388759">
            <a:off x="893763" y="2919413"/>
            <a:ext cx="17145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83" name="Picture 8" descr="C:\Users\Admin\Desktop\0_8528d_80c338_XL[1].gif">
            <a:hlinkClick r:id="rId6" action="ppaction://hlinksldjump"/>
          </p:cNvPr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3277118">
            <a:off x="677863" y="1262063"/>
            <a:ext cx="17145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84" name="Picture 8" descr="C:\Users\Admin\Desktop\0_8528d_80c338_XL[1].gif">
            <a:hlinkClick r:id="rId6" action="ppaction://hlinksldjump"/>
          </p:cNvPr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3031897">
            <a:off x="7297738" y="106363"/>
            <a:ext cx="17145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7" name="Picture 3" descr="076"/>
          <p:cNvPicPr>
            <a:picLocks noChangeAspect="1" noChangeArrowheads="1"/>
          </p:cNvPicPr>
          <p:nvPr/>
        </p:nvPicPr>
        <p:blipFill>
          <a:blip r:embed="rId2"/>
          <a:srcRect b="2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Улыбающееся лицо 3">
            <a:hlinkClick r:id="rId3" action="ppaction://hlinksldjump"/>
          </p:cNvPr>
          <p:cNvSpPr/>
          <p:nvPr/>
        </p:nvSpPr>
        <p:spPr>
          <a:xfrm>
            <a:off x="428625" y="5715000"/>
            <a:ext cx="928688" cy="85725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-698500" y="2571750"/>
            <a:ext cx="9250363" cy="23082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7200" b="1" dirty="0"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  <a:reflection blurRad="6350" stA="60000" endA="900" endPos="60000" dist="29997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      Жауабы: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7200" b="1" i="1" dirty="0">
                <a:solidFill>
                  <a:srgbClr val="FF0000"/>
                </a:soli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  <a:reflection blurRad="6350" stA="60000" endA="900" endPos="60000" dist="29997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          үтірлі нүкте (;)</a:t>
            </a:r>
            <a:endParaRPr lang="ru-RU" sz="7200" i="1" dirty="0">
              <a:solidFill>
                <a:srgbClr val="FF0000"/>
              </a:solidFill>
              <a:latin typeface="+mn-lt"/>
              <a:cs typeface="+mn-cs"/>
            </a:endParaRPr>
          </a:p>
        </p:txBody>
      </p:sp>
      <p:sp>
        <p:nvSpPr>
          <p:cNvPr id="15" name="Заголовок 1"/>
          <p:cNvSpPr>
            <a:spLocks noGrp="1"/>
          </p:cNvSpPr>
          <p:nvPr>
            <p:ph type="title"/>
          </p:nvPr>
        </p:nvSpPr>
        <p:spPr>
          <a:xfrm>
            <a:off x="428625" y="1928813"/>
            <a:ext cx="8229600" cy="1143000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kk-KZ" sz="4800" b="1" dirty="0" smtClean="0"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  <a:reflection blurRad="6350" stA="60000" endA="900" endPos="60000" dist="29997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4800" b="1" dirty="0" smtClean="0"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  <a:reflection blurRad="6350" stA="60000" endA="900" endPos="60000" dist="29997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kk-KZ" sz="4800" b="1" dirty="0" smtClean="0"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  <a:reflection blurRad="6350" stA="60000" endA="900" endPos="60000" dist="29997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4800" b="1" dirty="0" smtClean="0"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  <a:reflection blurRad="6350" stA="60000" endA="900" endPos="60000" dist="29997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kk-KZ" sz="4800" b="1" dirty="0" smtClean="0"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  <a:reflection blurRad="6350" stA="60000" endA="900" endPos="60000" dist="29997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6000" b="1" dirty="0"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60000" endA="900" endPos="60000" dist="29997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Улыбающееся лицо 15">
            <a:hlinkClick r:id="rId3" action="ppaction://hlinksldjump"/>
          </p:cNvPr>
          <p:cNvSpPr/>
          <p:nvPr/>
        </p:nvSpPr>
        <p:spPr>
          <a:xfrm>
            <a:off x="428625" y="5715000"/>
            <a:ext cx="928688" cy="857250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7" name="Picture 12" descr="an07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59113" y="476250"/>
            <a:ext cx="2286000" cy="1828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pic>
        <p:nvPicPr>
          <p:cNvPr id="55303" name="Picture 14" descr="звезды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84888" y="1628775"/>
            <a:ext cx="792162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4" name="Picture 14" descr="звезды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65925" y="3368675"/>
            <a:ext cx="792163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5" name="Picture 14" descr="звезды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49525" y="5578475"/>
            <a:ext cx="792163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6" name="Picture 14" descr="звезды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67625" y="1052513"/>
            <a:ext cx="792163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7" name="Picture 14" descr="звезды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14425" y="2987675"/>
            <a:ext cx="792163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8" name="Picture 14" descr="звезды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2625" y="777875"/>
            <a:ext cx="792163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1" name="Picture 2" descr="H:\ФОН\231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6322" name="Group 26"/>
          <p:cNvGrpSpPr>
            <a:grpSpLocks/>
          </p:cNvGrpSpPr>
          <p:nvPr/>
        </p:nvGrpSpPr>
        <p:grpSpPr bwMode="auto">
          <a:xfrm>
            <a:off x="0" y="-26988"/>
            <a:ext cx="9180513" cy="6892926"/>
            <a:chOff x="0" y="-17"/>
            <a:chExt cx="5783" cy="4342"/>
          </a:xfrm>
        </p:grpSpPr>
        <p:grpSp>
          <p:nvGrpSpPr>
            <p:cNvPr id="56347" name="Group 27"/>
            <p:cNvGrpSpPr>
              <a:grpSpLocks/>
            </p:cNvGrpSpPr>
            <p:nvPr/>
          </p:nvGrpSpPr>
          <p:grpSpPr bwMode="auto">
            <a:xfrm>
              <a:off x="0" y="-17"/>
              <a:ext cx="5783" cy="4337"/>
              <a:chOff x="0" y="-17"/>
              <a:chExt cx="5783" cy="4337"/>
            </a:xfrm>
          </p:grpSpPr>
          <p:pic>
            <p:nvPicPr>
              <p:cNvPr id="56349" name="Picture 28" descr="пгшлпгш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 rot="5400000">
                <a:off x="-2109" y="2138"/>
                <a:ext cx="4291" cy="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6350" name="Picture 29" descr="пгшлпгш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22" y="-17"/>
                <a:ext cx="5760" cy="1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6351" name="Picture 30" descr="пгшлпгш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 rot="5400000">
                <a:off x="3601" y="2138"/>
                <a:ext cx="4291" cy="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56348" name="Picture 31" descr="пгшлпгш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4225"/>
              <a:ext cx="5760" cy="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6323" name="Group 26"/>
          <p:cNvGrpSpPr>
            <a:grpSpLocks/>
          </p:cNvGrpSpPr>
          <p:nvPr/>
        </p:nvGrpSpPr>
        <p:grpSpPr bwMode="auto">
          <a:xfrm>
            <a:off x="0" y="-26988"/>
            <a:ext cx="9180513" cy="6892926"/>
            <a:chOff x="0" y="-17"/>
            <a:chExt cx="5783" cy="4342"/>
          </a:xfrm>
        </p:grpSpPr>
        <p:grpSp>
          <p:nvGrpSpPr>
            <p:cNvPr id="56342" name="Group 27"/>
            <p:cNvGrpSpPr>
              <a:grpSpLocks/>
            </p:cNvGrpSpPr>
            <p:nvPr/>
          </p:nvGrpSpPr>
          <p:grpSpPr bwMode="auto">
            <a:xfrm>
              <a:off x="0" y="-17"/>
              <a:ext cx="5783" cy="4337"/>
              <a:chOff x="0" y="-17"/>
              <a:chExt cx="5783" cy="4337"/>
            </a:xfrm>
          </p:grpSpPr>
          <p:pic>
            <p:nvPicPr>
              <p:cNvPr id="56344" name="Picture 28" descr="пгшлпгш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 rot="5400000">
                <a:off x="-2109" y="2138"/>
                <a:ext cx="4291" cy="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6345" name="Picture 29" descr="пгшлпгш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22" y="-17"/>
                <a:ext cx="5760" cy="1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6346" name="Picture 30" descr="пгшлпгш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 rot="5400000">
                <a:off x="3601" y="2138"/>
                <a:ext cx="4291" cy="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56343" name="Picture 31" descr="пгшлпгш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4225"/>
              <a:ext cx="5760" cy="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6324" name="Group 26"/>
          <p:cNvGrpSpPr>
            <a:grpSpLocks/>
          </p:cNvGrpSpPr>
          <p:nvPr/>
        </p:nvGrpSpPr>
        <p:grpSpPr bwMode="auto">
          <a:xfrm>
            <a:off x="0" y="-26988"/>
            <a:ext cx="9180513" cy="6892926"/>
            <a:chOff x="0" y="-17"/>
            <a:chExt cx="5783" cy="4342"/>
          </a:xfrm>
        </p:grpSpPr>
        <p:grpSp>
          <p:nvGrpSpPr>
            <p:cNvPr id="56337" name="Group 27"/>
            <p:cNvGrpSpPr>
              <a:grpSpLocks/>
            </p:cNvGrpSpPr>
            <p:nvPr/>
          </p:nvGrpSpPr>
          <p:grpSpPr bwMode="auto">
            <a:xfrm>
              <a:off x="0" y="-17"/>
              <a:ext cx="5783" cy="4337"/>
              <a:chOff x="0" y="-17"/>
              <a:chExt cx="5783" cy="4337"/>
            </a:xfrm>
          </p:grpSpPr>
          <p:pic>
            <p:nvPicPr>
              <p:cNvPr id="56339" name="Picture 28" descr="пгшлпгш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 rot="5400000">
                <a:off x="-2109" y="2138"/>
                <a:ext cx="4291" cy="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6340" name="Picture 29" descr="пгшлпгш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22" y="-17"/>
                <a:ext cx="5760" cy="1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6341" name="Picture 30" descr="пгшлпгш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 rot="5400000">
                <a:off x="3601" y="2138"/>
                <a:ext cx="4291" cy="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56338" name="Picture 31" descr="пгшлпгш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4225"/>
              <a:ext cx="5760" cy="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6325" name="Group 26"/>
          <p:cNvGrpSpPr>
            <a:grpSpLocks/>
          </p:cNvGrpSpPr>
          <p:nvPr/>
        </p:nvGrpSpPr>
        <p:grpSpPr bwMode="auto">
          <a:xfrm>
            <a:off x="0" y="-26988"/>
            <a:ext cx="9180513" cy="6892926"/>
            <a:chOff x="0" y="-17"/>
            <a:chExt cx="5783" cy="4342"/>
          </a:xfrm>
        </p:grpSpPr>
        <p:grpSp>
          <p:nvGrpSpPr>
            <p:cNvPr id="56332" name="Group 27"/>
            <p:cNvGrpSpPr>
              <a:grpSpLocks/>
            </p:cNvGrpSpPr>
            <p:nvPr/>
          </p:nvGrpSpPr>
          <p:grpSpPr bwMode="auto">
            <a:xfrm>
              <a:off x="0" y="-17"/>
              <a:ext cx="5783" cy="4337"/>
              <a:chOff x="0" y="-17"/>
              <a:chExt cx="5783" cy="4337"/>
            </a:xfrm>
          </p:grpSpPr>
          <p:pic>
            <p:nvPicPr>
              <p:cNvPr id="56334" name="Picture 28" descr="пгшлпгш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 rot="5400000">
                <a:off x="-2109" y="2138"/>
                <a:ext cx="4291" cy="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6335" name="Picture 29" descr="пгшлпгш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22" y="-17"/>
                <a:ext cx="5760" cy="1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6336" name="Picture 30" descr="пгшлпгш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 rot="5400000">
                <a:off x="3601" y="2138"/>
                <a:ext cx="4291" cy="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56333" name="Picture 31" descr="пгшлпгш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4225"/>
              <a:ext cx="5760" cy="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56326" name="Picture 7" descr="C:\Users\Admin\Desktop\81-95[1].gif">
            <a:hlinkClick r:id="rId4" action="ppaction://hlinksldjump"/>
          </p:cNvPr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1978624">
            <a:off x="1155700" y="3786188"/>
            <a:ext cx="2832100" cy="234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Выноска-облако 31"/>
          <p:cNvSpPr/>
          <p:nvPr/>
        </p:nvSpPr>
        <p:spPr>
          <a:xfrm>
            <a:off x="2268538" y="765175"/>
            <a:ext cx="5688012" cy="3240088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Паскаль тілінің алфавитін ата?</a:t>
            </a:r>
            <a:endParaRPr lang="kk-KZ" sz="3200" dirty="0"/>
          </a:p>
        </p:txBody>
      </p:sp>
      <p:pic>
        <p:nvPicPr>
          <p:cNvPr id="56328" name="Picture 8" descr="C:\Users\Admin\Desktop\0_8528d_80c338_XL[1].gif">
            <a:hlinkClick r:id="rId6" action="ppaction://hlinksldjump"/>
          </p:cNvPr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3031897">
            <a:off x="7075488" y="2774950"/>
            <a:ext cx="17145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9" name="Picture 8" descr="C:\Users\Admin\Desktop\0_8528d_80c338_XL[1].gif">
            <a:hlinkClick r:id="rId6" action="ppaction://hlinksldjump"/>
          </p:cNvPr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1388759">
            <a:off x="893763" y="2919413"/>
            <a:ext cx="17145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30" name="Picture 8" descr="C:\Users\Admin\Desktop\0_8528d_80c338_XL[1].gif">
            <a:hlinkClick r:id="rId6" action="ppaction://hlinksldjump"/>
          </p:cNvPr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3277118">
            <a:off x="677863" y="1262063"/>
            <a:ext cx="17145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31" name="Picture 8" descr="C:\Users\Admin\Desktop\0_8528d_80c338_XL[1].gif">
            <a:hlinkClick r:id="rId6" action="ppaction://hlinksldjump"/>
          </p:cNvPr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3031897">
            <a:off x="7297738" y="106363"/>
            <a:ext cx="17145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5" name="Picture 3" descr="076"/>
          <p:cNvPicPr>
            <a:picLocks noChangeAspect="1" noChangeArrowheads="1"/>
          </p:cNvPicPr>
          <p:nvPr/>
        </p:nvPicPr>
        <p:blipFill>
          <a:blip r:embed="rId2"/>
          <a:srcRect b="2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7346" name="Group 26"/>
          <p:cNvGrpSpPr>
            <a:grpSpLocks/>
          </p:cNvGrpSpPr>
          <p:nvPr/>
        </p:nvGrpSpPr>
        <p:grpSpPr bwMode="auto">
          <a:xfrm>
            <a:off x="0" y="-26988"/>
            <a:ext cx="9180513" cy="6892926"/>
            <a:chOff x="0" y="-17"/>
            <a:chExt cx="5783" cy="4342"/>
          </a:xfrm>
        </p:grpSpPr>
        <p:grpSp>
          <p:nvGrpSpPr>
            <p:cNvPr id="57443" name="Group 27"/>
            <p:cNvGrpSpPr>
              <a:grpSpLocks/>
            </p:cNvGrpSpPr>
            <p:nvPr/>
          </p:nvGrpSpPr>
          <p:grpSpPr bwMode="auto">
            <a:xfrm>
              <a:off x="0" y="-17"/>
              <a:ext cx="5783" cy="4337"/>
              <a:chOff x="0" y="-17"/>
              <a:chExt cx="5783" cy="4337"/>
            </a:xfrm>
          </p:grpSpPr>
          <p:pic>
            <p:nvPicPr>
              <p:cNvPr id="57445" name="Picture 28" descr="пгшлпгш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 rot="5400000">
                <a:off x="-2109" y="2138"/>
                <a:ext cx="4291" cy="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7446" name="Picture 29" descr="пгшлпгш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22" y="-17"/>
                <a:ext cx="5760" cy="1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7447" name="Picture 30" descr="пгшлпгш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 rot="5400000">
                <a:off x="3601" y="2138"/>
                <a:ext cx="4291" cy="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57444" name="Picture 31" descr="пгшлпгш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4225"/>
              <a:ext cx="5760" cy="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539750" y="765175"/>
          <a:ext cx="7704138" cy="5583238"/>
        </p:xfrm>
        <a:graphic>
          <a:graphicData uri="http://schemas.openxmlformats.org/drawingml/2006/table">
            <a:tbl>
              <a:tblPr/>
              <a:tblGrid>
                <a:gridCol w="1907616"/>
                <a:gridCol w="1908410"/>
                <a:gridCol w="1809688"/>
                <a:gridCol w="2079142"/>
              </a:tblGrid>
              <a:tr h="2641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Символ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5242" marR="25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Атауы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5242" marR="25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Символ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5242" marR="25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7675" algn="l"/>
                          <a:tab pos="690880" algn="ctr"/>
                        </a:tabLs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		</a:t>
                      </a:r>
                      <a:r>
                        <a:rPr lang="ru-RU" sz="1600" b="1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Атауы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5242" marR="25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41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i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A-Z</a:t>
                      </a:r>
                      <a:endParaRPr lang="ru-RU" sz="1400" b="1" i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5242" marR="25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b="1" i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Бас әріптер</a:t>
                      </a:r>
                      <a:endParaRPr lang="ru-RU" sz="1400" b="1" i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5242" marR="25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:</a:t>
                      </a:r>
                    </a:p>
                  </a:txBody>
                  <a:tcPr marL="25242" marR="25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b="1" i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Қос нүкте</a:t>
                      </a:r>
                      <a:endParaRPr lang="ru-RU" sz="1400" b="1" i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5242" marR="25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41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b="1" i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а-z</a:t>
                      </a:r>
                      <a:endParaRPr lang="ru-RU" sz="1400" b="1" i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5242" marR="25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b="1" i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Кіші әріптер</a:t>
                      </a:r>
                      <a:endParaRPr lang="ru-RU" sz="1400" b="1" i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5242" marR="25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+</a:t>
                      </a:r>
                    </a:p>
                  </a:txBody>
                  <a:tcPr marL="25242" marR="25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b="1" i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Плюс таңбасы</a:t>
                      </a:r>
                      <a:endParaRPr lang="ru-RU" sz="1400" b="1" i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5242" marR="25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80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b="1" i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0-9</a:t>
                      </a:r>
                      <a:endParaRPr lang="ru-RU" sz="1400" b="1" i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5242" marR="25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b="1" i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Цифрлар</a:t>
                      </a:r>
                      <a:endParaRPr lang="ru-RU" sz="1400" b="1" i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5242" marR="25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25242" marR="25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b="1" i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Минус таңбасы</a:t>
                      </a:r>
                      <a:endParaRPr lang="ru-RU" sz="1400" b="1" i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5242" marR="25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80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i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5242" marR="25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b="1" i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Бос орын</a:t>
                      </a:r>
                      <a:endParaRPr lang="ru-RU" sz="1400" b="1" i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5242" marR="25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*</a:t>
                      </a:r>
                    </a:p>
                  </a:txBody>
                  <a:tcPr marL="25242" marR="25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i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Asterisk</a:t>
                      </a:r>
                      <a:r>
                        <a:rPr lang="kk-KZ" sz="1400" b="1" i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жұлдызшасы</a:t>
                      </a:r>
                      <a:endParaRPr lang="ru-RU" sz="1400" b="1" i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5242" marR="25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80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!</a:t>
                      </a:r>
                      <a:endParaRPr lang="ru-RU" sz="1400" b="1" i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5242" marR="25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b="1" i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Леп белгісі</a:t>
                      </a:r>
                      <a:endParaRPr lang="ru-RU" sz="1400" b="1" i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5242" marR="25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/</a:t>
                      </a:r>
                    </a:p>
                  </a:txBody>
                  <a:tcPr marL="25242" marR="25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b="1" i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Қиғаш сызық (слеш)</a:t>
                      </a:r>
                      <a:endParaRPr lang="ru-RU" sz="1400" b="1" i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5242" marR="25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20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#</a:t>
                      </a:r>
                      <a:endParaRPr lang="ru-RU" sz="1400" b="1" i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5242" marR="25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b="1" i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Диез</a:t>
                      </a:r>
                      <a:endParaRPr lang="ru-RU" sz="1400" b="1" i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5242" marR="25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^</a:t>
                      </a:r>
                    </a:p>
                  </a:txBody>
                  <a:tcPr marL="25242" marR="25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b="1" i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Қою (кірістіру) белгісі</a:t>
                      </a:r>
                      <a:endParaRPr lang="ru-RU" sz="1400" b="1" i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5242" marR="25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80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25242" marR="25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b="1" i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Процент белгісі</a:t>
                      </a:r>
                      <a:endParaRPr lang="ru-RU" sz="1400" b="1" i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5242" marR="25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=</a:t>
                      </a:r>
                    </a:p>
                  </a:txBody>
                  <a:tcPr marL="25242" marR="25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b="1" i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Теңдік белгіс</a:t>
                      </a:r>
                      <a:endParaRPr lang="ru-RU" sz="1400" b="1" i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5242" marR="25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80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&amp;</a:t>
                      </a:r>
                    </a:p>
                  </a:txBody>
                  <a:tcPr marL="25242" marR="25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b="1" i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Амперсант белгісі</a:t>
                      </a:r>
                      <a:endParaRPr lang="ru-RU" sz="1400" b="1" i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5242" marR="25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&lt;</a:t>
                      </a:r>
                    </a:p>
                  </a:txBody>
                  <a:tcPr marL="25242" marR="25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b="1" i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Кіші белгісі</a:t>
                      </a:r>
                      <a:endParaRPr lang="ru-RU" sz="1400" b="1" i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5242" marR="25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80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$</a:t>
                      </a:r>
                    </a:p>
                  </a:txBody>
                  <a:tcPr marL="25242" marR="25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b="1" i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Доллар таңбасы</a:t>
                      </a:r>
                      <a:endParaRPr lang="ru-RU" sz="1400" b="1" i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5242" marR="25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&gt;</a:t>
                      </a:r>
                    </a:p>
                  </a:txBody>
                  <a:tcPr marL="25242" marR="25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b="1" i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Үлкен белгісі</a:t>
                      </a:r>
                      <a:endParaRPr lang="ru-RU" sz="1400" b="1" i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5242" marR="25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60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"</a:t>
                      </a:r>
                    </a:p>
                  </a:txBody>
                  <a:tcPr marL="25242" marR="25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b="1" i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Қос тырнақшалар</a:t>
                      </a:r>
                      <a:endParaRPr lang="ru-RU" sz="1400" b="1" i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5242" marR="25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</a:t>
                      </a:r>
                      <a:r>
                        <a:rPr lang="kk-KZ" sz="1400" b="1" i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</a:t>
                      </a:r>
                      <a:r>
                        <a:rPr lang="ru-RU" sz="1400" b="1" i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25242" marR="25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b="1" i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Сол жақ және оң жақ дөңгелек жақшалар</a:t>
                      </a:r>
                      <a:endParaRPr lang="ru-RU" sz="1400" b="1" i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5242" marR="25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60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'</a:t>
                      </a:r>
                    </a:p>
                  </a:txBody>
                  <a:tcPr marL="25242" marR="25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b="1" i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Апостроф </a:t>
                      </a:r>
                      <a:r>
                        <a:rPr lang="ru-RU" sz="1400" b="1" i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</a:t>
                      </a:r>
                      <a:r>
                        <a:rPr lang="kk-KZ" sz="1400" b="1" i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жалқы тырнақша</a:t>
                      </a:r>
                      <a:r>
                        <a:rPr lang="ru-RU" sz="1400" b="1" i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25242" marR="25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[</a:t>
                      </a:r>
                      <a:r>
                        <a:rPr lang="kk-KZ" sz="1400" b="1" i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</a:t>
                      </a:r>
                      <a:r>
                        <a:rPr lang="ru-RU" sz="1400" b="1" i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]</a:t>
                      </a:r>
                    </a:p>
                  </a:txBody>
                  <a:tcPr marL="25242" marR="25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b="1" i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Сол жақ және оң жақ квадрат жақшалар</a:t>
                      </a:r>
                      <a:endParaRPr lang="ru-RU" sz="1400" b="1" i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5242" marR="25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60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.</a:t>
                      </a:r>
                    </a:p>
                  </a:txBody>
                  <a:tcPr marL="25242" marR="25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b="1" i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Нүкте</a:t>
                      </a:r>
                      <a:endParaRPr lang="ru-RU" sz="1400" b="1" i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5242" marR="25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{</a:t>
                      </a:r>
                      <a:r>
                        <a:rPr lang="kk-KZ" sz="1400" b="1" i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</a:t>
                      </a:r>
                      <a:r>
                        <a:rPr lang="ru-RU" sz="1400" b="1" i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}</a:t>
                      </a:r>
                    </a:p>
                  </a:txBody>
                  <a:tcPr marL="25242" marR="25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b="1" i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Сол жақ және оң жақ фигуралық жақшалар</a:t>
                      </a:r>
                      <a:endParaRPr lang="ru-RU" sz="1400" b="1" i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5242" marR="25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80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</a:t>
                      </a:r>
                    </a:p>
                  </a:txBody>
                  <a:tcPr marL="25242" marR="25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b="1" i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Үтір </a:t>
                      </a:r>
                      <a:endParaRPr lang="ru-RU" sz="1400" b="1" i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5242" marR="25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_</a:t>
                      </a:r>
                    </a:p>
                  </a:txBody>
                  <a:tcPr marL="25242" marR="25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b="1" i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Астын сызу белгісі</a:t>
                      </a:r>
                      <a:endParaRPr lang="ru-RU" sz="1400" b="1" i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5242" marR="25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80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;</a:t>
                      </a:r>
                    </a:p>
                  </a:txBody>
                  <a:tcPr marL="25242" marR="25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b="1" i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Нүктелі үтір</a:t>
                      </a:r>
                      <a:endParaRPr lang="ru-RU" sz="1400" b="1" i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5242" marR="25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@</a:t>
                      </a:r>
                    </a:p>
                  </a:txBody>
                  <a:tcPr marL="25242" marR="25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b="1" i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Коммерциялық "эт"</a:t>
                      </a:r>
                      <a:endParaRPr lang="ru-RU" sz="1400" b="1" i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5242" marR="25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7429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pSp>
        <p:nvGrpSpPr>
          <p:cNvPr id="57430" name="Group 26"/>
          <p:cNvGrpSpPr>
            <a:grpSpLocks/>
          </p:cNvGrpSpPr>
          <p:nvPr/>
        </p:nvGrpSpPr>
        <p:grpSpPr bwMode="auto">
          <a:xfrm>
            <a:off x="0" y="-26988"/>
            <a:ext cx="9180513" cy="6892926"/>
            <a:chOff x="0" y="-17"/>
            <a:chExt cx="5783" cy="4342"/>
          </a:xfrm>
        </p:grpSpPr>
        <p:grpSp>
          <p:nvGrpSpPr>
            <p:cNvPr id="57438" name="Group 27"/>
            <p:cNvGrpSpPr>
              <a:grpSpLocks/>
            </p:cNvGrpSpPr>
            <p:nvPr/>
          </p:nvGrpSpPr>
          <p:grpSpPr bwMode="auto">
            <a:xfrm>
              <a:off x="0" y="-17"/>
              <a:ext cx="5783" cy="4337"/>
              <a:chOff x="0" y="-17"/>
              <a:chExt cx="5783" cy="4337"/>
            </a:xfrm>
          </p:grpSpPr>
          <p:pic>
            <p:nvPicPr>
              <p:cNvPr id="57440" name="Picture 28" descr="пгшлпгш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 rot="5400000">
                <a:off x="-2109" y="2138"/>
                <a:ext cx="4291" cy="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7441" name="Picture 29" descr="пгшлпгш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22" y="-17"/>
                <a:ext cx="5760" cy="1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7442" name="Picture 30" descr="пгшлпгш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 rot="5400000">
                <a:off x="3601" y="2138"/>
                <a:ext cx="4291" cy="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57439" name="Picture 31" descr="пгшлпгш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4225"/>
              <a:ext cx="5760" cy="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7431" name="Прямоугольник 20"/>
          <p:cNvSpPr>
            <a:spLocks noChangeArrowheads="1"/>
          </p:cNvSpPr>
          <p:nvPr/>
        </p:nvSpPr>
        <p:spPr bwMode="auto">
          <a:xfrm>
            <a:off x="1036638" y="260350"/>
            <a:ext cx="5002212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kk-KZ" sz="24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</a:t>
            </a:r>
            <a:r>
              <a:rPr lang="en-US" sz="24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Pascal </a:t>
            </a:r>
            <a:r>
              <a:rPr lang="kk-KZ" sz="24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тілінің алфавиті</a:t>
            </a:r>
            <a:endParaRPr lang="ru-RU" sz="24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3" name="Заголовок 1"/>
          <p:cNvSpPr>
            <a:spLocks noGrp="1"/>
          </p:cNvSpPr>
          <p:nvPr>
            <p:ph type="title"/>
          </p:nvPr>
        </p:nvSpPr>
        <p:spPr>
          <a:xfrm>
            <a:off x="428625" y="1928813"/>
            <a:ext cx="8229600" cy="1143000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kk-KZ" sz="4800" b="1" dirty="0" smtClean="0"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  <a:reflection blurRad="6350" stA="60000" endA="900" endPos="60000" dist="29997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4800" b="1" dirty="0" smtClean="0"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  <a:reflection blurRad="6350" stA="60000" endA="900" endPos="60000" dist="29997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kk-KZ" sz="4800" b="1" dirty="0" smtClean="0"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  <a:reflection blurRad="6350" stA="60000" endA="900" endPos="60000" dist="29997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4800" b="1" dirty="0" smtClean="0"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  <a:reflection blurRad="6350" stA="60000" endA="900" endPos="60000" dist="29997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kk-KZ" sz="4800" b="1" dirty="0" smtClean="0"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  <a:reflection blurRad="6350" stA="60000" endA="900" endPos="60000" dist="29997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6000" b="1" dirty="0"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60000" endA="900" endPos="60000" dist="29997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Улыбающееся лицо 23">
            <a:hlinkClick r:id="rId4" action="ppaction://hlinksldjump"/>
          </p:cNvPr>
          <p:cNvSpPr/>
          <p:nvPr/>
        </p:nvSpPr>
        <p:spPr>
          <a:xfrm>
            <a:off x="323850" y="5732463"/>
            <a:ext cx="928688" cy="858837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57434" name="Picture 14" descr="звезды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5157788"/>
            <a:ext cx="792163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435" name="Picture 14" descr="звезды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72450" y="5942013"/>
            <a:ext cx="720725" cy="65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436" name="Picture 14" descr="звезды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9388" y="260350"/>
            <a:ext cx="652462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437" name="Picture 14" descr="звезды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027988" y="260350"/>
            <a:ext cx="720725" cy="65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69" name="Picture 2" descr="H:\ФОН\231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70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k-KZ" smtClean="0"/>
          </a:p>
          <a:p>
            <a:endParaRPr lang="ru-RU" smtClean="0"/>
          </a:p>
        </p:txBody>
      </p:sp>
      <p:grpSp>
        <p:nvGrpSpPr>
          <p:cNvPr id="58371" name="Group 26"/>
          <p:cNvGrpSpPr>
            <a:grpSpLocks/>
          </p:cNvGrpSpPr>
          <p:nvPr/>
        </p:nvGrpSpPr>
        <p:grpSpPr bwMode="auto">
          <a:xfrm>
            <a:off x="0" y="-26988"/>
            <a:ext cx="9180513" cy="6892926"/>
            <a:chOff x="0" y="-17"/>
            <a:chExt cx="5783" cy="4342"/>
          </a:xfrm>
        </p:grpSpPr>
        <p:grpSp>
          <p:nvGrpSpPr>
            <p:cNvPr id="58397" name="Group 27"/>
            <p:cNvGrpSpPr>
              <a:grpSpLocks/>
            </p:cNvGrpSpPr>
            <p:nvPr/>
          </p:nvGrpSpPr>
          <p:grpSpPr bwMode="auto">
            <a:xfrm>
              <a:off x="0" y="-17"/>
              <a:ext cx="5783" cy="4337"/>
              <a:chOff x="0" y="-17"/>
              <a:chExt cx="5783" cy="4337"/>
            </a:xfrm>
          </p:grpSpPr>
          <p:pic>
            <p:nvPicPr>
              <p:cNvPr id="58399" name="Picture 28" descr="пгшлпгш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 rot="5400000">
                <a:off x="-2109" y="2138"/>
                <a:ext cx="4291" cy="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8400" name="Picture 29" descr="пгшлпгш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22" y="-17"/>
                <a:ext cx="5760" cy="1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8401" name="Picture 30" descr="пгшлпгш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 rot="5400000">
                <a:off x="3601" y="2138"/>
                <a:ext cx="4291" cy="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58398" name="Picture 31" descr="пгшлпгш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4225"/>
              <a:ext cx="5760" cy="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8372" name="Содержимое 2"/>
          <p:cNvSpPr txBox="1">
            <a:spLocks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None/>
            </a:pPr>
            <a:endParaRPr lang="kk-KZ" sz="3200"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None/>
            </a:pPr>
            <a:endParaRPr lang="ru-RU" sz="3200">
              <a:latin typeface="Calibri" pitchFamily="34" charset="0"/>
            </a:endParaRPr>
          </a:p>
        </p:txBody>
      </p:sp>
      <p:grpSp>
        <p:nvGrpSpPr>
          <p:cNvPr id="58373" name="Group 26"/>
          <p:cNvGrpSpPr>
            <a:grpSpLocks/>
          </p:cNvGrpSpPr>
          <p:nvPr/>
        </p:nvGrpSpPr>
        <p:grpSpPr bwMode="auto">
          <a:xfrm>
            <a:off x="0" y="-26988"/>
            <a:ext cx="9180513" cy="6892926"/>
            <a:chOff x="0" y="-17"/>
            <a:chExt cx="5783" cy="4342"/>
          </a:xfrm>
        </p:grpSpPr>
        <p:grpSp>
          <p:nvGrpSpPr>
            <p:cNvPr id="58392" name="Group 27"/>
            <p:cNvGrpSpPr>
              <a:grpSpLocks/>
            </p:cNvGrpSpPr>
            <p:nvPr/>
          </p:nvGrpSpPr>
          <p:grpSpPr bwMode="auto">
            <a:xfrm>
              <a:off x="0" y="-17"/>
              <a:ext cx="5783" cy="4337"/>
              <a:chOff x="0" y="-17"/>
              <a:chExt cx="5783" cy="4337"/>
            </a:xfrm>
          </p:grpSpPr>
          <p:pic>
            <p:nvPicPr>
              <p:cNvPr id="58394" name="Picture 28" descr="пгшлпгш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 rot="5400000">
                <a:off x="-2109" y="2138"/>
                <a:ext cx="4291" cy="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8395" name="Picture 29" descr="пгшлпгш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22" y="-17"/>
                <a:ext cx="5760" cy="1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8396" name="Picture 30" descr="пгшлпгш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 rot="5400000">
                <a:off x="3601" y="2138"/>
                <a:ext cx="4291" cy="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58393" name="Picture 31" descr="пгшлпгш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4225"/>
              <a:ext cx="5760" cy="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8374" name="Group 26"/>
          <p:cNvGrpSpPr>
            <a:grpSpLocks/>
          </p:cNvGrpSpPr>
          <p:nvPr/>
        </p:nvGrpSpPr>
        <p:grpSpPr bwMode="auto">
          <a:xfrm>
            <a:off x="0" y="-26988"/>
            <a:ext cx="9180513" cy="6892926"/>
            <a:chOff x="0" y="-17"/>
            <a:chExt cx="5783" cy="4342"/>
          </a:xfrm>
        </p:grpSpPr>
        <p:grpSp>
          <p:nvGrpSpPr>
            <p:cNvPr id="58387" name="Group 27"/>
            <p:cNvGrpSpPr>
              <a:grpSpLocks/>
            </p:cNvGrpSpPr>
            <p:nvPr/>
          </p:nvGrpSpPr>
          <p:grpSpPr bwMode="auto">
            <a:xfrm>
              <a:off x="0" y="-17"/>
              <a:ext cx="5783" cy="4337"/>
              <a:chOff x="0" y="-17"/>
              <a:chExt cx="5783" cy="4337"/>
            </a:xfrm>
          </p:grpSpPr>
          <p:pic>
            <p:nvPicPr>
              <p:cNvPr id="58389" name="Picture 28" descr="пгшлпгш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 rot="5400000">
                <a:off x="-2109" y="2138"/>
                <a:ext cx="4291" cy="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8390" name="Picture 29" descr="пгшлпгш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22" y="-17"/>
                <a:ext cx="5760" cy="1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8391" name="Picture 30" descr="пгшлпгш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 rot="5400000">
                <a:off x="3601" y="2138"/>
                <a:ext cx="4291" cy="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58388" name="Picture 31" descr="пгшлпгш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4225"/>
              <a:ext cx="5760" cy="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8375" name="Group 26"/>
          <p:cNvGrpSpPr>
            <a:grpSpLocks/>
          </p:cNvGrpSpPr>
          <p:nvPr/>
        </p:nvGrpSpPr>
        <p:grpSpPr bwMode="auto">
          <a:xfrm>
            <a:off x="0" y="-26988"/>
            <a:ext cx="9180513" cy="6892926"/>
            <a:chOff x="0" y="-17"/>
            <a:chExt cx="5783" cy="4342"/>
          </a:xfrm>
        </p:grpSpPr>
        <p:grpSp>
          <p:nvGrpSpPr>
            <p:cNvPr id="58382" name="Group 27"/>
            <p:cNvGrpSpPr>
              <a:grpSpLocks/>
            </p:cNvGrpSpPr>
            <p:nvPr/>
          </p:nvGrpSpPr>
          <p:grpSpPr bwMode="auto">
            <a:xfrm>
              <a:off x="0" y="-17"/>
              <a:ext cx="5783" cy="4337"/>
              <a:chOff x="0" y="-17"/>
              <a:chExt cx="5783" cy="4337"/>
            </a:xfrm>
          </p:grpSpPr>
          <p:pic>
            <p:nvPicPr>
              <p:cNvPr id="58384" name="Picture 28" descr="пгшлпгш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 rot="5400000">
                <a:off x="-2109" y="2138"/>
                <a:ext cx="4291" cy="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8385" name="Picture 29" descr="пгшлпгш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22" y="-17"/>
                <a:ext cx="5760" cy="1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8386" name="Picture 30" descr="пгшлпгш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 rot="5400000">
                <a:off x="3601" y="2138"/>
                <a:ext cx="4291" cy="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58383" name="Picture 31" descr="пгшлпгш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4225"/>
              <a:ext cx="5760" cy="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58376" name="Picture 7" descr="C:\Users\Admin\Desktop\81-95[1].gif">
            <a:hlinkClick r:id="rId4" action="ppaction://hlinksldjump"/>
          </p:cNvPr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1978624">
            <a:off x="1155700" y="3786188"/>
            <a:ext cx="2832100" cy="234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Выноска-облако 31"/>
          <p:cNvSpPr/>
          <p:nvPr/>
        </p:nvSpPr>
        <p:spPr>
          <a:xfrm>
            <a:off x="2195513" y="908050"/>
            <a:ext cx="5689600" cy="3241675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Арифметикалық амалдарды ата?</a:t>
            </a:r>
          </a:p>
        </p:txBody>
      </p:sp>
      <p:pic>
        <p:nvPicPr>
          <p:cNvPr id="58378" name="Picture 8" descr="C:\Users\Admin\Desktop\0_8528d_80c338_XL[1].gif">
            <a:hlinkClick r:id="rId6" action="ppaction://hlinksldjump"/>
          </p:cNvPr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3031897">
            <a:off x="7297738" y="2914650"/>
            <a:ext cx="17145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9" name="Picture 8" descr="C:\Users\Admin\Desktop\0_8528d_80c338_XL[1].gif">
            <a:hlinkClick r:id="rId6" action="ppaction://hlinksldjump"/>
          </p:cNvPr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1388759">
            <a:off x="893763" y="2919413"/>
            <a:ext cx="17145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80" name="Picture 8" descr="C:\Users\Admin\Desktop\0_8528d_80c338_XL[1].gif">
            <a:hlinkClick r:id="rId6" action="ppaction://hlinksldjump"/>
          </p:cNvPr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3277118">
            <a:off x="677863" y="1262063"/>
            <a:ext cx="17145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81" name="Picture 8" descr="C:\Users\Admin\Desktop\0_8528d_80c338_XL[1].gif">
            <a:hlinkClick r:id="rId6" action="ppaction://hlinksldjump"/>
          </p:cNvPr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3031897">
            <a:off x="7297738" y="106363"/>
            <a:ext cx="17145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3" name="Picture 3" descr="076"/>
          <p:cNvPicPr>
            <a:picLocks noChangeAspect="1" noChangeArrowheads="1"/>
          </p:cNvPicPr>
          <p:nvPr/>
        </p:nvPicPr>
        <p:blipFill>
          <a:blip r:embed="rId2"/>
          <a:srcRect b="2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23850" y="1196975"/>
          <a:ext cx="8496300" cy="5035550"/>
        </p:xfrm>
        <a:graphic>
          <a:graphicData uri="http://schemas.openxmlformats.org/drawingml/2006/table">
            <a:tbl>
              <a:tblPr/>
              <a:tblGrid>
                <a:gridCol w="2376264"/>
                <a:gridCol w="1800200"/>
                <a:gridCol w="1800200"/>
                <a:gridCol w="1296144"/>
                <a:gridCol w="1224136"/>
              </a:tblGrid>
              <a:tr h="13681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000" b="1" i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Арифметикалық амалдардың таңбалары</a:t>
                      </a:r>
                      <a:endParaRPr lang="ru-RU" sz="2000" i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685" marR="65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000" b="1" i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Амалдардың аты</a:t>
                      </a:r>
                      <a:endParaRPr lang="ru-RU" sz="2000" i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685" marR="65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i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Pascal</a:t>
                      </a:r>
                      <a:r>
                        <a:rPr lang="kk-KZ" sz="2000" b="1" i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тілінің символдары</a:t>
                      </a:r>
                      <a:endParaRPr lang="ru-RU" sz="2000" i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685" marR="65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000" b="1" i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Жазылу түрі</a:t>
                      </a:r>
                      <a:endParaRPr lang="ru-RU" sz="2000" i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685" marR="65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000" b="1" i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Нәтиже</a:t>
                      </a:r>
                      <a:endParaRPr lang="ru-RU" sz="2000" i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685" marR="65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61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000" b="1" i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х</a:t>
                      </a:r>
                      <a:endParaRPr lang="ru-RU" sz="2000" b="1" i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685" marR="65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000" b="1" i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көбейту</a:t>
                      </a:r>
                      <a:endParaRPr lang="ru-RU" sz="2000" b="1" i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685" marR="65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000" b="1" i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*</a:t>
                      </a:r>
                      <a:endParaRPr lang="ru-RU" sz="2000" b="1" i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685" marR="65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000" b="1" i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2*3</a:t>
                      </a:r>
                      <a:endParaRPr lang="ru-RU" sz="2000" b="1" i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685" marR="65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000" b="1" i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</a:t>
                      </a:r>
                      <a:endParaRPr lang="ru-RU" sz="2000" b="1" i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685" marR="65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61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000" b="1" i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:</a:t>
                      </a:r>
                      <a:endParaRPr lang="ru-RU" sz="2000" b="1" i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685" marR="65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000" b="1" i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бөлу</a:t>
                      </a:r>
                      <a:endParaRPr lang="ru-RU" sz="2000" b="1" i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685" marR="65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000" b="1" i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/</a:t>
                      </a:r>
                      <a:endParaRPr lang="ru-RU" sz="2000" b="1" i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685" marR="65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000" b="1" i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8/2</a:t>
                      </a:r>
                      <a:endParaRPr lang="ru-RU" sz="2000" b="1" i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685" marR="65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000" b="1" i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</a:t>
                      </a:r>
                      <a:endParaRPr lang="ru-RU" sz="2000" b="1" i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685" marR="65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19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kk-KZ" sz="2000" b="1" i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685" marR="65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000" b="1" i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Бүтінсандық бөлу</a:t>
                      </a:r>
                      <a:endParaRPr lang="ru-RU" sz="2000" b="1" i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685" marR="65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i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Div</a:t>
                      </a:r>
                      <a:endParaRPr lang="ru-RU" sz="2000" b="1" i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685" marR="65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i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 div 2</a:t>
                      </a:r>
                      <a:endParaRPr lang="ru-RU" sz="2000" b="1" i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685" marR="65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i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  <a:endParaRPr lang="ru-RU" sz="2000" b="1" i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685" marR="65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61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kk-KZ" sz="2000" b="1" i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685" marR="65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000" b="1" i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қосу</a:t>
                      </a:r>
                      <a:endParaRPr lang="ru-RU" sz="2000" b="1" i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685" marR="65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000" b="1" i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+</a:t>
                      </a:r>
                      <a:endParaRPr lang="ru-RU" sz="2000" b="1" i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685" marR="65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000" b="1" i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2+3</a:t>
                      </a:r>
                      <a:endParaRPr lang="ru-RU" sz="2000" b="1" i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685" marR="65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000" b="1" i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</a:t>
                      </a:r>
                      <a:endParaRPr lang="ru-RU" sz="2000" b="1" i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685" marR="65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61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000" b="1" i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  <a:endParaRPr lang="ru-RU" sz="2000" b="1" i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685" marR="65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000" b="1" i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азайту</a:t>
                      </a:r>
                      <a:endParaRPr lang="ru-RU" sz="2000" b="1" i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685" marR="65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000" b="1" i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  <a:endParaRPr lang="ru-RU" sz="2000" b="1" i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685" marR="65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000" b="1" i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5-2</a:t>
                      </a:r>
                      <a:endParaRPr lang="ru-RU" sz="2000" b="1" i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685" marR="65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000" b="1" i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</a:t>
                      </a:r>
                      <a:endParaRPr lang="ru-RU" sz="2000" b="1" i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685" marR="65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19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kk-KZ" sz="2000" b="1" i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685" marR="65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000" b="1" i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Бүтін сандық бөлу қалдығы</a:t>
                      </a:r>
                      <a:endParaRPr lang="ru-RU" sz="2000" b="1" i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685" marR="65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i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mod</a:t>
                      </a:r>
                      <a:endParaRPr lang="ru-RU" sz="2000" b="1" i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685" marR="65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i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 mod 2</a:t>
                      </a:r>
                      <a:endParaRPr lang="ru-RU" sz="2000" b="1" i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685" marR="65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i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  <a:endParaRPr lang="ru-RU" sz="2000" b="1" i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685" marR="65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59444" name="Group 26"/>
          <p:cNvGrpSpPr>
            <a:grpSpLocks/>
          </p:cNvGrpSpPr>
          <p:nvPr/>
        </p:nvGrpSpPr>
        <p:grpSpPr bwMode="auto">
          <a:xfrm>
            <a:off x="0" y="-26988"/>
            <a:ext cx="9180513" cy="6892926"/>
            <a:chOff x="0" y="-17"/>
            <a:chExt cx="5783" cy="4342"/>
          </a:xfrm>
        </p:grpSpPr>
        <p:grpSp>
          <p:nvGrpSpPr>
            <p:cNvPr id="59452" name="Group 27"/>
            <p:cNvGrpSpPr>
              <a:grpSpLocks/>
            </p:cNvGrpSpPr>
            <p:nvPr/>
          </p:nvGrpSpPr>
          <p:grpSpPr bwMode="auto">
            <a:xfrm>
              <a:off x="0" y="-17"/>
              <a:ext cx="5783" cy="4337"/>
              <a:chOff x="0" y="-17"/>
              <a:chExt cx="5783" cy="4337"/>
            </a:xfrm>
          </p:grpSpPr>
          <p:pic>
            <p:nvPicPr>
              <p:cNvPr id="59454" name="Picture 28" descr="пгшлпгш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 rot="5400000">
                <a:off x="-2109" y="2138"/>
                <a:ext cx="4291" cy="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9455" name="Picture 29" descr="пгшлпгш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22" y="-17"/>
                <a:ext cx="5760" cy="1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9456" name="Picture 30" descr="пгшлпгш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 rot="5400000">
                <a:off x="3601" y="2138"/>
                <a:ext cx="4291" cy="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59453" name="Picture 31" descr="пгшлпгш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4225"/>
              <a:ext cx="5760" cy="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9445" name="Прямоугольник 11"/>
          <p:cNvSpPr>
            <a:spLocks noChangeArrowheads="1"/>
          </p:cNvSpPr>
          <p:nvPr/>
        </p:nvSpPr>
        <p:spPr bwMode="auto">
          <a:xfrm>
            <a:off x="1614488" y="260350"/>
            <a:ext cx="6126162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kk-KZ" sz="24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Программалау тілінде қолданылатын </a:t>
            </a:r>
          </a:p>
          <a:p>
            <a:pPr algn="ctr">
              <a:lnSpc>
                <a:spcPct val="115000"/>
              </a:lnSpc>
            </a:pPr>
            <a:r>
              <a:rPr lang="kk-KZ" sz="24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арифметикалық амалдардың символдары</a:t>
            </a:r>
            <a:endParaRPr lang="ru-RU" sz="2400" b="1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428625" y="1928813"/>
            <a:ext cx="8229600" cy="1143000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kk-KZ" sz="4800" b="1" dirty="0" smtClean="0"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  <a:reflection blurRad="6350" stA="60000" endA="900" endPos="60000" dist="29997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4800" b="1" dirty="0" smtClean="0"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  <a:reflection blurRad="6350" stA="60000" endA="900" endPos="60000" dist="29997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kk-KZ" sz="4800" b="1" dirty="0" smtClean="0"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  <a:reflection blurRad="6350" stA="60000" endA="900" endPos="60000" dist="29997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4800" b="1" dirty="0" smtClean="0"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  <a:reflection blurRad="6350" stA="60000" endA="900" endPos="60000" dist="29997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kk-KZ" sz="4800" b="1" dirty="0" smtClean="0"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  <a:reflection blurRad="6350" stA="60000" endA="900" endPos="60000" dist="29997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6000" b="1" dirty="0"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60000" endA="900" endPos="60000" dist="29997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Улыбающееся лицо 14">
            <a:hlinkClick r:id="rId4" action="ppaction://hlinksldjump"/>
          </p:cNvPr>
          <p:cNvSpPr/>
          <p:nvPr/>
        </p:nvSpPr>
        <p:spPr>
          <a:xfrm>
            <a:off x="428625" y="5715000"/>
            <a:ext cx="928688" cy="857250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59448" name="Picture 14" descr="звезды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5157788"/>
            <a:ext cx="792163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449" name="Picture 14" descr="звезды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027988" y="5876925"/>
            <a:ext cx="792162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450" name="Picture 14" descr="звезды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0800000">
            <a:off x="395288" y="260350"/>
            <a:ext cx="792162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451" name="Picture 14" descr="звезды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578725" y="498475"/>
            <a:ext cx="792163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60418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60419" name="Рисунок 1" descr="oner-bilim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20" name="Прямоугольник 2"/>
          <p:cNvSpPr>
            <a:spLocks noChangeArrowheads="1"/>
          </p:cNvSpPr>
          <p:nvPr/>
        </p:nvSpPr>
        <p:spPr bwMode="auto">
          <a:xfrm rot="685936">
            <a:off x="4908550" y="747713"/>
            <a:ext cx="3435350" cy="286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kk-KZ" b="1" i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endParaRPr lang="en-US" b="1" i="1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b="1" i="1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 b="1" i="1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i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400" b="1" i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ПРАКТИКАЛЫҚ </a:t>
            </a:r>
            <a:r>
              <a:rPr lang="en-US" sz="2400" b="1" i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</a:t>
            </a:r>
            <a:r>
              <a:rPr lang="kk-KZ" sz="2400" b="1" i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ЖҰМЫС</a:t>
            </a:r>
            <a:r>
              <a:rPr lang="kk-KZ" b="1" i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b="1" i="1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kk-KZ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</a:p>
          <a:p>
            <a:pPr algn="just"/>
            <a:r>
              <a:rPr lang="kk-KZ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endParaRPr lang="kk-KZ" sz="2800" b="1" i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kk-KZ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 algn="just"/>
            <a:endParaRPr lang="ru-RU">
              <a:solidFill>
                <a:srgbClr val="FFC000"/>
              </a:solidFill>
            </a:endParaRPr>
          </a:p>
        </p:txBody>
      </p:sp>
      <p:pic>
        <p:nvPicPr>
          <p:cNvPr id="6" name="Picture 12" descr="an07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0113" y="0"/>
            <a:ext cx="2286000" cy="1828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1" name="Picture 2" descr="G:\ФОН\tooday-cont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-1331913" y="-315913"/>
            <a:ext cx="12096751" cy="7173913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64163" y="2205038"/>
            <a:ext cx="4067175" cy="1143000"/>
          </a:xfrm>
        </p:spPr>
        <p:txBody>
          <a:bodyPr rtlCol="0">
            <a:no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 = (8-x)+3(x+4)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err="1" smtClean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х=</a:t>
            </a:r>
            <a:r>
              <a:rPr lang="ru-RU" sz="4000" b="1" dirty="0" smtClean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(3+4):(</a:t>
            </a:r>
            <a:r>
              <a:rPr lang="ru-RU" sz="4000" b="1" dirty="0" err="1" smtClean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х-у</a:t>
            </a:r>
            <a:r>
              <a:rPr lang="ru-RU" sz="4000" b="1" dirty="0" smtClean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у=</a:t>
            </a:r>
            <a:r>
              <a:rPr lang="ru-RU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(х+5)-(</a:t>
            </a:r>
            <a:r>
              <a:rPr lang="ru-RU" sz="40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х+5</a:t>
            </a:r>
            <a:r>
              <a:rPr lang="ru-RU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)+5</a:t>
            </a:r>
            <a:r>
              <a:rPr lang="kk-KZ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4000" dirty="0" smtClean="0">
                <a:latin typeface="Times New Roman" pitchFamily="18" charset="0"/>
                <a:cs typeface="Times New Roman" pitchFamily="18" charset="0"/>
              </a:rPr>
            </a:b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43" name="Прямоугольник 4"/>
          <p:cNvSpPr>
            <a:spLocks noChangeArrowheads="1"/>
          </p:cNvSpPr>
          <p:nvPr/>
        </p:nvSpPr>
        <p:spPr bwMode="auto">
          <a:xfrm>
            <a:off x="971550" y="2133600"/>
            <a:ext cx="184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0" y="1844675"/>
            <a:ext cx="3851275" cy="1143000"/>
          </a:xfrm>
          <a:prstGeom prst="rect">
            <a:avLst/>
          </a:prstGeom>
        </p:spPr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endParaRPr lang="ru-RU" sz="2000" dirty="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0" y="2060575"/>
            <a:ext cx="4643438" cy="1431925"/>
          </a:xfrm>
          <a:prstGeom prst="rect">
            <a:avLst/>
          </a:prstGeom>
        </p:spPr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r>
              <a:rPr lang="kk-KZ" sz="2000" b="1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Ақ киімді денелі ақ сақалды,</a:t>
            </a:r>
          </a:p>
          <a:p>
            <a:pPr fontAlgn="auto">
              <a:spcAft>
                <a:spcPts val="0"/>
              </a:spcAft>
              <a:defRPr/>
            </a:pPr>
            <a:r>
              <a:rPr lang="kk-KZ" sz="2000" b="1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Соқыр мылқау танымас тірі жанды.</a:t>
            </a:r>
          </a:p>
          <a:p>
            <a:pPr fontAlgn="auto">
              <a:spcAft>
                <a:spcPts val="0"/>
              </a:spcAft>
              <a:defRPr/>
            </a:pPr>
            <a:r>
              <a:rPr lang="kk-KZ" sz="2000" b="1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Үсті басы ақ қырау, түсі суық,</a:t>
            </a:r>
          </a:p>
          <a:p>
            <a:pPr fontAlgn="auto">
              <a:spcAft>
                <a:spcPts val="0"/>
              </a:spcAft>
              <a:defRPr/>
            </a:pPr>
            <a:r>
              <a:rPr lang="kk-KZ" sz="2000" b="1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Басқан жері сықырлап келіп қалды</a:t>
            </a:r>
          </a:p>
          <a:p>
            <a:pPr algn="r" fontAlgn="auto">
              <a:spcAft>
                <a:spcPts val="0"/>
              </a:spcAft>
              <a:defRPr/>
            </a:pPr>
            <a:endParaRPr lang="kk-KZ" sz="2000" dirty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kk-KZ" sz="2000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kk-KZ" sz="2000" dirty="0">
                <a:latin typeface="Times New Roman" pitchFamily="18" charset="0"/>
                <a:ea typeface="+mj-ea"/>
                <a:cs typeface="Times New Roman" pitchFamily="18" charset="0"/>
              </a:rPr>
              <a:t>                     (А. Құнанбев)</a:t>
            </a:r>
            <a:r>
              <a:rPr lang="kk-KZ" dirty="0">
                <a:latin typeface="Times New Roman" pitchFamily="18" charset="0"/>
                <a:ea typeface="+mj-ea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61446" name="Picture 4" descr="clipart-cartoon-design-04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437063"/>
            <a:ext cx="22860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9" descr="курсор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92500" y="3573463"/>
            <a:ext cx="2273300" cy="280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0" y="476250"/>
            <a:ext cx="4067175" cy="1143000"/>
          </a:xfrm>
          <a:prstGeom prst="rect">
            <a:avLst/>
          </a:prstGeom>
        </p:spPr>
        <p:txBody>
          <a:bodyPr anchor="ctr"/>
          <a:lstStyle/>
          <a:p>
            <a:endParaRPr lang="kk-KZ" sz="200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kk-KZ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>
                <a:latin typeface="Times New Roman" pitchFamily="18" charset="0"/>
                <a:cs typeface="Times New Roman" pitchFamily="18" charset="0"/>
              </a:rPr>
              <a:t>                      Паскальда Абай өлеңінің шумағын экранға шығару программасын құрыңыз.</a:t>
            </a:r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4787900" y="404813"/>
            <a:ext cx="4068763" cy="1143000"/>
          </a:xfrm>
          <a:prstGeom prst="rect">
            <a:avLst/>
          </a:prstGeom>
        </p:spPr>
        <p:txBody>
          <a:bodyPr anchor="ctr"/>
          <a:lstStyle/>
          <a:p>
            <a:pPr algn="ctr"/>
            <a:r>
              <a:rPr lang="kk-KZ" sz="200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kk-KZ">
                <a:latin typeface="Times New Roman" pitchFamily="18" charset="0"/>
                <a:cs typeface="Times New Roman" pitchFamily="18" charset="0"/>
              </a:rPr>
              <a:t>Мына математикалық теңдеулерге программа құрыңыз.</a:t>
            </a:r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62466" name="Picture 4" descr="Рисунок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00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Блок-схема: перфолента 5"/>
          <p:cNvSpPr/>
          <p:nvPr/>
        </p:nvSpPr>
        <p:spPr>
          <a:xfrm>
            <a:off x="2267744" y="188640"/>
            <a:ext cx="4608512" cy="5254883"/>
          </a:xfrm>
          <a:prstGeom prst="flowChartPunchedTape">
            <a:avLst/>
          </a:prstGeom>
          <a:solidFill>
            <a:srgbClr val="FFFF00"/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extrusionH="57150"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800" b="1" i="1" dirty="0">
                <a:ln>
                  <a:prstDash val="solid"/>
                </a:ln>
                <a:solidFill>
                  <a:srgbClr val="002060"/>
                </a:solidFill>
                <a:latin typeface="Palatino Linotype" pitchFamily="18" charset="0"/>
              </a:rPr>
              <a:t>Үй жұмысы.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800" b="1" i="1" dirty="0">
                <a:ln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Palatino Linotype" pitchFamily="18" charset="0"/>
              </a:rPr>
              <a:t> </a:t>
            </a:r>
            <a:r>
              <a:rPr lang="en-US" sz="2800" b="1" i="1" dirty="0">
                <a:ln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Palatino Linotype" pitchFamily="18" charset="0"/>
              </a:rPr>
              <a:t>Pascal </a:t>
            </a:r>
            <a:r>
              <a:rPr lang="kk-KZ" sz="2800" b="1" i="1" dirty="0">
                <a:ln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Palatino Linotype" pitchFamily="18" charset="0"/>
              </a:rPr>
              <a:t>программалау тілін оқып келу.Еркін тақырыпта математикалық есептерге программа құрып келу.2-3есеп</a:t>
            </a:r>
            <a:r>
              <a:rPr lang="kk-KZ" sz="3200" b="1" i="1" dirty="0">
                <a:ln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Palatino Linotype" pitchFamily="18" charset="0"/>
              </a:rPr>
              <a:t>.</a:t>
            </a:r>
            <a:endParaRPr lang="ru-RU" sz="3200" b="1" i="1" dirty="0">
              <a:ln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latin typeface="Palatino Linotype" pitchFamily="18" charset="0"/>
            </a:endParaRPr>
          </a:p>
        </p:txBody>
      </p:sp>
    </p:spTree>
  </p:cSld>
  <p:clrMapOvr>
    <a:masterClrMapping/>
  </p:clrMapOvr>
  <p:transition>
    <p:cover dir="l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8434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8435" name="Picture 2" descr="E:\ФОН\Копия matematika_carica_nau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Прямоугольник 4"/>
          <p:cNvSpPr>
            <a:spLocks noChangeArrowheads="1"/>
          </p:cNvSpPr>
          <p:nvPr/>
        </p:nvSpPr>
        <p:spPr bwMode="auto">
          <a:xfrm>
            <a:off x="1214438" y="3786188"/>
            <a:ext cx="4572000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kk-KZ" sz="4400" b="1">
                <a:latin typeface="Times New Roman" pitchFamily="18" charset="0"/>
                <a:cs typeface="Times New Roman" pitchFamily="18" charset="0"/>
              </a:rPr>
              <a:t>Алгоритм қандай қасиеттерге ие?</a:t>
            </a:r>
            <a:r>
              <a:rPr lang="kk-KZ">
                <a:latin typeface="Calibri" pitchFamily="34" charset="0"/>
              </a:rPr>
              <a:t/>
            </a:r>
            <a:br>
              <a:rPr lang="kk-KZ">
                <a:latin typeface="Calibri" pitchFamily="34" charset="0"/>
              </a:rPr>
            </a:br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9458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9459" name="Picture 2" descr="E:\ФОН\54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9460" name="Group 26"/>
          <p:cNvGrpSpPr>
            <a:grpSpLocks/>
          </p:cNvGrpSpPr>
          <p:nvPr/>
        </p:nvGrpSpPr>
        <p:grpSpPr bwMode="auto">
          <a:xfrm>
            <a:off x="0" y="0"/>
            <a:ext cx="9180513" cy="6892925"/>
            <a:chOff x="0" y="-17"/>
            <a:chExt cx="5783" cy="4342"/>
          </a:xfrm>
        </p:grpSpPr>
        <p:grpSp>
          <p:nvGrpSpPr>
            <p:cNvPr id="19465" name="Group 27"/>
            <p:cNvGrpSpPr>
              <a:grpSpLocks/>
            </p:cNvGrpSpPr>
            <p:nvPr/>
          </p:nvGrpSpPr>
          <p:grpSpPr bwMode="auto">
            <a:xfrm>
              <a:off x="0" y="-17"/>
              <a:ext cx="5783" cy="4337"/>
              <a:chOff x="0" y="-17"/>
              <a:chExt cx="5783" cy="4337"/>
            </a:xfrm>
          </p:grpSpPr>
          <p:pic>
            <p:nvPicPr>
              <p:cNvPr id="19467" name="Picture 28" descr="пгшлпгш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 rot="5400000">
                <a:off x="-2109" y="2138"/>
                <a:ext cx="4291" cy="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9468" name="Picture 29" descr="пгшлпгш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22" y="-17"/>
                <a:ext cx="5760" cy="1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9469" name="Picture 30" descr="пгшлпгш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 rot="5400000">
                <a:off x="3601" y="2138"/>
                <a:ext cx="4291" cy="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19466" name="Picture 31" descr="пгшлпгш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4225"/>
              <a:ext cx="5760" cy="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214282" y="1142984"/>
            <a:ext cx="8064896" cy="3810274"/>
          </a:xfrm>
          <a:prstGeom prst="rect">
            <a:avLst/>
          </a:prstGeom>
          <a:noFill/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kk-KZ" sz="8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Жауабы </a:t>
            </a:r>
          </a:p>
          <a:p>
            <a:pPr algn="ctr">
              <a:spcBef>
                <a:spcPct val="20000"/>
              </a:spcBef>
              <a:defRPr/>
            </a:pPr>
            <a:r>
              <a:rPr lang="kk-KZ" sz="4800" b="1" dirty="0">
                <a:latin typeface="Times New Roman" pitchFamily="18" charset="0"/>
                <a:cs typeface="Times New Roman" pitchFamily="18" charset="0"/>
              </a:rPr>
              <a:t>Дискреттік, анықтық, көпшілікке бірдейлік, нәтижелік.</a:t>
            </a:r>
          </a:p>
        </p:txBody>
      </p:sp>
      <p:sp>
        <p:nvSpPr>
          <p:cNvPr id="12" name="Стрелка влево 11">
            <a:hlinkClick r:id="rId4" action="ppaction://hlinksldjump"/>
          </p:cNvPr>
          <p:cNvSpPr/>
          <p:nvPr/>
        </p:nvSpPr>
        <p:spPr>
          <a:xfrm>
            <a:off x="642938" y="5786438"/>
            <a:ext cx="1000125" cy="42862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0482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0483" name="Picture 2" descr="E:\ФОН\Копия matematika_carica_nau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Прямоугольник 4"/>
          <p:cNvSpPr>
            <a:spLocks noChangeArrowheads="1"/>
          </p:cNvSpPr>
          <p:nvPr/>
        </p:nvSpPr>
        <p:spPr bwMode="auto">
          <a:xfrm>
            <a:off x="1214438" y="3786188"/>
            <a:ext cx="4572000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kk-KZ" sz="5400" b="1">
                <a:latin typeface="Times New Roman" pitchFamily="18" charset="0"/>
                <a:cs typeface="Times New Roman" pitchFamily="18" charset="0"/>
              </a:rPr>
              <a:t>Алгоритм дегеніміз не?</a:t>
            </a:r>
            <a:r>
              <a:rPr lang="kk-KZ">
                <a:latin typeface="Calibri" pitchFamily="34" charset="0"/>
              </a:rPr>
              <a:t/>
            </a:r>
            <a:br>
              <a:rPr lang="kk-KZ">
                <a:latin typeface="Calibri" pitchFamily="34" charset="0"/>
              </a:rPr>
            </a:br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1506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1507" name="Picture 2" descr="E:\ФОН\54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1508" name="Group 26"/>
          <p:cNvGrpSpPr>
            <a:grpSpLocks/>
          </p:cNvGrpSpPr>
          <p:nvPr/>
        </p:nvGrpSpPr>
        <p:grpSpPr bwMode="auto">
          <a:xfrm>
            <a:off x="0" y="-26988"/>
            <a:ext cx="9180513" cy="6892926"/>
            <a:chOff x="0" y="-17"/>
            <a:chExt cx="5783" cy="4342"/>
          </a:xfrm>
        </p:grpSpPr>
        <p:grpSp>
          <p:nvGrpSpPr>
            <p:cNvPr id="21513" name="Group 27"/>
            <p:cNvGrpSpPr>
              <a:grpSpLocks/>
            </p:cNvGrpSpPr>
            <p:nvPr/>
          </p:nvGrpSpPr>
          <p:grpSpPr bwMode="auto">
            <a:xfrm>
              <a:off x="0" y="-17"/>
              <a:ext cx="5783" cy="4337"/>
              <a:chOff x="0" y="-17"/>
              <a:chExt cx="5783" cy="4337"/>
            </a:xfrm>
          </p:grpSpPr>
          <p:pic>
            <p:nvPicPr>
              <p:cNvPr id="21515" name="Picture 28" descr="пгшлпгш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 rot="5400000">
                <a:off x="-2109" y="2138"/>
                <a:ext cx="4291" cy="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1516" name="Picture 29" descr="пгшлпгш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22" y="-17"/>
                <a:ext cx="5760" cy="1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1517" name="Picture 30" descr="пгшлпгш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 rot="5400000">
                <a:off x="3601" y="2138"/>
                <a:ext cx="4291" cy="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21514" name="Picture 31" descr="пгшлпгш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4225"/>
              <a:ext cx="5760" cy="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214282" y="1142984"/>
            <a:ext cx="8064896" cy="4031873"/>
          </a:xfrm>
          <a:prstGeom prst="rect">
            <a:avLst/>
          </a:prstGeom>
          <a:noFill/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kk-KZ" sz="8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Жауабы </a:t>
            </a:r>
          </a:p>
          <a:p>
            <a:pPr algn="ctr">
              <a:spcBef>
                <a:spcPct val="20000"/>
              </a:spcBef>
              <a:defRPr/>
            </a:pPr>
            <a:r>
              <a:rPr lang="kk-KZ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4000" b="1" dirty="0">
                <a:latin typeface="Times New Roman" pitchFamily="18" charset="0"/>
                <a:cs typeface="Times New Roman" pitchFamily="18" charset="0"/>
              </a:rPr>
              <a:t>Алгоритм дегеніміз- орындаушының белгіленген мақсатқа жетуіне бағытталған түсінікті айтамыз</a:t>
            </a:r>
          </a:p>
        </p:txBody>
      </p:sp>
      <p:sp>
        <p:nvSpPr>
          <p:cNvPr id="12" name="Стрелка влево 11">
            <a:hlinkClick r:id="rId4" action="ppaction://hlinksldjump"/>
          </p:cNvPr>
          <p:cNvSpPr/>
          <p:nvPr/>
        </p:nvSpPr>
        <p:spPr>
          <a:xfrm>
            <a:off x="571500" y="5929313"/>
            <a:ext cx="1000125" cy="42862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2530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2531" name="Picture 2" descr="E:\ФОН\Копия matematika_carica_nau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2" name="Прямоугольник 4"/>
          <p:cNvSpPr>
            <a:spLocks noChangeArrowheads="1"/>
          </p:cNvSpPr>
          <p:nvPr/>
        </p:nvSpPr>
        <p:spPr bwMode="auto">
          <a:xfrm>
            <a:off x="1214438" y="3786188"/>
            <a:ext cx="4572000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kk-KZ" sz="4400" b="1">
                <a:latin typeface="Times New Roman" pitchFamily="18" charset="0"/>
                <a:cs typeface="Times New Roman" pitchFamily="18" charset="0"/>
              </a:rPr>
              <a:t>Алгоритмнің құрылымын ата?</a:t>
            </a:r>
            <a:r>
              <a:rPr lang="kk-KZ">
                <a:latin typeface="Calibri" pitchFamily="34" charset="0"/>
              </a:rPr>
              <a:t/>
            </a:r>
            <a:br>
              <a:rPr lang="kk-KZ">
                <a:latin typeface="Calibri" pitchFamily="34" charset="0"/>
              </a:rPr>
            </a:br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707</TotalTime>
  <Words>583</Words>
  <Application>Microsoft Office PowerPoint</Application>
  <PresentationFormat>Экран (4:3)</PresentationFormat>
  <Paragraphs>304</Paragraphs>
  <Slides>48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48</vt:i4>
      </vt:variant>
    </vt:vector>
  </HeadingPairs>
  <TitlesOfParts>
    <vt:vector size="55" baseType="lpstr">
      <vt:lpstr>Calibri</vt:lpstr>
      <vt:lpstr>Arial</vt:lpstr>
      <vt:lpstr>Times New Roman</vt:lpstr>
      <vt:lpstr>Segoe Script</vt:lpstr>
      <vt:lpstr>Arial Black</vt:lpstr>
      <vt:lpstr>Palatino Linotype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ё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Y = 2(x+5)+4(x-6) математикалық теңдеу program    ESEP;       var  y, x:real;          begin                read(x);         y: = 2 * (x + 5) + 4 *(x - 6);                 write(y); End.</vt:lpstr>
      <vt:lpstr>Біз нені білдік?</vt:lpstr>
      <vt:lpstr>Слайд 30</vt:lpstr>
      <vt:lpstr>   Жауабы:  Никлаус Вирт </vt:lpstr>
      <vt:lpstr>Слайд 32</vt:lpstr>
      <vt:lpstr>      </vt:lpstr>
      <vt:lpstr>Слайд 34</vt:lpstr>
      <vt:lpstr>      </vt:lpstr>
      <vt:lpstr>Слайд 36</vt:lpstr>
      <vt:lpstr>      </vt:lpstr>
      <vt:lpstr>Слайд 38</vt:lpstr>
      <vt:lpstr>       </vt:lpstr>
      <vt:lpstr>Слайд 40</vt:lpstr>
      <vt:lpstr>        </vt:lpstr>
      <vt:lpstr>Слайд 42</vt:lpstr>
      <vt:lpstr>       </vt:lpstr>
      <vt:lpstr>Слайд 44</vt:lpstr>
      <vt:lpstr>      </vt:lpstr>
      <vt:lpstr>Слайд 46</vt:lpstr>
      <vt:lpstr>Y = (8-x)+3(x+4) х=(3+4):(х-у) у=(х+5)-(х+5)+5 </vt:lpstr>
      <vt:lpstr>Слайд 48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Паскаль программалау тілі. Оның негізгі элементтері мен тілінің алфавиті</dc:title>
  <dc:creator>user</dc:creator>
  <cp:lastModifiedBy>Sh 10</cp:lastModifiedBy>
  <cp:revision>74</cp:revision>
  <dcterms:created xsi:type="dcterms:W3CDTF">2013-11-12T06:23:55Z</dcterms:created>
  <dcterms:modified xsi:type="dcterms:W3CDTF">2015-12-08T10:09:32Z</dcterms:modified>
</cp:coreProperties>
</file>